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9" r:id="rId1"/>
  </p:sldMasterIdLst>
  <p:notesMasterIdLst>
    <p:notesMasterId r:id="rId89"/>
  </p:notesMasterIdLst>
  <p:sldIdLst>
    <p:sldId id="260" r:id="rId2"/>
    <p:sldId id="261" r:id="rId3"/>
    <p:sldId id="262" r:id="rId4"/>
    <p:sldId id="263" r:id="rId5"/>
    <p:sldId id="307" r:id="rId6"/>
    <p:sldId id="264" r:id="rId7"/>
    <p:sldId id="308" r:id="rId8"/>
    <p:sldId id="309" r:id="rId9"/>
    <p:sldId id="310" r:id="rId10"/>
    <p:sldId id="311" r:id="rId11"/>
    <p:sldId id="312" r:id="rId12"/>
    <p:sldId id="313" r:id="rId13"/>
    <p:sldId id="315" r:id="rId14"/>
    <p:sldId id="316" r:id="rId15"/>
    <p:sldId id="317" r:id="rId16"/>
    <p:sldId id="319" r:id="rId17"/>
    <p:sldId id="320" r:id="rId18"/>
    <p:sldId id="318" r:id="rId19"/>
    <p:sldId id="321" r:id="rId20"/>
    <p:sldId id="322" r:id="rId21"/>
    <p:sldId id="323" r:id="rId22"/>
    <p:sldId id="324" r:id="rId23"/>
    <p:sldId id="325" r:id="rId24"/>
    <p:sldId id="265" r:id="rId25"/>
    <p:sldId id="266" r:id="rId26"/>
    <p:sldId id="267" r:id="rId27"/>
    <p:sldId id="268" r:id="rId28"/>
    <p:sldId id="292" r:id="rId29"/>
    <p:sldId id="269" r:id="rId30"/>
    <p:sldId id="293" r:id="rId31"/>
    <p:sldId id="294" r:id="rId32"/>
    <p:sldId id="295" r:id="rId33"/>
    <p:sldId id="296" r:id="rId34"/>
    <p:sldId id="298" r:id="rId35"/>
    <p:sldId id="326" r:id="rId36"/>
    <p:sldId id="327" r:id="rId37"/>
    <p:sldId id="328" r:id="rId38"/>
    <p:sldId id="300" r:id="rId39"/>
    <p:sldId id="301" r:id="rId40"/>
    <p:sldId id="302" r:id="rId41"/>
    <p:sldId id="303" r:id="rId42"/>
    <p:sldId id="304" r:id="rId43"/>
    <p:sldId id="305" r:id="rId44"/>
    <p:sldId id="306" r:id="rId45"/>
    <p:sldId id="329" r:id="rId46"/>
    <p:sldId id="330" r:id="rId47"/>
    <p:sldId id="331" r:id="rId48"/>
    <p:sldId id="332" r:id="rId49"/>
    <p:sldId id="259" r:id="rId50"/>
    <p:sldId id="333" r:id="rId51"/>
    <p:sldId id="334" r:id="rId52"/>
    <p:sldId id="335" r:id="rId53"/>
    <p:sldId id="336" r:id="rId54"/>
    <p:sldId id="337" r:id="rId55"/>
    <p:sldId id="270" r:id="rId56"/>
    <p:sldId id="271" r:id="rId57"/>
    <p:sldId id="272" r:id="rId58"/>
    <p:sldId id="273" r:id="rId59"/>
    <p:sldId id="274" r:id="rId60"/>
    <p:sldId id="275" r:id="rId61"/>
    <p:sldId id="276" r:id="rId62"/>
    <p:sldId id="277" r:id="rId63"/>
    <p:sldId id="278" r:id="rId64"/>
    <p:sldId id="279" r:id="rId65"/>
    <p:sldId id="280" r:id="rId66"/>
    <p:sldId id="281" r:id="rId67"/>
    <p:sldId id="282" r:id="rId68"/>
    <p:sldId id="284" r:id="rId69"/>
    <p:sldId id="285" r:id="rId70"/>
    <p:sldId id="287" r:id="rId71"/>
    <p:sldId id="288" r:id="rId72"/>
    <p:sldId id="289" r:id="rId73"/>
    <p:sldId id="290" r:id="rId74"/>
    <p:sldId id="291" r:id="rId75"/>
    <p:sldId id="338" r:id="rId76"/>
    <p:sldId id="339" r:id="rId77"/>
    <p:sldId id="340" r:id="rId78"/>
    <p:sldId id="341" r:id="rId79"/>
    <p:sldId id="342" r:id="rId80"/>
    <p:sldId id="297" r:id="rId81"/>
    <p:sldId id="343" r:id="rId82"/>
    <p:sldId id="299" r:id="rId83"/>
    <p:sldId id="344" r:id="rId84"/>
    <p:sldId id="345" r:id="rId85"/>
    <p:sldId id="346" r:id="rId86"/>
    <p:sldId id="347" r:id="rId87"/>
    <p:sldId id="348" r:id="rId8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62" autoAdjust="0"/>
  </p:normalViewPr>
  <p:slideViewPr>
    <p:cSldViewPr>
      <p:cViewPr varScale="1">
        <p:scale>
          <a:sx n="68" d="100"/>
          <a:sy n="68" d="100"/>
        </p:scale>
        <p:origin x="144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19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3B7880-D6B2-4B1E-8483-8F91AA17D751}" type="datetimeFigureOut">
              <a:rPr lang="en-ID" smtClean="0"/>
              <a:t>22/07/2021</a:t>
            </a:fld>
            <a:endParaRPr lang="en-ID"/>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A30A0E-C063-4525-8E3C-91EF4D222EE7}" type="slidenum">
              <a:rPr lang="en-ID" smtClean="0"/>
              <a:t>‹#›</a:t>
            </a:fld>
            <a:endParaRPr lang="en-ID"/>
          </a:p>
        </p:txBody>
      </p:sp>
    </p:spTree>
    <p:extLst>
      <p:ext uri="{BB962C8B-B14F-4D97-AF65-F5344CB8AC3E}">
        <p14:creationId xmlns:p14="http://schemas.microsoft.com/office/powerpoint/2010/main" val="490183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8AFDA15-925F-4E8E-A281-EEBAF927D00A}" type="slidenum">
              <a:rPr lang="id-ID" smtClean="0"/>
              <a:t>56</a:t>
            </a:fld>
            <a:endParaRPr lang="id-ID"/>
          </a:p>
        </p:txBody>
      </p:sp>
    </p:spTree>
    <p:extLst>
      <p:ext uri="{BB962C8B-B14F-4D97-AF65-F5344CB8AC3E}">
        <p14:creationId xmlns:p14="http://schemas.microsoft.com/office/powerpoint/2010/main" val="3694936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8091" y="3085765"/>
            <a:ext cx="8240108"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2" y="990600"/>
            <a:ext cx="7989752" cy="1504844"/>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2" y="2495444"/>
            <a:ext cx="7989752"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pPr>
              <a:defRPr/>
            </a:pPr>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pPr>
              <a:defRPr/>
            </a:pPr>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896F93FD-A275-49F9-868C-3965A4A4B89E}" type="slidenum">
              <a:rPr lang="en-US" altLang="en-US" smtClean="0"/>
              <a:pPr/>
              <a:t>‹#›</a:t>
            </a:fld>
            <a:endParaRPr lang="en-US" altLang="en-US"/>
          </a:p>
        </p:txBody>
      </p:sp>
    </p:spTree>
    <p:extLst>
      <p:ext uri="{BB962C8B-B14F-4D97-AF65-F5344CB8AC3E}">
        <p14:creationId xmlns:p14="http://schemas.microsoft.com/office/powerpoint/2010/main" val="855363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581192" y="2228003"/>
            <a:ext cx="7989752" cy="36307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909AFBB6-C11D-48DB-958E-807E0728734A}" type="slidenum">
              <a:rPr lang="en-US" altLang="en-US" smtClean="0"/>
              <a:pPr/>
              <a:t>‹#›</a:t>
            </a:fld>
            <a:endParaRPr lang="en-US" altLang="en-US"/>
          </a:p>
        </p:txBody>
      </p:sp>
    </p:spTree>
    <p:extLst>
      <p:ext uri="{BB962C8B-B14F-4D97-AF65-F5344CB8AC3E}">
        <p14:creationId xmlns:p14="http://schemas.microsoft.com/office/powerpoint/2010/main" val="2406424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52646" y="5141973"/>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36573"/>
            <a:ext cx="7989751" cy="1504844"/>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3" y="4541417"/>
            <a:ext cx="7989751"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pPr>
              <a:defRPr/>
            </a:pPr>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pPr>
              <a:defRPr/>
            </a:pPr>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6BA8EB0C-287B-45FF-B07C-2E7F52460082}" type="slidenum">
              <a:rPr lang="en-US" altLang="en-US" smtClean="0"/>
              <a:pPr/>
              <a:t>‹#›</a:t>
            </a:fld>
            <a:endParaRPr lang="en-US" altLang="en-US"/>
          </a:p>
        </p:txBody>
      </p:sp>
    </p:spTree>
    <p:extLst>
      <p:ext uri="{BB962C8B-B14F-4D97-AF65-F5344CB8AC3E}">
        <p14:creationId xmlns:p14="http://schemas.microsoft.com/office/powerpoint/2010/main" val="3865089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81192" y="2228002"/>
            <a:ext cx="389952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282" y="2228003"/>
            <a:ext cx="390766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909AFBB6-C11D-48DB-958E-807E0728734A}" type="slidenum">
              <a:rPr lang="en-US" altLang="en-US" smtClean="0"/>
              <a:pPr/>
              <a:t>‹#›</a:t>
            </a:fld>
            <a:endParaRPr lang="en-US" altLang="en-US"/>
          </a:p>
        </p:txBody>
      </p:sp>
    </p:spTree>
    <p:extLst>
      <p:ext uri="{BB962C8B-B14F-4D97-AF65-F5344CB8AC3E}">
        <p14:creationId xmlns:p14="http://schemas.microsoft.com/office/powerpoint/2010/main" val="2094696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87219" y="2228003"/>
            <a:ext cx="3593500" cy="576262"/>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2" y="2926051"/>
            <a:ext cx="3899527"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969308" y="2228003"/>
            <a:ext cx="3601635" cy="576262"/>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282" y="2926051"/>
            <a:ext cx="3907662"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909AFBB6-C11D-48DB-958E-807E0728734A}" type="slidenum">
              <a:rPr lang="en-US" altLang="en-US" smtClean="0"/>
              <a:pPr/>
              <a:t>‹#›</a:t>
            </a:fld>
            <a:endParaRPr lang="en-US" altLang="en-US"/>
          </a:p>
        </p:txBody>
      </p:sp>
    </p:spTree>
    <p:extLst>
      <p:ext uri="{BB962C8B-B14F-4D97-AF65-F5344CB8AC3E}">
        <p14:creationId xmlns:p14="http://schemas.microsoft.com/office/powerpoint/2010/main" val="2050142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664AFA09-C2B1-42A9-9A6A-767D17B89FC4}" type="slidenum">
              <a:rPr lang="en-US" altLang="en-US" smtClean="0"/>
              <a:pPr/>
              <a:t>‹#›</a:t>
            </a:fld>
            <a:endParaRPr lang="en-US" altLang="en-US"/>
          </a:p>
        </p:txBody>
      </p:sp>
    </p:spTree>
    <p:extLst>
      <p:ext uri="{BB962C8B-B14F-4D97-AF65-F5344CB8AC3E}">
        <p14:creationId xmlns:p14="http://schemas.microsoft.com/office/powerpoint/2010/main" val="1321503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3318EBD0-202C-4F01-9758-5384AAD668D0}" type="slidenum">
              <a:rPr lang="en-US" altLang="en-US" smtClean="0"/>
              <a:pPr/>
              <a:t>‹#›</a:t>
            </a:fld>
            <a:endParaRPr lang="en-US" altLang="en-US"/>
          </a:p>
        </p:txBody>
      </p:sp>
    </p:spTree>
    <p:extLst>
      <p:ext uri="{BB962C8B-B14F-4D97-AF65-F5344CB8AC3E}">
        <p14:creationId xmlns:p14="http://schemas.microsoft.com/office/powerpoint/2010/main" val="3755774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52646" y="5141973"/>
            <a:ext cx="8238707"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352" y="5262296"/>
            <a:ext cx="353662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6399" y="601200"/>
            <a:ext cx="824040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305617" y="5262295"/>
            <a:ext cx="426532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pPr>
              <a:defRPr/>
            </a:pPr>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909AFBB6-C11D-48DB-958E-807E0728734A}" type="slidenum">
              <a:rPr lang="en-US" altLang="en-US" smtClean="0"/>
              <a:pPr/>
              <a:t>‹#›</a:t>
            </a:fld>
            <a:endParaRPr lang="en-US" altLang="en-US"/>
          </a:p>
        </p:txBody>
      </p:sp>
    </p:spTree>
    <p:extLst>
      <p:ext uri="{BB962C8B-B14F-4D97-AF65-F5344CB8AC3E}">
        <p14:creationId xmlns:p14="http://schemas.microsoft.com/office/powerpoint/2010/main" val="2856494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2" y="4693389"/>
            <a:ext cx="7989752"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8093" y="599725"/>
            <a:ext cx="8238706"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6"/>
            <a:ext cx="7989752"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E4086471-C331-48F1-9A3D-54D139B2E1E3}" type="slidenum">
              <a:rPr lang="en-US" altLang="en-US" smtClean="0"/>
              <a:pPr/>
              <a:t>‹#›</a:t>
            </a:fld>
            <a:endParaRPr lang="en-US" altLang="en-US"/>
          </a:p>
        </p:txBody>
      </p:sp>
    </p:spTree>
    <p:extLst>
      <p:ext uri="{BB962C8B-B14F-4D97-AF65-F5344CB8AC3E}">
        <p14:creationId xmlns:p14="http://schemas.microsoft.com/office/powerpoint/2010/main" val="2729906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909AFBB6-C11D-48DB-958E-807E0728734A}" type="slidenum">
              <a:rPr lang="en-US" altLang="en-US" smtClean="0"/>
              <a:pPr/>
              <a:t>‹#›</a:t>
            </a:fld>
            <a:endParaRPr lang="en-US" altLang="en-US"/>
          </a:p>
        </p:txBody>
      </p:sp>
    </p:spTree>
    <p:extLst>
      <p:ext uri="{BB962C8B-B14F-4D97-AF65-F5344CB8AC3E}">
        <p14:creationId xmlns:p14="http://schemas.microsoft.com/office/powerpoint/2010/main" val="263052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6629400" y="599725"/>
            <a:ext cx="2057399"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6629400" y="675725"/>
            <a:ext cx="1503123"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81192" y="675725"/>
            <a:ext cx="592220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745255" y="5956136"/>
            <a:ext cx="947672" cy="365125"/>
          </a:xfrm>
        </p:spPr>
        <p:txBody>
          <a:bodyPr/>
          <a:lstStyle>
            <a:lvl1pPr>
              <a:defRPr>
                <a:solidFill>
                  <a:schemeClr val="accent1">
                    <a:lumMod val="75000"/>
                    <a:lumOff val="25000"/>
                  </a:schemeClr>
                </a:solidFill>
              </a:defRPr>
            </a:lvl1pPr>
          </a:lstStyle>
          <a:p>
            <a:pPr>
              <a:defRPr/>
            </a:pPr>
            <a:endParaRPr lang="en-US"/>
          </a:p>
        </p:txBody>
      </p:sp>
      <p:sp>
        <p:nvSpPr>
          <p:cNvPr id="5" name="Footer Placeholder 4"/>
          <p:cNvSpPr>
            <a:spLocks noGrp="1"/>
          </p:cNvSpPr>
          <p:nvPr>
            <p:ph type="ftr" sz="quarter" idx="11"/>
          </p:nvPr>
        </p:nvSpPr>
        <p:spPr>
          <a:xfrm>
            <a:off x="581192" y="5951810"/>
            <a:ext cx="5922209" cy="365125"/>
          </a:xfrm>
        </p:spPr>
        <p:txBody>
          <a:bodyPr/>
          <a:lstStyle/>
          <a:p>
            <a:pPr>
              <a:defRPr/>
            </a:pPr>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909AFBB6-C11D-48DB-958E-807E0728734A}" type="slidenum">
              <a:rPr lang="en-US" altLang="en-US" smtClean="0"/>
              <a:pPr/>
              <a:t>‹#›</a:t>
            </a:fld>
            <a:endParaRPr lang="en-US" altLang="en-US"/>
          </a:p>
        </p:txBody>
      </p:sp>
    </p:spTree>
    <p:extLst>
      <p:ext uri="{BB962C8B-B14F-4D97-AF65-F5344CB8AC3E}">
        <p14:creationId xmlns:p14="http://schemas.microsoft.com/office/powerpoint/2010/main" val="36015032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2" name="Picture 3" descr="D:\Perangkat SMP dan SMA\Template PPT\SMP IPA TERPADU K13N banner.jpg"/>
          <p:cNvPicPr>
            <a:picLocks noChangeAspect="1" noChangeArrowheads="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5706565"/>
            <a:ext cx="9144000" cy="11768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6544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687474"/>
            <a:ext cx="7989752" cy="1083329"/>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228003"/>
            <a:ext cx="7989752" cy="3630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559327" y="5956136"/>
            <a:ext cx="2133600" cy="365125"/>
          </a:xfrm>
          <a:prstGeom prst="rect">
            <a:avLst/>
          </a:prstGeom>
        </p:spPr>
        <p:txBody>
          <a:bodyPr vert="horz" lIns="91440" tIns="45720" rIns="91440" bIns="45720" rtlCol="0" anchor="ctr"/>
          <a:lstStyle>
            <a:lvl1pPr algn="r">
              <a:defRPr sz="900">
                <a:solidFill>
                  <a:schemeClr val="accent2"/>
                </a:solidFill>
              </a:defRPr>
            </a:lvl1pPr>
          </a:lstStyle>
          <a:p>
            <a:pPr>
              <a:defRPr/>
            </a:pPr>
            <a:endParaRPr lang="en-US"/>
          </a:p>
        </p:txBody>
      </p:sp>
      <p:sp>
        <p:nvSpPr>
          <p:cNvPr id="5" name="Footer Placeholder 4"/>
          <p:cNvSpPr>
            <a:spLocks noGrp="1"/>
          </p:cNvSpPr>
          <p:nvPr>
            <p:ph type="ftr" sz="quarter" idx="3"/>
          </p:nvPr>
        </p:nvSpPr>
        <p:spPr>
          <a:xfrm>
            <a:off x="581192" y="5951810"/>
            <a:ext cx="4870585" cy="365125"/>
          </a:xfrm>
          <a:prstGeom prst="rect">
            <a:avLst/>
          </a:prstGeom>
        </p:spPr>
        <p:txBody>
          <a:bodyPr vert="horz" lIns="91440" tIns="45720" rIns="91440" bIns="45720" rtlCol="0" anchor="ctr"/>
          <a:lstStyle>
            <a:lvl1pPr algn="l">
              <a:defRPr sz="900" cap="all">
                <a:solidFill>
                  <a:schemeClr val="accent2"/>
                </a:solidFill>
              </a:defRPr>
            </a:lvl1pPr>
          </a:lstStyle>
          <a:p>
            <a:pPr>
              <a:defRPr/>
            </a:pPr>
            <a:endParaRPr lang="en-US"/>
          </a:p>
        </p:txBody>
      </p:sp>
      <p:sp>
        <p:nvSpPr>
          <p:cNvPr id="6" name="Slide Number Placeholder 5"/>
          <p:cNvSpPr>
            <a:spLocks noGrp="1"/>
          </p:cNvSpPr>
          <p:nvPr>
            <p:ph type="sldNum" sz="quarter" idx="4"/>
          </p:nvPr>
        </p:nvSpPr>
        <p:spPr>
          <a:xfrm>
            <a:off x="7800476" y="5956136"/>
            <a:ext cx="770468" cy="365125"/>
          </a:xfrm>
          <a:prstGeom prst="rect">
            <a:avLst/>
          </a:prstGeom>
        </p:spPr>
        <p:txBody>
          <a:bodyPr vert="horz" lIns="91440" tIns="45720" rIns="91440" bIns="45720" rtlCol="0" anchor="ctr"/>
          <a:lstStyle>
            <a:lvl1pPr algn="r">
              <a:defRPr sz="900">
                <a:solidFill>
                  <a:schemeClr val="accent2"/>
                </a:solidFill>
              </a:defRPr>
            </a:lvl1pPr>
          </a:lstStyle>
          <a:p>
            <a:fld id="{909AFBB6-C11D-48DB-958E-807E0728734A}" type="slidenum">
              <a:rPr lang="en-US" altLang="en-US" smtClean="0"/>
              <a:pPr/>
              <a:t>‹#›</a:t>
            </a:fld>
            <a:endParaRPr lang="en-US" altLang="en-US"/>
          </a:p>
        </p:txBody>
      </p:sp>
      <p:sp>
        <p:nvSpPr>
          <p:cNvPr id="9" name="Rectangle 8"/>
          <p:cNvSpPr/>
          <p:nvPr/>
        </p:nvSpPr>
        <p:spPr>
          <a:xfrm>
            <a:off x="448091" y="441325"/>
            <a:ext cx="2719909" cy="10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976001" y="441325"/>
            <a:ext cx="2710800" cy="1080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3216601" y="441325"/>
            <a:ext cx="2710800" cy="10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067457849"/>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12.xml"/><Relationship Id="rId4" Type="http://schemas.openxmlformats.org/officeDocument/2006/relationships/image" Target="../media/image17.jpeg"/></Relationships>
</file>

<file path=ppt/slides/_rels/slide4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4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ext Box 13">
            <a:extLst>
              <a:ext uri="{FF2B5EF4-FFF2-40B4-BE49-F238E27FC236}">
                <a16:creationId xmlns:a16="http://schemas.microsoft.com/office/drawing/2014/main" id="{803BF4ED-7EB0-49CF-BBA9-992E77A832B5}"/>
              </a:ext>
            </a:extLst>
          </p:cNvPr>
          <p:cNvSpPr txBox="1">
            <a:spLocks noChangeArrowheads="1"/>
          </p:cNvSpPr>
          <p:nvPr/>
        </p:nvSpPr>
        <p:spPr bwMode="auto">
          <a:xfrm>
            <a:off x="457200" y="1928813"/>
            <a:ext cx="8305800"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id-ID" altLang="en-US" b="1" i="0" dirty="0"/>
              <a:t>IPA</a:t>
            </a:r>
          </a:p>
          <a:p>
            <a:pPr algn="ctr" eaLnBrk="1" hangingPunct="1">
              <a:spcBef>
                <a:spcPct val="0"/>
              </a:spcBef>
              <a:buFontTx/>
              <a:buNone/>
            </a:pPr>
            <a:r>
              <a:rPr lang="id-ID" altLang="en-US" b="1" i="0" dirty="0"/>
              <a:t>KLAS VIII</a:t>
            </a:r>
          </a:p>
          <a:p>
            <a:pPr algn="ctr" eaLnBrk="1" hangingPunct="1">
              <a:spcBef>
                <a:spcPct val="0"/>
              </a:spcBef>
              <a:buFontTx/>
              <a:buNone/>
            </a:pPr>
            <a:endParaRPr lang="id-ID" altLang="en-US" b="1" i="0" dirty="0"/>
          </a:p>
          <a:p>
            <a:pPr algn="ctr" eaLnBrk="1" hangingPunct="1">
              <a:spcBef>
                <a:spcPct val="0"/>
              </a:spcBef>
              <a:buFontTx/>
              <a:buNone/>
            </a:pPr>
            <a:r>
              <a:rPr lang="en-US" altLang="en-US" b="1" i="0" dirty="0">
                <a:solidFill>
                  <a:schemeClr val="bg1"/>
                </a:solidFill>
              </a:rPr>
              <a:t>BAB 1</a:t>
            </a:r>
          </a:p>
          <a:p>
            <a:pPr algn="ctr" eaLnBrk="1" hangingPunct="1">
              <a:spcBef>
                <a:spcPct val="0"/>
              </a:spcBef>
              <a:buFontTx/>
              <a:buNone/>
            </a:pPr>
            <a:r>
              <a:rPr lang="id-ID" altLang="en-US" b="1" i="0" dirty="0">
                <a:solidFill>
                  <a:schemeClr val="bg1"/>
                </a:solidFill>
              </a:rPr>
              <a:t>GERAK </a:t>
            </a:r>
            <a:r>
              <a:rPr lang="en-US" altLang="en-US" b="1" i="0" dirty="0">
                <a:solidFill>
                  <a:schemeClr val="bg1"/>
                </a:solidFill>
              </a:rPr>
              <a:t>BENDA </a:t>
            </a:r>
            <a:r>
              <a:rPr lang="id-ID" altLang="en-US" b="1" i="0" dirty="0">
                <a:solidFill>
                  <a:schemeClr val="bg1"/>
                </a:solidFill>
              </a:rPr>
              <a:t>DAN </a:t>
            </a:r>
            <a:r>
              <a:rPr lang="en-US" altLang="en-US" b="1" i="0" dirty="0">
                <a:solidFill>
                  <a:schemeClr val="bg1"/>
                </a:solidFill>
              </a:rPr>
              <a:t>MAKHLUK HIDUP DI LINGKUNGAN SEKITAR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Box 1">
            <a:extLst>
              <a:ext uri="{FF2B5EF4-FFF2-40B4-BE49-F238E27FC236}">
                <a16:creationId xmlns:a16="http://schemas.microsoft.com/office/drawing/2014/main" id="{E22364B4-BEAB-4010-A054-FFCD710BD35D}"/>
              </a:ext>
            </a:extLst>
          </p:cNvPr>
          <p:cNvSpPr txBox="1">
            <a:spLocks noChangeArrowheads="1"/>
          </p:cNvSpPr>
          <p:nvPr/>
        </p:nvSpPr>
        <p:spPr bwMode="auto">
          <a:xfrm>
            <a:off x="533400" y="609600"/>
            <a:ext cx="71723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400" b="1" i="0"/>
              <a:t>KOMPETENSI INTI</a:t>
            </a:r>
          </a:p>
        </p:txBody>
      </p:sp>
      <p:sp>
        <p:nvSpPr>
          <p:cNvPr id="7" name="TextBox 6">
            <a:extLst>
              <a:ext uri="{FF2B5EF4-FFF2-40B4-BE49-F238E27FC236}">
                <a16:creationId xmlns:a16="http://schemas.microsoft.com/office/drawing/2014/main" id="{E844904F-D8C5-4192-A99D-F0FB2E3F8F12}"/>
              </a:ext>
            </a:extLst>
          </p:cNvPr>
          <p:cNvSpPr txBox="1"/>
          <p:nvPr/>
        </p:nvSpPr>
        <p:spPr>
          <a:xfrm>
            <a:off x="381000" y="1376363"/>
            <a:ext cx="8305800" cy="4154487"/>
          </a:xfrm>
          <a:prstGeom prst="rect">
            <a:avLst/>
          </a:prstGeom>
          <a:solidFill>
            <a:schemeClr val="bg1"/>
          </a:solidFill>
        </p:spPr>
        <p:txBody>
          <a:bodyPr wrap="square">
            <a:spAutoFit/>
          </a:bodyPr>
          <a:lstStyle/>
          <a:p>
            <a:pPr marL="357188" indent="-357188" algn="just">
              <a:defRPr/>
            </a:pPr>
            <a:r>
              <a:rPr lang="sv-SE" sz="2400" i="0" dirty="0"/>
              <a:t>3. </a:t>
            </a:r>
            <a:r>
              <a:rPr lang="id-ID" sz="2400" dirty="0">
                <a:latin typeface="Arial" charset="0"/>
                <a:cs typeface="Arial" charset="0"/>
              </a:rPr>
              <a:t>Memahami dan menerapkan pengetahuan (faktual, konseptual, dan prosedural) berdasarkan rasa ingin tahunya tentang ilmu pengetahuan, teknologi, seni, budaya terkait fenomena dan kejadian tampak mata</a:t>
            </a:r>
            <a:endParaRPr lang="en-US" sz="2400" dirty="0">
              <a:latin typeface="Arial" charset="0"/>
              <a:cs typeface="Arial" charset="0"/>
            </a:endParaRPr>
          </a:p>
          <a:p>
            <a:pPr algn="just">
              <a:defRPr/>
            </a:pPr>
            <a:r>
              <a:rPr lang="en-US" sz="2400" i="0" dirty="0"/>
              <a:t>	</a:t>
            </a:r>
          </a:p>
          <a:p>
            <a:pPr marL="357188" indent="-357188" algn="just">
              <a:defRPr/>
            </a:pPr>
            <a:r>
              <a:rPr lang="en-US" sz="2400" i="0" dirty="0"/>
              <a:t>4. </a:t>
            </a:r>
            <a:r>
              <a:rPr lang="id-ID" sz="2400" dirty="0">
                <a:latin typeface="Arial" charset="0"/>
                <a:cs typeface="Arial" charset="0"/>
              </a:rPr>
              <a:t>Mengolah, menyaji, dan menalar dalam ranah konkret (menggunakan, mengurai, merangkai, memodifikasi, dan membuat) dan ranah abstrak (menulis, membaca, menghitung, menggambar, dan mengarang) sesuai dengan yang dipelajari di sekolah dan sumber lain yang sama dalam sudut pandang/teori</a:t>
            </a:r>
            <a:r>
              <a:rPr lang="en-US" i="0" dirty="0"/>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Box 4">
            <a:extLst>
              <a:ext uri="{FF2B5EF4-FFF2-40B4-BE49-F238E27FC236}">
                <a16:creationId xmlns:a16="http://schemas.microsoft.com/office/drawing/2014/main" id="{ED460505-303C-437B-83DA-BF4F2D91D9B5}"/>
              </a:ext>
            </a:extLst>
          </p:cNvPr>
          <p:cNvSpPr txBox="1">
            <a:spLocks noChangeArrowheads="1"/>
          </p:cNvSpPr>
          <p:nvPr/>
        </p:nvSpPr>
        <p:spPr bwMode="auto">
          <a:xfrm>
            <a:off x="533400" y="609600"/>
            <a:ext cx="71723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400" b="1" i="0"/>
              <a:t>KOMPETENSI DASAR</a:t>
            </a:r>
          </a:p>
        </p:txBody>
      </p:sp>
      <p:sp>
        <p:nvSpPr>
          <p:cNvPr id="8" name="TextBox 7">
            <a:extLst>
              <a:ext uri="{FF2B5EF4-FFF2-40B4-BE49-F238E27FC236}">
                <a16:creationId xmlns:a16="http://schemas.microsoft.com/office/drawing/2014/main" id="{2275C3C2-CE18-43A5-A146-48BBD8B89B2B}"/>
              </a:ext>
            </a:extLst>
          </p:cNvPr>
          <p:cNvSpPr txBox="1"/>
          <p:nvPr/>
        </p:nvSpPr>
        <p:spPr>
          <a:xfrm>
            <a:off x="381000" y="1295400"/>
            <a:ext cx="8305800" cy="3970338"/>
          </a:xfrm>
          <a:prstGeom prst="rect">
            <a:avLst/>
          </a:prstGeom>
          <a:solidFill>
            <a:schemeClr val="bg1"/>
          </a:solidFill>
        </p:spPr>
        <p:txBody>
          <a:bodyPr wrap="square">
            <a:spAutoFit/>
          </a:bodyPr>
          <a:lstStyle/>
          <a:p>
            <a:pPr marL="574675" indent="-574675">
              <a:defRPr/>
            </a:pPr>
            <a:r>
              <a:rPr lang="en-US" sz="2800" i="0" dirty="0"/>
              <a:t>3.1 </a:t>
            </a:r>
            <a:r>
              <a:rPr lang="id-ID" sz="2800" i="0" dirty="0">
                <a:latin typeface="Arial" charset="0"/>
                <a:cs typeface="Arial" charset="0"/>
              </a:rPr>
              <a:t>Memahami gerak lurus, pengaruh gaya terhadap gerak, serta penerapannya pada gerak makhluk hidup dan gerak benda dalam kehidupan sehari-hari</a:t>
            </a:r>
          </a:p>
          <a:p>
            <a:pPr marL="574675" lvl="1" indent="-574675">
              <a:defRPr/>
            </a:pPr>
            <a:r>
              <a:rPr lang="id-ID" sz="2800" i="0" dirty="0">
                <a:latin typeface="Arial" charset="0"/>
                <a:cs typeface="Arial" charset="0"/>
              </a:rPr>
              <a:t>4.1. Melakukan penyelidikan tentang gerak, gerak pada makhluk hidup, dan percobaan tentang pengaruh gaya terhadap gerak</a:t>
            </a:r>
            <a:endParaRPr lang="en-US" sz="2800" i="0" dirty="0">
              <a:latin typeface="Arial" charset="0"/>
              <a:cs typeface="Arial" charset="0"/>
            </a:endParaRPr>
          </a:p>
          <a:p>
            <a:pPr marL="574675" indent="-574675">
              <a:defRPr/>
            </a:pPr>
            <a:endParaRPr lang="en-US" sz="2800" i="0" dirty="0">
              <a:latin typeface="Arial" charset="0"/>
              <a:cs typeface="Arial" charset="0"/>
            </a:endParaRPr>
          </a:p>
          <a:p>
            <a:pPr>
              <a:defRPr/>
            </a:pPr>
            <a:endParaRPr lang="en-US" sz="2800" i="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Box 4">
            <a:extLst>
              <a:ext uri="{FF2B5EF4-FFF2-40B4-BE49-F238E27FC236}">
                <a16:creationId xmlns:a16="http://schemas.microsoft.com/office/drawing/2014/main" id="{304C4D81-D168-4041-9C4A-ED5DA9DE9212}"/>
              </a:ext>
            </a:extLst>
          </p:cNvPr>
          <p:cNvSpPr txBox="1">
            <a:spLocks noChangeArrowheads="1"/>
          </p:cNvSpPr>
          <p:nvPr/>
        </p:nvSpPr>
        <p:spPr bwMode="auto">
          <a:xfrm>
            <a:off x="533400" y="838200"/>
            <a:ext cx="71723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400" b="1" i="0"/>
              <a:t>INDIKATOR</a:t>
            </a:r>
          </a:p>
        </p:txBody>
      </p:sp>
      <p:sp>
        <p:nvSpPr>
          <p:cNvPr id="5124" name="TextBox 5">
            <a:extLst>
              <a:ext uri="{FF2B5EF4-FFF2-40B4-BE49-F238E27FC236}">
                <a16:creationId xmlns:a16="http://schemas.microsoft.com/office/drawing/2014/main" id="{F11D7041-4515-4CE4-BCCA-C7D25760146E}"/>
              </a:ext>
            </a:extLst>
          </p:cNvPr>
          <p:cNvSpPr txBox="1">
            <a:spLocks noChangeArrowheads="1"/>
          </p:cNvSpPr>
          <p:nvPr/>
        </p:nvSpPr>
        <p:spPr bwMode="auto">
          <a:xfrm>
            <a:off x="381000" y="1524000"/>
            <a:ext cx="8382000" cy="3046988"/>
          </a:xfrm>
          <a:prstGeom prst="rect">
            <a:avLst/>
          </a:prstGeom>
          <a:solidFill>
            <a:schemeClr val="bg1"/>
          </a:solidFill>
          <a:ln>
            <a:noFill/>
          </a:ln>
        </p:spPr>
        <p:txBody>
          <a:bodyPr wrap="square">
            <a:spAutoFit/>
          </a:bodyPr>
          <a:lstStyle>
            <a:lvl1pPr marL="347663" indent="-347663">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r>
              <a:rPr lang="id-ID" altLang="en-US" sz="2400" i="0" dirty="0"/>
              <a:t>Peserta didik dapat mengidentifikasi</a:t>
            </a:r>
            <a:r>
              <a:rPr lang="fi-FI" altLang="en-US" sz="2400" i="0" dirty="0"/>
              <a:t> gerak dan jenis-jenisnya</a:t>
            </a:r>
            <a:endParaRPr lang="en-US" altLang="en-US" sz="2400" i="0" dirty="0"/>
          </a:p>
          <a:p>
            <a:pPr>
              <a:spcBef>
                <a:spcPct val="0"/>
              </a:spcBef>
            </a:pPr>
            <a:r>
              <a:rPr lang="id-ID" altLang="en-US" sz="2400" i="0" dirty="0"/>
              <a:t>Peserta didik m</a:t>
            </a:r>
            <a:r>
              <a:rPr lang="fi-FI" altLang="en-US" sz="2400" i="0" dirty="0"/>
              <a:t>e</a:t>
            </a:r>
            <a:r>
              <a:rPr lang="id-ID" altLang="en-US" sz="2400" i="0" dirty="0"/>
              <a:t>ndiskripsik</a:t>
            </a:r>
            <a:r>
              <a:rPr lang="fi-FI" altLang="en-US" sz="2400" i="0" dirty="0"/>
              <a:t>an pengertian kelajuan dan kecepatan. </a:t>
            </a:r>
            <a:endParaRPr lang="en-US" altLang="en-US" sz="2400" i="0" dirty="0"/>
          </a:p>
          <a:p>
            <a:pPr>
              <a:spcBef>
                <a:spcPct val="0"/>
              </a:spcBef>
            </a:pPr>
            <a:r>
              <a:rPr lang="id-ID" altLang="en-US" sz="2400" i="0" dirty="0"/>
              <a:t>Peserta didik dapat mengidentifikasi </a:t>
            </a:r>
            <a:r>
              <a:rPr lang="fi-FI" altLang="en-US" sz="2400" i="0" dirty="0"/>
              <a:t>ciri GLB</a:t>
            </a:r>
            <a:r>
              <a:rPr lang="id-ID" altLang="en-US" sz="2400" i="0" dirty="0"/>
              <a:t> dan GLBB</a:t>
            </a:r>
            <a:r>
              <a:rPr lang="fi-FI" altLang="en-US" sz="2400" i="0" dirty="0"/>
              <a:t>.</a:t>
            </a:r>
            <a:endParaRPr lang="en-US" altLang="en-US" sz="2400" i="0" dirty="0"/>
          </a:p>
          <a:p>
            <a:pPr>
              <a:spcBef>
                <a:spcPct val="0"/>
              </a:spcBef>
            </a:pPr>
            <a:r>
              <a:rPr lang="id-ID" altLang="en-US" sz="2400" i="0" dirty="0"/>
              <a:t>Peserta didik dapat mendiskripsikan </a:t>
            </a:r>
            <a:r>
              <a:rPr lang="fi-FI" altLang="en-US" sz="2400" i="0" dirty="0"/>
              <a:t>percepatan sebagai perubahan kecepatan setiap satuan waktu</a:t>
            </a:r>
            <a:r>
              <a:rPr lang="id-ID" altLang="en-US" sz="2400" i="0" dirty="0"/>
              <a:t>. </a:t>
            </a:r>
          </a:p>
          <a:p>
            <a:pPr>
              <a:spcBef>
                <a:spcPct val="0"/>
              </a:spcBef>
              <a:buFontTx/>
              <a:buNone/>
            </a:pPr>
            <a:r>
              <a:rPr lang="fi-FI" altLang="en-US" sz="2400" i="0" dirty="0"/>
              <a:t> </a:t>
            </a:r>
            <a:endParaRPr lang="en-US" altLang="en-US" sz="2400" i="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97003EB7-8026-47AE-B3D6-6AD2370B83F5}"/>
              </a:ext>
            </a:extLst>
          </p:cNvPr>
          <p:cNvSpPr>
            <a:spLocks noGrp="1"/>
          </p:cNvSpPr>
          <p:nvPr>
            <p:ph type="title"/>
          </p:nvPr>
        </p:nvSpPr>
        <p:spPr/>
        <p:txBody>
          <a:bodyPr/>
          <a:lstStyle/>
          <a:p>
            <a:pPr algn="l"/>
            <a:r>
              <a:rPr lang="id-ID" altLang="en-US" sz="3200"/>
              <a:t>INDIKATOR</a:t>
            </a:r>
            <a:endParaRPr lang="en-US" altLang="en-US" sz="3200"/>
          </a:p>
        </p:txBody>
      </p:sp>
      <p:sp>
        <p:nvSpPr>
          <p:cNvPr id="6147" name="Content Placeholder 2">
            <a:extLst>
              <a:ext uri="{FF2B5EF4-FFF2-40B4-BE49-F238E27FC236}">
                <a16:creationId xmlns:a16="http://schemas.microsoft.com/office/drawing/2014/main" id="{2CFC9DDF-6606-4C6B-BA44-77116EA5B5D8}"/>
              </a:ext>
            </a:extLst>
          </p:cNvPr>
          <p:cNvSpPr>
            <a:spLocks noGrp="1"/>
          </p:cNvSpPr>
          <p:nvPr>
            <p:ph idx="1"/>
          </p:nvPr>
        </p:nvSpPr>
        <p:spPr>
          <a:xfrm>
            <a:off x="457200" y="1219200"/>
            <a:ext cx="8229600" cy="5029200"/>
          </a:xfrm>
        </p:spPr>
        <p:txBody>
          <a:bodyPr/>
          <a:lstStyle/>
          <a:p>
            <a:r>
              <a:rPr lang="id-ID" altLang="en-US" sz="2400"/>
              <a:t>Peserta didik dapat mengidentifikasi gaya dan sifat-sifatnya.</a:t>
            </a:r>
            <a:endParaRPr lang="en-US" altLang="en-US" sz="2400"/>
          </a:p>
          <a:p>
            <a:r>
              <a:rPr lang="id-ID" altLang="en-US" sz="2400"/>
              <a:t>Peserta didik dapat menyusun konsep pengertian gaya gesekan pada berbagai permukaan yang berbeda kekasarannya yaitu pada permukaan benda yang licin, agak kasar, dan kasar</a:t>
            </a:r>
            <a:endParaRPr lang="en-US" altLang="en-US" sz="2400"/>
          </a:p>
          <a:p>
            <a:r>
              <a:rPr lang="id-ID" altLang="en-US" sz="2400"/>
              <a:t>Peserta didik dapat mendiskripsikan hukum-hukum Newton</a:t>
            </a:r>
            <a:endParaRPr lang="en-US" altLang="en-US" sz="2400"/>
          </a:p>
          <a:p>
            <a:r>
              <a:rPr lang="id-ID" altLang="en-US" sz="2400"/>
              <a:t>Peserta didik dapat mengidentifikasi penyebab timbulnya gaya berat dan gaya normal</a:t>
            </a:r>
            <a:endParaRPr lang="en-US" altLang="en-US" sz="24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1" name="TextBox 4">
            <a:extLst>
              <a:ext uri="{FF2B5EF4-FFF2-40B4-BE49-F238E27FC236}">
                <a16:creationId xmlns:a16="http://schemas.microsoft.com/office/drawing/2014/main" id="{E1B507DC-3B0D-4B1C-A664-85FB55AF8A94}"/>
              </a:ext>
            </a:extLst>
          </p:cNvPr>
          <p:cNvSpPr txBox="1">
            <a:spLocks noChangeArrowheads="1"/>
          </p:cNvSpPr>
          <p:nvPr/>
        </p:nvSpPr>
        <p:spPr bwMode="auto">
          <a:xfrm>
            <a:off x="676275" y="76200"/>
            <a:ext cx="71723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b="1" i="0"/>
              <a:t>TUJUAN PEMBELAJARAN</a:t>
            </a:r>
          </a:p>
        </p:txBody>
      </p:sp>
      <p:sp>
        <p:nvSpPr>
          <p:cNvPr id="6148" name="TextBox 5">
            <a:extLst>
              <a:ext uri="{FF2B5EF4-FFF2-40B4-BE49-F238E27FC236}">
                <a16:creationId xmlns:a16="http://schemas.microsoft.com/office/drawing/2014/main" id="{E62FBDF2-814C-4496-A133-0546001B7A97}"/>
              </a:ext>
            </a:extLst>
          </p:cNvPr>
          <p:cNvSpPr txBox="1">
            <a:spLocks noChangeArrowheads="1"/>
          </p:cNvSpPr>
          <p:nvPr/>
        </p:nvSpPr>
        <p:spPr bwMode="auto">
          <a:xfrm>
            <a:off x="381000" y="612092"/>
            <a:ext cx="8458200" cy="5940425"/>
          </a:xfrm>
          <a:prstGeom prst="rect">
            <a:avLst/>
          </a:prstGeom>
          <a:solidFill>
            <a:schemeClr val="bg1"/>
          </a:solidFill>
          <a:ln>
            <a:noFill/>
          </a:ln>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id-ID" altLang="en-US" sz="2000" i="0" dirty="0"/>
              <a:t>Peserta didik dapat:</a:t>
            </a:r>
          </a:p>
          <a:p>
            <a:pPr>
              <a:spcBef>
                <a:spcPct val="0"/>
              </a:spcBef>
              <a:buFontTx/>
              <a:buAutoNum type="arabicPeriod"/>
            </a:pPr>
            <a:r>
              <a:rPr lang="en-US" altLang="en-US" sz="2000" i="0" dirty="0" err="1"/>
              <a:t>Mendifinisikan</a:t>
            </a:r>
            <a:r>
              <a:rPr lang="en-US" altLang="en-US" sz="2000" i="0" dirty="0"/>
              <a:t>  </a:t>
            </a:r>
            <a:r>
              <a:rPr lang="id-ID" altLang="en-US" sz="2000" i="0" dirty="0"/>
              <a:t>tentang </a:t>
            </a:r>
            <a:r>
              <a:rPr lang="en-US" altLang="en-US" sz="2000" i="0" dirty="0" err="1"/>
              <a:t>gerak</a:t>
            </a:r>
            <a:r>
              <a:rPr lang="en-US" altLang="en-US" sz="2000" i="0" dirty="0"/>
              <a:t>. </a:t>
            </a:r>
          </a:p>
          <a:p>
            <a:pPr>
              <a:spcBef>
                <a:spcPct val="0"/>
              </a:spcBef>
              <a:buFontTx/>
              <a:buAutoNum type="arabicPeriod"/>
            </a:pPr>
            <a:r>
              <a:rPr lang="en-US" altLang="en-US" sz="2000" i="0" dirty="0" err="1"/>
              <a:t>Membedakan</a:t>
            </a:r>
            <a:r>
              <a:rPr lang="en-US" altLang="en-US" sz="2000" i="0" dirty="0"/>
              <a:t> ger</a:t>
            </a:r>
            <a:r>
              <a:rPr lang="id-ID" altLang="en-US" sz="2000" i="0" dirty="0"/>
              <a:t>a</a:t>
            </a:r>
            <a:r>
              <a:rPr lang="en-US" altLang="en-US" sz="2000" i="0" dirty="0"/>
              <a:t>k </a:t>
            </a:r>
            <a:r>
              <a:rPr lang="id-ID" altLang="en-US" sz="2000" i="0" dirty="0"/>
              <a:t>menurut keadaannya dan menurut lintasannya</a:t>
            </a:r>
            <a:endParaRPr lang="en-US" altLang="en-US" sz="2000" i="0" dirty="0"/>
          </a:p>
          <a:p>
            <a:pPr>
              <a:spcBef>
                <a:spcPct val="0"/>
              </a:spcBef>
              <a:buFontTx/>
              <a:buAutoNum type="arabicPeriod"/>
            </a:pPr>
            <a:r>
              <a:rPr lang="en-US" altLang="en-US" sz="2000" i="0" dirty="0" err="1"/>
              <a:t>Mendefinisikan</a:t>
            </a:r>
            <a:r>
              <a:rPr lang="en-US" altLang="en-US" sz="2000" i="0" dirty="0"/>
              <a:t> </a:t>
            </a:r>
            <a:r>
              <a:rPr lang="en-US" altLang="en-US" sz="2000" i="0" dirty="0" err="1"/>
              <a:t>kecepatan</a:t>
            </a:r>
            <a:r>
              <a:rPr lang="en-US" altLang="en-US" sz="2000" i="0" dirty="0"/>
              <a:t> </a:t>
            </a:r>
            <a:r>
              <a:rPr lang="en-US" altLang="en-US" sz="2000" i="0" dirty="0" err="1"/>
              <a:t>sebagai</a:t>
            </a:r>
            <a:r>
              <a:rPr lang="en-US" altLang="en-US" sz="2000" i="0" dirty="0"/>
              <a:t> </a:t>
            </a:r>
            <a:r>
              <a:rPr lang="en-US" altLang="en-US" sz="2000" i="0" dirty="0" err="1"/>
              <a:t>jarak</a:t>
            </a:r>
            <a:r>
              <a:rPr lang="en-US" altLang="en-US" sz="2000" i="0" dirty="0"/>
              <a:t> </a:t>
            </a:r>
            <a:r>
              <a:rPr lang="en-US" altLang="en-US" sz="2000" i="0" dirty="0" err="1"/>
              <a:t>tempuh</a:t>
            </a:r>
            <a:r>
              <a:rPr lang="en-US" altLang="en-US" sz="2000" i="0" dirty="0"/>
              <a:t>  </a:t>
            </a:r>
            <a:r>
              <a:rPr lang="en-US" altLang="en-US" sz="2000" i="0" dirty="0" err="1"/>
              <a:t>tiap</a:t>
            </a:r>
            <a:r>
              <a:rPr lang="en-US" altLang="en-US" sz="2000" i="0" dirty="0"/>
              <a:t> </a:t>
            </a:r>
            <a:r>
              <a:rPr lang="id-ID" altLang="en-US" sz="2000" i="0" dirty="0"/>
              <a:t> satu </a:t>
            </a:r>
            <a:r>
              <a:rPr lang="en-US" altLang="en-US" sz="2000" i="0" dirty="0" err="1"/>
              <a:t>satuan</a:t>
            </a:r>
            <a:r>
              <a:rPr lang="en-US" altLang="en-US" sz="2000" i="0" dirty="0"/>
              <a:t> </a:t>
            </a:r>
            <a:r>
              <a:rPr lang="en-US" altLang="en-US" sz="2000" i="0" dirty="0" err="1"/>
              <a:t>waktu</a:t>
            </a:r>
            <a:r>
              <a:rPr lang="en-US" altLang="en-US" sz="2000" i="0" dirty="0"/>
              <a:t>.</a:t>
            </a:r>
          </a:p>
          <a:p>
            <a:pPr>
              <a:spcBef>
                <a:spcPct val="0"/>
              </a:spcBef>
              <a:buFontTx/>
              <a:buAutoNum type="arabicPeriod"/>
            </a:pPr>
            <a:r>
              <a:rPr lang="en-US" altLang="en-US" sz="2000" i="0" dirty="0"/>
              <a:t>Men</a:t>
            </a:r>
            <a:r>
              <a:rPr lang="id-ID" altLang="en-US" sz="2000" i="0" dirty="0"/>
              <a:t>mendeskripsik</a:t>
            </a:r>
            <a:r>
              <a:rPr lang="en-US" altLang="en-US" sz="2000" i="0" dirty="0"/>
              <a:t>an </a:t>
            </a:r>
            <a:r>
              <a:rPr lang="id-ID" altLang="en-US" sz="2000" i="0" dirty="0"/>
              <a:t>karakteristik</a:t>
            </a:r>
            <a:r>
              <a:rPr lang="en-US" altLang="en-US" sz="2000" i="0" dirty="0"/>
              <a:t> GLB.</a:t>
            </a:r>
          </a:p>
          <a:p>
            <a:pPr>
              <a:spcBef>
                <a:spcPct val="0"/>
              </a:spcBef>
              <a:buFontTx/>
              <a:buAutoNum type="arabicPeriod"/>
            </a:pPr>
            <a:r>
              <a:rPr lang="fi-FI" altLang="en-US" sz="2000" i="0" dirty="0"/>
              <a:t>Mendefinisikan percepatan sebagai perubahan kecepatan tiap satuan waktu.</a:t>
            </a:r>
            <a:endParaRPr lang="en-US" altLang="en-US" sz="2000" i="0" dirty="0"/>
          </a:p>
          <a:p>
            <a:pPr>
              <a:spcBef>
                <a:spcPct val="0"/>
              </a:spcBef>
              <a:buFontTx/>
              <a:buAutoNum type="arabicPeriod"/>
            </a:pPr>
            <a:r>
              <a:rPr lang="fi-FI" altLang="en-US" sz="2000" i="0" dirty="0"/>
              <a:t>Men</a:t>
            </a:r>
            <a:r>
              <a:rPr lang="id-ID" altLang="en-US" sz="2000" i="0" dirty="0"/>
              <a:t>deskripsikan karakteristik</a:t>
            </a:r>
            <a:r>
              <a:rPr lang="fi-FI" altLang="en-US" sz="2000" i="0" dirty="0"/>
              <a:t> GLBB</a:t>
            </a:r>
            <a:endParaRPr lang="en-US" altLang="en-US" sz="2000" i="0" dirty="0"/>
          </a:p>
          <a:p>
            <a:pPr>
              <a:spcBef>
                <a:spcPct val="0"/>
              </a:spcBef>
              <a:buFontTx/>
              <a:buAutoNum type="arabicPeriod"/>
            </a:pPr>
            <a:r>
              <a:rPr lang="id-ID" altLang="en-US" sz="2000" i="0" dirty="0"/>
              <a:t>Mendefinisikan tentang gaya</a:t>
            </a:r>
          </a:p>
          <a:p>
            <a:pPr>
              <a:spcBef>
                <a:spcPct val="0"/>
              </a:spcBef>
              <a:buFontTx/>
              <a:buAutoNum type="arabicPeriod"/>
            </a:pPr>
            <a:r>
              <a:rPr lang="id-ID" altLang="en-US" sz="2000" i="0" dirty="0"/>
              <a:t>Melukiskan resultan g</a:t>
            </a:r>
            <a:r>
              <a:rPr lang="en-US" altLang="en-US" sz="2000" i="0" dirty="0" err="1"/>
              <a:t>aya-gaya</a:t>
            </a:r>
            <a:r>
              <a:rPr lang="en-US" altLang="en-US" sz="2000" i="0" dirty="0"/>
              <a:t> yang </a:t>
            </a:r>
            <a:r>
              <a:rPr lang="en-US" altLang="en-US" sz="2000" i="0" dirty="0" err="1"/>
              <a:t>segaris</a:t>
            </a:r>
            <a:r>
              <a:rPr lang="en-US" altLang="en-US" sz="2000" i="0" dirty="0"/>
              <a:t>, </a:t>
            </a:r>
            <a:r>
              <a:rPr lang="en-US" altLang="en-US" sz="2000" i="0" dirty="0" err="1"/>
              <a:t>baik</a:t>
            </a:r>
            <a:r>
              <a:rPr lang="en-US" altLang="en-US" sz="2000" i="0" dirty="0"/>
              <a:t> yang </a:t>
            </a:r>
            <a:r>
              <a:rPr lang="en-US" altLang="en-US" sz="2000" i="0" dirty="0" err="1"/>
              <a:t>searah</a:t>
            </a:r>
            <a:r>
              <a:rPr lang="en-US" altLang="en-US" sz="2000" i="0" dirty="0"/>
              <a:t> </a:t>
            </a:r>
            <a:r>
              <a:rPr lang="en-US" altLang="en-US" sz="2000" i="0" dirty="0" err="1"/>
              <a:t>maupun</a:t>
            </a:r>
            <a:r>
              <a:rPr lang="en-US" altLang="en-US" sz="2000" i="0" dirty="0"/>
              <a:t> yang </a:t>
            </a:r>
            <a:r>
              <a:rPr lang="en-US" altLang="en-US" sz="2000" i="0" dirty="0" err="1"/>
              <a:t>berlawanan</a:t>
            </a:r>
            <a:r>
              <a:rPr lang="en-US" altLang="en-US" sz="2000" i="0" dirty="0"/>
              <a:t> </a:t>
            </a:r>
            <a:r>
              <a:rPr lang="en-US" altLang="en-US" sz="2000" i="0" dirty="0" err="1"/>
              <a:t>arah</a:t>
            </a:r>
            <a:r>
              <a:rPr lang="en-US" altLang="en-US" sz="2000" i="0" dirty="0"/>
              <a:t>.</a:t>
            </a:r>
            <a:endParaRPr lang="id-ID" altLang="en-US" sz="2000" i="0" dirty="0"/>
          </a:p>
          <a:p>
            <a:pPr>
              <a:spcBef>
                <a:spcPct val="0"/>
              </a:spcBef>
              <a:buFontTx/>
              <a:buAutoNum type="arabicPeriod"/>
            </a:pPr>
            <a:r>
              <a:rPr lang="id-ID" altLang="en-US" sz="2000" i="0" dirty="0"/>
              <a:t>Menyebutkan contoh-contoh gaya</a:t>
            </a:r>
            <a:r>
              <a:rPr lang="en-US" altLang="en-US" sz="2000" i="0" dirty="0"/>
              <a:t> </a:t>
            </a:r>
          </a:p>
          <a:p>
            <a:pPr>
              <a:spcBef>
                <a:spcPct val="0"/>
              </a:spcBef>
              <a:buFontTx/>
              <a:buAutoNum type="arabicPeriod"/>
            </a:pPr>
            <a:r>
              <a:rPr lang="en-US" altLang="en-US" sz="2000" i="0" dirty="0" err="1"/>
              <a:t>Membedakan</a:t>
            </a:r>
            <a:r>
              <a:rPr lang="en-US" altLang="en-US" sz="2000" i="0" dirty="0"/>
              <a:t> </a:t>
            </a:r>
            <a:r>
              <a:rPr lang="en-US" altLang="en-US" sz="2000" i="0" dirty="0" err="1"/>
              <a:t>besar</a:t>
            </a:r>
            <a:r>
              <a:rPr lang="en-US" altLang="en-US" sz="2000" i="0" dirty="0"/>
              <a:t> </a:t>
            </a:r>
            <a:r>
              <a:rPr lang="en-US" altLang="en-US" sz="2000" i="0" dirty="0" err="1"/>
              <a:t>gaya</a:t>
            </a:r>
            <a:r>
              <a:rPr lang="en-US" altLang="en-US" sz="2000" i="0" dirty="0"/>
              <a:t> </a:t>
            </a:r>
            <a:r>
              <a:rPr lang="en-US" altLang="en-US" sz="2000" i="0" dirty="0" err="1"/>
              <a:t>gesek</a:t>
            </a:r>
            <a:r>
              <a:rPr lang="id-ID" altLang="en-US" sz="2000" i="0" dirty="0"/>
              <a:t> berdasarkan tingkat kekasaran</a:t>
            </a:r>
            <a:r>
              <a:rPr lang="en-US" altLang="en-US" sz="2000" i="0" dirty="0"/>
              <a:t> </a:t>
            </a:r>
            <a:r>
              <a:rPr lang="en-US" altLang="en-US" sz="2000" i="0" dirty="0" err="1"/>
              <a:t>permukaan</a:t>
            </a:r>
            <a:r>
              <a:rPr lang="en-US" altLang="en-US" sz="2000" i="0" dirty="0"/>
              <a:t> </a:t>
            </a:r>
            <a:endParaRPr lang="id-ID" altLang="en-US" sz="2000" i="0" dirty="0"/>
          </a:p>
          <a:p>
            <a:pPr>
              <a:spcBef>
                <a:spcPct val="0"/>
              </a:spcBef>
              <a:buFontTx/>
              <a:buAutoNum type="arabicPeriod"/>
            </a:pPr>
            <a:r>
              <a:rPr lang="en-US" altLang="en-US" sz="2000" i="0" dirty="0" err="1"/>
              <a:t>Menunjukkan</a:t>
            </a:r>
            <a:r>
              <a:rPr lang="en-US" altLang="en-US" sz="2000" i="0" dirty="0"/>
              <a:t> </a:t>
            </a:r>
            <a:r>
              <a:rPr lang="en-US" altLang="en-US" sz="2000" i="0" dirty="0" err="1"/>
              <a:t>beberapa</a:t>
            </a:r>
            <a:r>
              <a:rPr lang="en-US" altLang="en-US" sz="2000" i="0" dirty="0"/>
              <a:t> </a:t>
            </a:r>
            <a:r>
              <a:rPr lang="en-US" altLang="en-US" sz="2000" i="0" dirty="0" err="1"/>
              <a:t>contohadanya</a:t>
            </a:r>
            <a:r>
              <a:rPr lang="en-US" altLang="en-US" sz="2000" i="0" dirty="0"/>
              <a:t> </a:t>
            </a:r>
            <a:r>
              <a:rPr lang="en-US" altLang="en-US" sz="2000" i="0" dirty="0" err="1"/>
              <a:t>gaya</a:t>
            </a:r>
            <a:r>
              <a:rPr lang="en-US" altLang="en-US" sz="2000" i="0" dirty="0"/>
              <a:t> </a:t>
            </a:r>
            <a:r>
              <a:rPr lang="en-US" altLang="en-US" sz="2000" i="0" dirty="0" err="1"/>
              <a:t>gesekan</a:t>
            </a:r>
            <a:r>
              <a:rPr lang="en-US" altLang="en-US" sz="2000" i="0" dirty="0"/>
              <a:t> yang </a:t>
            </a:r>
            <a:r>
              <a:rPr lang="en-US" altLang="en-US" sz="2000" i="0" dirty="0" err="1"/>
              <a:t>menguntungkan</a:t>
            </a:r>
            <a:r>
              <a:rPr lang="en-US" altLang="en-US" sz="2000" i="0" dirty="0"/>
              <a:t> dan </a:t>
            </a:r>
            <a:r>
              <a:rPr lang="en-US" altLang="en-US" sz="2000" i="0" dirty="0" err="1"/>
              <a:t>gaya</a:t>
            </a:r>
            <a:r>
              <a:rPr lang="en-US" altLang="en-US" sz="2000" i="0" dirty="0"/>
              <a:t> </a:t>
            </a:r>
            <a:r>
              <a:rPr lang="en-US" altLang="en-US" sz="2000" i="0" dirty="0" err="1"/>
              <a:t>gesekan</a:t>
            </a:r>
            <a:r>
              <a:rPr lang="en-US" altLang="en-US" sz="2000" i="0" dirty="0"/>
              <a:t> yang </a:t>
            </a:r>
            <a:r>
              <a:rPr lang="en-US" altLang="en-US" sz="2000" i="0" dirty="0" err="1"/>
              <a:t>merugikan</a:t>
            </a:r>
            <a:r>
              <a:rPr lang="en-US" altLang="en-US" sz="2000" i="0" dirty="0"/>
              <a:t>.</a:t>
            </a:r>
          </a:p>
          <a:p>
            <a:pPr>
              <a:spcBef>
                <a:spcPct val="0"/>
              </a:spcBef>
              <a:buFontTx/>
              <a:buAutoNum type="arabicPeriod"/>
            </a:pPr>
            <a:r>
              <a:rPr lang="id-ID" altLang="en-US" sz="2000" i="0" dirty="0"/>
              <a:t>Menjelaskan </a:t>
            </a:r>
            <a:r>
              <a:rPr lang="en-US" altLang="en-US" sz="2000" i="0" dirty="0" err="1"/>
              <a:t>hukum</a:t>
            </a:r>
            <a:r>
              <a:rPr lang="en-US" altLang="en-US" sz="2000" i="0" dirty="0"/>
              <a:t> I</a:t>
            </a:r>
            <a:r>
              <a:rPr lang="id-ID" altLang="en-US" sz="2000" i="0" dirty="0"/>
              <a:t>, II, dan III</a:t>
            </a:r>
            <a:r>
              <a:rPr lang="en-US" altLang="en-US" sz="2000" i="0" dirty="0"/>
              <a:t> Newton se</a:t>
            </a:r>
            <a:r>
              <a:rPr lang="id-ID" altLang="en-US" sz="2000" i="0" dirty="0"/>
              <a:t>rta</a:t>
            </a:r>
            <a:r>
              <a:rPr lang="en-US" altLang="en-US" sz="2000" i="0" dirty="0"/>
              <a:t> </a:t>
            </a:r>
            <a:r>
              <a:rPr lang="en-US" altLang="en-US" sz="2000" i="0" dirty="0" err="1"/>
              <a:t>penerapannya</a:t>
            </a:r>
            <a:r>
              <a:rPr lang="en-US" altLang="en-US" sz="2000" i="0" dirty="0"/>
              <a:t> </a:t>
            </a:r>
            <a:r>
              <a:rPr lang="en-US" altLang="en-US" sz="2000" i="0" dirty="0" err="1"/>
              <a:t>dalam</a:t>
            </a:r>
            <a:r>
              <a:rPr lang="en-US" altLang="en-US" sz="2000" i="0" dirty="0"/>
              <a:t> </a:t>
            </a:r>
            <a:r>
              <a:rPr lang="en-US" altLang="en-US" sz="2000" i="0" dirty="0" err="1"/>
              <a:t>kehidupan</a:t>
            </a:r>
            <a:r>
              <a:rPr lang="en-US" altLang="en-US" sz="2000" i="0" dirty="0"/>
              <a:t> </a:t>
            </a:r>
            <a:r>
              <a:rPr lang="en-US" altLang="en-US" sz="2000" i="0" dirty="0" err="1"/>
              <a:t>sehari-hari</a:t>
            </a:r>
            <a:r>
              <a:rPr lang="en-US" altLang="en-US" sz="2000" i="0" dirty="0"/>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23352E78-7722-439C-B4F2-6AC9315C9ED8}"/>
              </a:ext>
            </a:extLst>
          </p:cNvPr>
          <p:cNvSpPr>
            <a:spLocks noGrp="1"/>
          </p:cNvSpPr>
          <p:nvPr>
            <p:ph type="title"/>
          </p:nvPr>
        </p:nvSpPr>
        <p:spPr/>
        <p:txBody>
          <a:bodyPr/>
          <a:lstStyle/>
          <a:p>
            <a:pPr algn="l"/>
            <a:r>
              <a:rPr lang="id-ID" altLang="en-US" sz="3200" dirty="0"/>
              <a:t>A. Pengertian gerak</a:t>
            </a:r>
            <a:endParaRPr lang="en-US" altLang="en-US" sz="3200" dirty="0"/>
          </a:p>
        </p:txBody>
      </p:sp>
      <p:sp>
        <p:nvSpPr>
          <p:cNvPr id="8195" name="Content Placeholder 2">
            <a:extLst>
              <a:ext uri="{FF2B5EF4-FFF2-40B4-BE49-F238E27FC236}">
                <a16:creationId xmlns:a16="http://schemas.microsoft.com/office/drawing/2014/main" id="{B56C7E29-68AF-4922-9F5F-0FB48C6F1752}"/>
              </a:ext>
            </a:extLst>
          </p:cNvPr>
          <p:cNvSpPr>
            <a:spLocks noGrp="1"/>
          </p:cNvSpPr>
          <p:nvPr>
            <p:ph idx="1"/>
          </p:nvPr>
        </p:nvSpPr>
        <p:spPr/>
        <p:txBody>
          <a:bodyPr/>
          <a:lstStyle/>
          <a:p>
            <a:r>
              <a:rPr lang="fi-FI" altLang="en-US" i="1" dirty="0"/>
              <a:t>Suatu benda dikatakan bergerak terhadap suatu titik acuan ( terhadap benda lain ) jika jarak atau posisi antar keduanya berubah.</a:t>
            </a:r>
            <a:endParaRPr lang="en-US"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CC44C9BB-A858-4A0D-B969-F50F32CFDACB}"/>
              </a:ext>
            </a:extLst>
          </p:cNvPr>
          <p:cNvSpPr>
            <a:spLocks noGrp="1"/>
          </p:cNvSpPr>
          <p:nvPr>
            <p:ph type="title"/>
          </p:nvPr>
        </p:nvSpPr>
        <p:spPr>
          <a:xfrm>
            <a:off x="581192" y="687475"/>
            <a:ext cx="7989752" cy="836526"/>
          </a:xfrm>
        </p:spPr>
        <p:txBody>
          <a:bodyPr/>
          <a:lstStyle/>
          <a:p>
            <a:pPr algn="l"/>
            <a:r>
              <a:rPr lang="id-ID" altLang="en-US" sz="3200" dirty="0"/>
              <a:t>B. Gerak selalu bersifat relatif</a:t>
            </a:r>
            <a:endParaRPr lang="en-US" altLang="en-US" sz="3200" dirty="0"/>
          </a:p>
        </p:txBody>
      </p:sp>
      <p:sp>
        <p:nvSpPr>
          <p:cNvPr id="9219" name="Content Placeholder 2">
            <a:extLst>
              <a:ext uri="{FF2B5EF4-FFF2-40B4-BE49-F238E27FC236}">
                <a16:creationId xmlns:a16="http://schemas.microsoft.com/office/drawing/2014/main" id="{634E6481-EA90-4B94-B01A-DB7570F6D9B6}"/>
              </a:ext>
            </a:extLst>
          </p:cNvPr>
          <p:cNvSpPr>
            <a:spLocks noGrp="1"/>
          </p:cNvSpPr>
          <p:nvPr>
            <p:ph idx="1"/>
          </p:nvPr>
        </p:nvSpPr>
        <p:spPr>
          <a:xfrm>
            <a:off x="457200" y="1447800"/>
            <a:ext cx="8229600" cy="4525963"/>
          </a:xfrm>
        </p:spPr>
        <p:txBody>
          <a:bodyPr/>
          <a:lstStyle/>
          <a:p>
            <a:r>
              <a:rPr lang="id-ID" altLang="en-US" sz="2400" dirty="0"/>
              <a:t>Nadia</a:t>
            </a:r>
            <a:r>
              <a:rPr lang="fi-FI" altLang="en-US" sz="2400" dirty="0"/>
              <a:t> sedang berada di dalam mobil yang melintasi seorang pengamat yang sedang berada di tepi jalan raya.</a:t>
            </a:r>
            <a:endParaRPr lang="id-ID" altLang="en-US" sz="2400" dirty="0"/>
          </a:p>
          <a:p>
            <a:r>
              <a:rPr lang="en-US" altLang="en-US" sz="2400" dirty="0" err="1"/>
              <a:t>Pengamat</a:t>
            </a:r>
            <a:r>
              <a:rPr lang="en-US" altLang="en-US" sz="2400" dirty="0"/>
              <a:t> di </a:t>
            </a:r>
            <a:r>
              <a:rPr lang="en-US" altLang="en-US" sz="2400" dirty="0" err="1"/>
              <a:t>tepi</a:t>
            </a:r>
            <a:r>
              <a:rPr lang="en-US" altLang="en-US" sz="2400" dirty="0"/>
              <a:t> </a:t>
            </a:r>
            <a:r>
              <a:rPr lang="en-US" altLang="en-US" sz="2400" dirty="0" err="1"/>
              <a:t>jalan</a:t>
            </a:r>
            <a:r>
              <a:rPr lang="en-US" altLang="en-US" sz="2400" dirty="0"/>
              <a:t> </a:t>
            </a:r>
            <a:r>
              <a:rPr lang="en-US" altLang="en-US" sz="2400" dirty="0" err="1"/>
              <a:t>raya</a:t>
            </a:r>
            <a:r>
              <a:rPr lang="en-US" altLang="en-US" sz="2400" dirty="0"/>
              <a:t>, </a:t>
            </a:r>
            <a:r>
              <a:rPr lang="en-US" altLang="en-US" sz="2400" dirty="0" err="1"/>
              <a:t>melihat</a:t>
            </a:r>
            <a:r>
              <a:rPr lang="en-US" altLang="en-US" sz="2400" dirty="0"/>
              <a:t> </a:t>
            </a:r>
            <a:r>
              <a:rPr lang="en-US" altLang="en-US" sz="2400" dirty="0" err="1"/>
              <a:t>bahwa</a:t>
            </a:r>
            <a:r>
              <a:rPr lang="en-US" altLang="en-US" sz="2400" dirty="0"/>
              <a:t> </a:t>
            </a:r>
            <a:r>
              <a:rPr lang="id-ID" altLang="en-US" sz="2400" dirty="0"/>
              <a:t>Nadia</a:t>
            </a:r>
            <a:r>
              <a:rPr lang="en-US" altLang="en-US" sz="2400" dirty="0"/>
              <a:t> </a:t>
            </a:r>
            <a:r>
              <a:rPr lang="en-US" altLang="en-US" sz="2400" dirty="0" err="1"/>
              <a:t>sedang</a:t>
            </a:r>
            <a:r>
              <a:rPr lang="en-US" altLang="en-US" sz="2400" dirty="0"/>
              <a:t> </a:t>
            </a:r>
            <a:r>
              <a:rPr lang="en-US" altLang="en-US" sz="2400" dirty="0" err="1"/>
              <a:t>bergerak</a:t>
            </a:r>
            <a:r>
              <a:rPr lang="en-US" altLang="en-US" sz="2400" dirty="0"/>
              <a:t> </a:t>
            </a:r>
            <a:r>
              <a:rPr lang="en-US" altLang="en-US" sz="2400" dirty="0" err="1"/>
              <a:t>bersama</a:t>
            </a:r>
            <a:r>
              <a:rPr lang="en-US" altLang="en-US" sz="2400" dirty="0"/>
              <a:t> </a:t>
            </a:r>
            <a:r>
              <a:rPr lang="en-US" altLang="en-US" sz="2400" dirty="0" err="1"/>
              <a:t>mobil</a:t>
            </a:r>
            <a:r>
              <a:rPr lang="en-US" altLang="en-US" sz="2400" dirty="0"/>
              <a:t> </a:t>
            </a:r>
            <a:r>
              <a:rPr lang="en-US" altLang="en-US" sz="2400" dirty="0" err="1"/>
              <a:t>terhadap</a:t>
            </a:r>
            <a:r>
              <a:rPr lang="en-US" altLang="en-US" sz="2400" dirty="0"/>
              <a:t> </a:t>
            </a:r>
            <a:r>
              <a:rPr lang="en-US" altLang="en-US" sz="2400" dirty="0" err="1"/>
              <a:t>sebuah</a:t>
            </a:r>
            <a:r>
              <a:rPr lang="en-US" altLang="en-US" sz="2400" dirty="0"/>
              <a:t> </a:t>
            </a:r>
            <a:r>
              <a:rPr lang="en-US" altLang="en-US" sz="2400" dirty="0" err="1"/>
              <a:t>kota</a:t>
            </a:r>
            <a:r>
              <a:rPr lang="en-US" altLang="en-US" sz="2400" dirty="0"/>
              <a:t>. </a:t>
            </a:r>
            <a:endParaRPr lang="id-ID" altLang="en-US" sz="2400" dirty="0"/>
          </a:p>
          <a:p>
            <a:r>
              <a:rPr lang="id-ID" altLang="en-US" sz="2400" dirty="0"/>
              <a:t>Nadia</a:t>
            </a:r>
            <a:r>
              <a:rPr lang="en-US" altLang="en-US" sz="2400" dirty="0"/>
              <a:t> yang </a:t>
            </a:r>
            <a:r>
              <a:rPr lang="en-US" altLang="en-US" sz="2400" dirty="0" err="1"/>
              <a:t>sedang</a:t>
            </a:r>
            <a:r>
              <a:rPr lang="en-US" altLang="en-US" sz="2400" dirty="0"/>
              <a:t> </a:t>
            </a:r>
            <a:r>
              <a:rPr lang="en-US" altLang="en-US" sz="2400" dirty="0" err="1"/>
              <a:t>berada</a:t>
            </a:r>
            <a:r>
              <a:rPr lang="en-US" altLang="en-US" sz="2400" dirty="0"/>
              <a:t> di </a:t>
            </a:r>
            <a:r>
              <a:rPr lang="en-US" altLang="en-US" sz="2400" dirty="0" err="1"/>
              <a:t>dalam</a:t>
            </a:r>
            <a:r>
              <a:rPr lang="en-US" altLang="en-US" sz="2400" dirty="0"/>
              <a:t> </a:t>
            </a:r>
            <a:r>
              <a:rPr lang="en-US" altLang="en-US" sz="2400" dirty="0" err="1"/>
              <a:t>mobil</a:t>
            </a:r>
            <a:r>
              <a:rPr lang="en-US" altLang="en-US" sz="2400" dirty="0"/>
              <a:t> </a:t>
            </a:r>
            <a:r>
              <a:rPr lang="en-US" altLang="en-US" sz="2400" dirty="0" err="1"/>
              <a:t>akan</a:t>
            </a:r>
            <a:r>
              <a:rPr lang="en-US" altLang="en-US" sz="2400" dirty="0"/>
              <a:t> </a:t>
            </a:r>
            <a:r>
              <a:rPr lang="en-US" altLang="en-US" sz="2400" dirty="0" err="1"/>
              <a:t>melihat</a:t>
            </a:r>
            <a:r>
              <a:rPr lang="en-US" altLang="en-US" sz="2400" dirty="0"/>
              <a:t> </a:t>
            </a:r>
            <a:r>
              <a:rPr lang="en-US" altLang="en-US" sz="2400" dirty="0" err="1"/>
              <a:t>bahwa</a:t>
            </a:r>
            <a:r>
              <a:rPr lang="en-US" altLang="en-US" sz="2400" dirty="0"/>
              <a:t> </a:t>
            </a:r>
            <a:r>
              <a:rPr lang="en-US" altLang="en-US" sz="2400" dirty="0" err="1"/>
              <a:t>pengamat</a:t>
            </a:r>
            <a:r>
              <a:rPr lang="en-US" altLang="en-US" sz="2400" dirty="0"/>
              <a:t> </a:t>
            </a:r>
            <a:r>
              <a:rPr lang="en-US" altLang="en-US" sz="2400" dirty="0" err="1"/>
              <a:t>bergerak</a:t>
            </a:r>
            <a:r>
              <a:rPr lang="en-US" altLang="en-US" sz="2400" dirty="0"/>
              <a:t> </a:t>
            </a:r>
            <a:r>
              <a:rPr lang="en-US" altLang="en-US" sz="2400" dirty="0" err="1"/>
              <a:t>dengan</a:t>
            </a:r>
            <a:r>
              <a:rPr lang="en-US" altLang="en-US" sz="2400" dirty="0"/>
              <a:t> </a:t>
            </a:r>
            <a:r>
              <a:rPr lang="en-US" altLang="en-US" sz="2400" dirty="0" err="1"/>
              <a:t>arah</a:t>
            </a:r>
            <a:r>
              <a:rPr lang="en-US" altLang="en-US" sz="2400" dirty="0"/>
              <a:t> yang </a:t>
            </a:r>
            <a:r>
              <a:rPr lang="en-US" altLang="en-US" sz="2400" dirty="0" err="1"/>
              <a:t>berlawanan</a:t>
            </a:r>
            <a:r>
              <a:rPr lang="en-US" altLang="en-US" sz="2400" dirty="0"/>
              <a:t> </a:t>
            </a:r>
            <a:r>
              <a:rPr lang="en-US" altLang="en-US" sz="2400" dirty="0" err="1"/>
              <a:t>dengan</a:t>
            </a:r>
            <a:r>
              <a:rPr lang="en-US" altLang="en-US" sz="2400" dirty="0"/>
              <a:t> </a:t>
            </a:r>
            <a:r>
              <a:rPr lang="en-US" altLang="en-US" sz="2400" dirty="0" err="1"/>
              <a:t>arah</a:t>
            </a:r>
            <a:r>
              <a:rPr lang="en-US" altLang="en-US" sz="2400" dirty="0"/>
              <a:t> ger</a:t>
            </a:r>
            <a:r>
              <a:rPr lang="id-ID" altLang="en-US" sz="2400" dirty="0"/>
              <a:t>ak Nadia</a:t>
            </a:r>
            <a:r>
              <a:rPr lang="en-US" altLang="en-US" sz="2400" dirty="0"/>
              <a:t>. </a:t>
            </a:r>
            <a:endParaRPr lang="id-ID" altLang="en-US" sz="2400" dirty="0"/>
          </a:p>
          <a:p>
            <a:r>
              <a:rPr lang="en-US" altLang="en-US" sz="2400" dirty="0"/>
              <a:t>Jadi</a:t>
            </a:r>
            <a:r>
              <a:rPr lang="id-ID" altLang="en-US" sz="2400" dirty="0"/>
              <a:t>,</a:t>
            </a:r>
            <a:r>
              <a:rPr lang="en-US" altLang="en-US" sz="2400" dirty="0"/>
              <a:t> </a:t>
            </a:r>
            <a:r>
              <a:rPr lang="id-ID" altLang="en-US" sz="2400" dirty="0">
                <a:solidFill>
                  <a:srgbClr val="FF0000"/>
                </a:solidFill>
              </a:rPr>
              <a:t>gerak benda bersifat relatif t</a:t>
            </a:r>
            <a:r>
              <a:rPr lang="en-US" altLang="en-US" sz="2400" dirty="0" err="1">
                <a:solidFill>
                  <a:srgbClr val="FF0000"/>
                </a:solidFill>
              </a:rPr>
              <a:t>ergantung</a:t>
            </a:r>
            <a:r>
              <a:rPr lang="en-US" altLang="en-US" sz="2400" dirty="0">
                <a:solidFill>
                  <a:srgbClr val="FF0000"/>
                </a:solidFill>
              </a:rPr>
              <a:t> pada </a:t>
            </a:r>
            <a:r>
              <a:rPr lang="en-US" altLang="en-US" sz="2400" dirty="0" err="1">
                <a:solidFill>
                  <a:srgbClr val="FF0000"/>
                </a:solidFill>
              </a:rPr>
              <a:t>pengamat</a:t>
            </a:r>
            <a:r>
              <a:rPr lang="en-US" altLang="en-US" sz="2400" dirty="0">
                <a:solidFill>
                  <a:srgbClr val="FF0000"/>
                </a:solidFill>
              </a:rPr>
              <a:t> dan </a:t>
            </a:r>
            <a:r>
              <a:rPr lang="en-US" altLang="en-US" sz="2400" dirty="0" err="1">
                <a:solidFill>
                  <a:srgbClr val="FF0000"/>
                </a:solidFill>
              </a:rPr>
              <a:t>titik</a:t>
            </a:r>
            <a:r>
              <a:rPr lang="en-US" altLang="en-US" sz="2400" dirty="0">
                <a:solidFill>
                  <a:srgbClr val="FF0000"/>
                </a:solidFill>
              </a:rPr>
              <a:t> </a:t>
            </a:r>
            <a:r>
              <a:rPr lang="en-US" altLang="en-US" sz="2400" dirty="0" err="1">
                <a:solidFill>
                  <a:srgbClr val="FF0000"/>
                </a:solidFill>
              </a:rPr>
              <a:t>acuan</a:t>
            </a:r>
            <a:r>
              <a:rPr lang="en-US" altLang="en-US" sz="2400" dirty="0">
                <a:solidFill>
                  <a:srgbClr val="FF0000"/>
                </a:solidFill>
              </a:rPr>
              <a:t> yang </a:t>
            </a:r>
            <a:r>
              <a:rPr lang="en-US" altLang="en-US" sz="2400" dirty="0" err="1">
                <a:solidFill>
                  <a:srgbClr val="FF0000"/>
                </a:solidFill>
              </a:rPr>
              <a:t>dipergunakan</a:t>
            </a:r>
            <a:endParaRPr lang="en-US" altLang="en-US" sz="2400" dirty="0">
              <a:solidFill>
                <a:srgbClr val="FF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F9709640-5CAE-44E4-A9B8-9EEE67D99ECF}"/>
              </a:ext>
            </a:extLst>
          </p:cNvPr>
          <p:cNvSpPr>
            <a:spLocks noGrp="1"/>
          </p:cNvSpPr>
          <p:nvPr>
            <p:ph type="title"/>
          </p:nvPr>
        </p:nvSpPr>
        <p:spPr>
          <a:xfrm>
            <a:off x="457200" y="762000"/>
            <a:ext cx="8458200" cy="1219200"/>
          </a:xfrm>
        </p:spPr>
        <p:txBody>
          <a:bodyPr>
            <a:normAutofit fontScale="90000"/>
          </a:bodyPr>
          <a:lstStyle/>
          <a:p>
            <a:pPr marL="508000" indent="-508000" algn="l"/>
            <a:r>
              <a:rPr lang="id-ID" altLang="en-US" sz="3200" dirty="0"/>
              <a:t>C. Jenis-jenis gerak</a:t>
            </a:r>
            <a:br>
              <a:rPr lang="en-US" altLang="en-US" sz="3200" dirty="0"/>
            </a:br>
            <a:r>
              <a:rPr lang="id-ID" altLang="en-US" sz="3200" dirty="0">
                <a:solidFill>
                  <a:srgbClr val="FF0000"/>
                </a:solidFill>
              </a:rPr>
              <a:t>Suatu benda dapat melakukan beberapa gerak</a:t>
            </a:r>
            <a:endParaRPr lang="en-US" altLang="en-US" sz="3200" dirty="0">
              <a:solidFill>
                <a:srgbClr val="FF0000"/>
              </a:solidFill>
            </a:endParaRPr>
          </a:p>
        </p:txBody>
      </p:sp>
      <p:sp>
        <p:nvSpPr>
          <p:cNvPr id="3" name="Content Placeholder 2">
            <a:extLst>
              <a:ext uri="{FF2B5EF4-FFF2-40B4-BE49-F238E27FC236}">
                <a16:creationId xmlns:a16="http://schemas.microsoft.com/office/drawing/2014/main" id="{8111DCEA-59EC-4143-93A4-7BA0EEBE3097}"/>
              </a:ext>
            </a:extLst>
          </p:cNvPr>
          <p:cNvSpPr>
            <a:spLocks noGrp="1"/>
          </p:cNvSpPr>
          <p:nvPr>
            <p:ph idx="1"/>
          </p:nvPr>
        </p:nvSpPr>
        <p:spPr>
          <a:xfrm>
            <a:off x="876300" y="1981200"/>
            <a:ext cx="7391400" cy="4876800"/>
          </a:xfrm>
        </p:spPr>
        <p:txBody>
          <a:bodyPr>
            <a:normAutofit/>
          </a:bodyPr>
          <a:lstStyle/>
          <a:p>
            <a:pPr marL="0" indent="0">
              <a:buFontTx/>
              <a:buNone/>
              <a:defRPr/>
            </a:pPr>
            <a:r>
              <a:rPr lang="id-ID" sz="2400" dirty="0">
                <a:solidFill>
                  <a:srgbClr val="002060"/>
                </a:solidFill>
              </a:rPr>
              <a:t>Kamu sedang b</a:t>
            </a:r>
            <a:r>
              <a:rPr lang="fi-FI" sz="2400" dirty="0">
                <a:solidFill>
                  <a:srgbClr val="002060"/>
                </a:solidFill>
              </a:rPr>
              <a:t>erjalan-jalanlah di muka kelas.</a:t>
            </a:r>
            <a:r>
              <a:rPr lang="id-ID" sz="2400" dirty="0">
                <a:solidFill>
                  <a:srgbClr val="002060"/>
                </a:solidFill>
              </a:rPr>
              <a:t> Di saku bajumu ada pena. </a:t>
            </a:r>
            <a:r>
              <a:rPr lang="en-US" sz="2400" dirty="0" err="1">
                <a:solidFill>
                  <a:srgbClr val="002060"/>
                </a:solidFill>
              </a:rPr>
              <a:t>Sambil</a:t>
            </a:r>
            <a:r>
              <a:rPr lang="en-US" sz="2400" dirty="0">
                <a:solidFill>
                  <a:srgbClr val="002060"/>
                </a:solidFill>
              </a:rPr>
              <a:t> </a:t>
            </a:r>
            <a:r>
              <a:rPr lang="en-US" sz="2400" dirty="0" err="1">
                <a:solidFill>
                  <a:srgbClr val="002060"/>
                </a:solidFill>
              </a:rPr>
              <a:t>berjalan</a:t>
            </a:r>
            <a:r>
              <a:rPr lang="en-US" sz="2400" dirty="0">
                <a:solidFill>
                  <a:srgbClr val="002060"/>
                </a:solidFill>
              </a:rPr>
              <a:t> </a:t>
            </a:r>
            <a:r>
              <a:rPr lang="en-US" sz="2400" dirty="0" err="1">
                <a:solidFill>
                  <a:srgbClr val="002060"/>
                </a:solidFill>
              </a:rPr>
              <a:t>tersebut</a:t>
            </a:r>
            <a:r>
              <a:rPr lang="en-US" sz="2400" dirty="0">
                <a:solidFill>
                  <a:srgbClr val="002060"/>
                </a:solidFill>
              </a:rPr>
              <a:t>, </a:t>
            </a:r>
            <a:r>
              <a:rPr lang="en-US" sz="2400" dirty="0" err="1">
                <a:solidFill>
                  <a:srgbClr val="002060"/>
                </a:solidFill>
              </a:rPr>
              <a:t>lempar</a:t>
            </a:r>
            <a:r>
              <a:rPr lang="en-US" sz="2400" dirty="0">
                <a:solidFill>
                  <a:srgbClr val="002060"/>
                </a:solidFill>
              </a:rPr>
              <a:t> </a:t>
            </a:r>
            <a:r>
              <a:rPr lang="en-US" sz="2400" dirty="0" err="1">
                <a:solidFill>
                  <a:srgbClr val="002060"/>
                </a:solidFill>
              </a:rPr>
              <a:t>dan</a:t>
            </a:r>
            <a:r>
              <a:rPr lang="en-US" sz="2400" dirty="0">
                <a:solidFill>
                  <a:srgbClr val="002060"/>
                </a:solidFill>
              </a:rPr>
              <a:t> </a:t>
            </a:r>
            <a:r>
              <a:rPr lang="en-US" sz="2400" dirty="0" err="1">
                <a:solidFill>
                  <a:srgbClr val="002060"/>
                </a:solidFill>
              </a:rPr>
              <a:t>tangkap</a:t>
            </a:r>
            <a:r>
              <a:rPr lang="en-US" sz="2400" dirty="0">
                <a:solidFill>
                  <a:srgbClr val="002060"/>
                </a:solidFill>
              </a:rPr>
              <a:t> </a:t>
            </a:r>
            <a:r>
              <a:rPr lang="en-US" sz="2400" dirty="0" err="1">
                <a:solidFill>
                  <a:srgbClr val="002060"/>
                </a:solidFill>
              </a:rPr>
              <a:t>lagi</a:t>
            </a:r>
            <a:r>
              <a:rPr lang="en-US" sz="2400" dirty="0">
                <a:solidFill>
                  <a:srgbClr val="002060"/>
                </a:solidFill>
              </a:rPr>
              <a:t> </a:t>
            </a:r>
            <a:r>
              <a:rPr lang="en-US" sz="2400" dirty="0" err="1">
                <a:solidFill>
                  <a:srgbClr val="002060"/>
                </a:solidFill>
              </a:rPr>
              <a:t>penghapus</a:t>
            </a:r>
            <a:r>
              <a:rPr lang="en-US" sz="2400" dirty="0">
                <a:solidFill>
                  <a:srgbClr val="002060"/>
                </a:solidFill>
              </a:rPr>
              <a:t> </a:t>
            </a:r>
            <a:r>
              <a:rPr lang="en-US" sz="2400" dirty="0" err="1">
                <a:solidFill>
                  <a:srgbClr val="002060"/>
                </a:solidFill>
              </a:rPr>
              <a:t>papan</a:t>
            </a:r>
            <a:r>
              <a:rPr lang="en-US" sz="2400" dirty="0">
                <a:solidFill>
                  <a:srgbClr val="002060"/>
                </a:solidFill>
              </a:rPr>
              <a:t> </a:t>
            </a:r>
            <a:r>
              <a:rPr lang="en-US" sz="2400" dirty="0" err="1">
                <a:solidFill>
                  <a:srgbClr val="002060"/>
                </a:solidFill>
              </a:rPr>
              <a:t>tulis</a:t>
            </a:r>
            <a:r>
              <a:rPr lang="en-US" sz="2400" dirty="0">
                <a:solidFill>
                  <a:srgbClr val="002060"/>
                </a:solidFill>
              </a:rPr>
              <a:t>, </a:t>
            </a:r>
            <a:r>
              <a:rPr lang="en-US" sz="2400" dirty="0" err="1">
                <a:solidFill>
                  <a:srgbClr val="002060"/>
                </a:solidFill>
              </a:rPr>
              <a:t>berulang-ulang</a:t>
            </a:r>
            <a:r>
              <a:rPr lang="en-US" sz="2400" dirty="0"/>
              <a:t>.</a:t>
            </a:r>
            <a:endParaRPr lang="id-ID" sz="2400" dirty="0"/>
          </a:p>
          <a:p>
            <a:pPr marL="0" indent="0">
              <a:buFontTx/>
              <a:buNone/>
              <a:defRPr/>
            </a:pPr>
            <a:r>
              <a:rPr lang="id-ID" sz="2400" i="1" dirty="0"/>
              <a:t>Pada peristiwa di atas:</a:t>
            </a:r>
          </a:p>
          <a:p>
            <a:pPr>
              <a:defRPr/>
            </a:pPr>
            <a:r>
              <a:rPr lang="id-ID" sz="2400" dirty="0">
                <a:solidFill>
                  <a:srgbClr val="FF0000"/>
                </a:solidFill>
              </a:rPr>
              <a:t>Pena tidak bergerak terhadap kamu, karena jarak dan posisi pena terhadap kamu tetap.</a:t>
            </a:r>
          </a:p>
          <a:p>
            <a:pPr>
              <a:defRPr/>
            </a:pPr>
            <a:r>
              <a:rPr lang="id-ID" sz="2400" dirty="0">
                <a:solidFill>
                  <a:srgbClr val="FF0000"/>
                </a:solidFill>
              </a:rPr>
              <a:t>Kamu dapat dikatakan melakukan satu macam gerak, yaitu gerak terhadap dinding kelas</a:t>
            </a:r>
          </a:p>
          <a:p>
            <a:pPr>
              <a:defRPr/>
            </a:pPr>
            <a:r>
              <a:rPr lang="id-ID" sz="2400" dirty="0">
                <a:solidFill>
                  <a:srgbClr val="FF0000"/>
                </a:solidFill>
              </a:rPr>
              <a:t>Pengahapus dapat dikatakan melakukan 2 macam gerak. Gerak pertama terhadap kamu. Gerak kedua terhadap dinding kelas</a:t>
            </a:r>
            <a:endParaRPr lang="en-US" sz="2400" dirty="0">
              <a:solidFill>
                <a:srgbClr val="FF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9B9D9721-A0F1-4EEB-88A8-DC34BC2AFC31}"/>
              </a:ext>
            </a:extLst>
          </p:cNvPr>
          <p:cNvSpPr>
            <a:spLocks noGrp="1"/>
          </p:cNvSpPr>
          <p:nvPr>
            <p:ph type="title"/>
          </p:nvPr>
        </p:nvSpPr>
        <p:spPr>
          <a:xfrm>
            <a:off x="581192" y="687475"/>
            <a:ext cx="7989752" cy="836526"/>
          </a:xfrm>
        </p:spPr>
        <p:txBody>
          <a:bodyPr/>
          <a:lstStyle/>
          <a:p>
            <a:pPr algn="l"/>
            <a:r>
              <a:rPr lang="en-US" altLang="en-US" sz="3200" dirty="0"/>
              <a:t>1</a:t>
            </a:r>
            <a:r>
              <a:rPr lang="id-ID" altLang="en-US" sz="3200" dirty="0"/>
              <a:t>. Gerak menurut keadaan benda</a:t>
            </a:r>
            <a:endParaRPr lang="en-US" altLang="en-US" sz="3200" dirty="0"/>
          </a:p>
        </p:txBody>
      </p:sp>
      <p:sp>
        <p:nvSpPr>
          <p:cNvPr id="11267" name="Content Placeholder 2">
            <a:extLst>
              <a:ext uri="{FF2B5EF4-FFF2-40B4-BE49-F238E27FC236}">
                <a16:creationId xmlns:a16="http://schemas.microsoft.com/office/drawing/2014/main" id="{E4EEDB75-0C9E-45B6-A0F7-75DDEA31B4C6}"/>
              </a:ext>
            </a:extLst>
          </p:cNvPr>
          <p:cNvSpPr>
            <a:spLocks noGrp="1"/>
          </p:cNvSpPr>
          <p:nvPr>
            <p:ph idx="1"/>
          </p:nvPr>
        </p:nvSpPr>
        <p:spPr>
          <a:xfrm>
            <a:off x="457200" y="1676400"/>
            <a:ext cx="8229600" cy="5181600"/>
          </a:xfrm>
        </p:spPr>
        <p:txBody>
          <a:bodyPr>
            <a:normAutofit lnSpcReduction="10000"/>
          </a:bodyPr>
          <a:lstStyle/>
          <a:p>
            <a:r>
              <a:rPr lang="id-ID" altLang="en-US" sz="2400" dirty="0">
                <a:solidFill>
                  <a:srgbClr val="FF0000"/>
                </a:solidFill>
              </a:rPr>
              <a:t>Gerak yang sebenarnya</a:t>
            </a:r>
            <a:r>
              <a:rPr lang="id-ID" altLang="en-US" sz="2400" dirty="0"/>
              <a:t> adalah </a:t>
            </a:r>
            <a:r>
              <a:rPr lang="en-US" altLang="en-US" sz="2400" dirty="0" err="1"/>
              <a:t>adalah</a:t>
            </a:r>
            <a:r>
              <a:rPr lang="en-US" altLang="en-US" sz="2400" dirty="0"/>
              <a:t> </a:t>
            </a:r>
            <a:r>
              <a:rPr lang="en-US" altLang="en-US" sz="2400" dirty="0" err="1"/>
              <a:t>gerak</a:t>
            </a:r>
            <a:r>
              <a:rPr lang="en-US" altLang="en-US" sz="2400" dirty="0"/>
              <a:t> </a:t>
            </a:r>
            <a:r>
              <a:rPr lang="en-US" altLang="en-US" sz="2400" dirty="0" err="1"/>
              <a:t>suatu</a:t>
            </a:r>
            <a:r>
              <a:rPr lang="en-US" altLang="en-US" sz="2400" dirty="0"/>
              <a:t> </a:t>
            </a:r>
            <a:r>
              <a:rPr lang="en-US" altLang="en-US" sz="2400" dirty="0" err="1"/>
              <a:t>benda</a:t>
            </a:r>
            <a:r>
              <a:rPr lang="en-US" altLang="en-US" sz="2400" dirty="0"/>
              <a:t> yang </a:t>
            </a:r>
            <a:r>
              <a:rPr lang="en-US" altLang="en-US" sz="2400" dirty="0" err="1"/>
              <a:t>diakibatkan</a:t>
            </a:r>
            <a:r>
              <a:rPr lang="en-US" altLang="en-US" sz="2400" dirty="0"/>
              <a:t> oleh </a:t>
            </a:r>
            <a:r>
              <a:rPr lang="en-US" altLang="en-US" sz="2400" dirty="0" err="1"/>
              <a:t>perubahan</a:t>
            </a:r>
            <a:r>
              <a:rPr lang="en-US" altLang="en-US" sz="2400" dirty="0"/>
              <a:t> </a:t>
            </a:r>
            <a:r>
              <a:rPr lang="en-US" altLang="en-US" sz="2400" dirty="0" err="1"/>
              <a:t>jarak</a:t>
            </a:r>
            <a:r>
              <a:rPr lang="en-US" altLang="en-US" sz="2400" dirty="0"/>
              <a:t> dan/ </a:t>
            </a:r>
            <a:r>
              <a:rPr lang="en-US" altLang="en-US" sz="2400" dirty="0" err="1"/>
              <a:t>atau</a:t>
            </a:r>
            <a:r>
              <a:rPr lang="en-US" altLang="en-US" sz="2400" dirty="0"/>
              <a:t> </a:t>
            </a:r>
            <a:r>
              <a:rPr lang="en-US" altLang="en-US" sz="2400" dirty="0" err="1"/>
              <a:t>posisi</a:t>
            </a:r>
            <a:r>
              <a:rPr lang="en-US" altLang="en-US" sz="2400" dirty="0"/>
              <a:t> </a:t>
            </a:r>
            <a:r>
              <a:rPr lang="en-US" altLang="en-US" sz="2400" dirty="0" err="1"/>
              <a:t>benda</a:t>
            </a:r>
            <a:r>
              <a:rPr lang="en-US" altLang="en-US" sz="2400" dirty="0"/>
              <a:t> </a:t>
            </a:r>
            <a:r>
              <a:rPr lang="en-US" altLang="en-US" sz="2400" dirty="0" err="1"/>
              <a:t>terhadap</a:t>
            </a:r>
            <a:r>
              <a:rPr lang="en-US" altLang="en-US" sz="2400" dirty="0"/>
              <a:t> </a:t>
            </a:r>
            <a:r>
              <a:rPr lang="en-US" altLang="en-US" sz="2400" dirty="0" err="1"/>
              <a:t>titik</a:t>
            </a:r>
            <a:r>
              <a:rPr lang="en-US" altLang="en-US" sz="2400" dirty="0"/>
              <a:t> </a:t>
            </a:r>
            <a:r>
              <a:rPr lang="en-US" altLang="en-US" sz="2400" dirty="0" err="1"/>
              <a:t>acuan</a:t>
            </a:r>
            <a:r>
              <a:rPr lang="en-US" altLang="en-US" sz="2400" dirty="0"/>
              <a:t>. </a:t>
            </a:r>
          </a:p>
          <a:p>
            <a:r>
              <a:rPr lang="id-ID" altLang="en-US" sz="2400" dirty="0">
                <a:solidFill>
                  <a:srgbClr val="FF0000"/>
                </a:solidFill>
              </a:rPr>
              <a:t>Gerak semu</a:t>
            </a:r>
            <a:r>
              <a:rPr lang="id-ID" altLang="en-US" sz="2400" dirty="0"/>
              <a:t> </a:t>
            </a:r>
            <a:r>
              <a:rPr lang="en-US" altLang="en-US" sz="2400" dirty="0" err="1"/>
              <a:t>adalah</a:t>
            </a:r>
            <a:r>
              <a:rPr lang="en-US" altLang="en-US" sz="2400" dirty="0"/>
              <a:t> </a:t>
            </a:r>
            <a:r>
              <a:rPr lang="en-US" altLang="en-US" sz="2400" dirty="0" err="1"/>
              <a:t>gerakan</a:t>
            </a:r>
            <a:r>
              <a:rPr lang="en-US" altLang="en-US" sz="2400" dirty="0"/>
              <a:t> </a:t>
            </a:r>
            <a:r>
              <a:rPr lang="en-US" altLang="en-US" sz="2400" dirty="0" err="1"/>
              <a:t>suatu</a:t>
            </a:r>
            <a:r>
              <a:rPr lang="en-US" altLang="en-US" sz="2400" dirty="0"/>
              <a:t> </a:t>
            </a:r>
            <a:r>
              <a:rPr lang="en-US" altLang="en-US" sz="2400" dirty="0" err="1"/>
              <a:t>benda</a:t>
            </a:r>
            <a:r>
              <a:rPr lang="en-US" altLang="en-US" sz="2400" dirty="0"/>
              <a:t> yang </a:t>
            </a:r>
            <a:r>
              <a:rPr lang="en-US" altLang="en-US" sz="2400" dirty="0" err="1"/>
              <a:t>sebenarnya</a:t>
            </a:r>
            <a:r>
              <a:rPr lang="en-US" altLang="en-US" sz="2400" dirty="0"/>
              <a:t> diam </a:t>
            </a:r>
            <a:r>
              <a:rPr lang="en-US" altLang="en-US" sz="2400" dirty="0" err="1"/>
              <a:t>namun</a:t>
            </a:r>
            <a:r>
              <a:rPr lang="en-US" altLang="en-US" sz="2400" dirty="0"/>
              <a:t> oleh </a:t>
            </a:r>
            <a:r>
              <a:rPr lang="en-US" altLang="en-US" sz="2400" dirty="0" err="1"/>
              <a:t>pengamat</a:t>
            </a:r>
            <a:r>
              <a:rPr lang="en-US" altLang="en-US" sz="2400" dirty="0"/>
              <a:t> </a:t>
            </a:r>
            <a:r>
              <a:rPr lang="en-US" altLang="en-US" sz="2400" dirty="0" err="1"/>
              <a:t>teramati</a:t>
            </a:r>
            <a:r>
              <a:rPr lang="en-US" altLang="en-US" sz="2400" dirty="0"/>
              <a:t> </a:t>
            </a:r>
            <a:r>
              <a:rPr lang="en-US" altLang="en-US" sz="2400" dirty="0" err="1"/>
              <a:t>bahwa</a:t>
            </a:r>
            <a:r>
              <a:rPr lang="en-US" altLang="en-US" sz="2400" dirty="0"/>
              <a:t> </a:t>
            </a:r>
            <a:r>
              <a:rPr lang="en-US" altLang="en-US" sz="2400" dirty="0" err="1"/>
              <a:t>benda</a:t>
            </a:r>
            <a:r>
              <a:rPr lang="en-US" altLang="en-US" sz="2400" dirty="0"/>
              <a:t> </a:t>
            </a:r>
            <a:r>
              <a:rPr lang="en-US" altLang="en-US" sz="2400" dirty="0" err="1"/>
              <a:t>tersebut</a:t>
            </a:r>
            <a:r>
              <a:rPr lang="en-US" altLang="en-US" sz="2400" dirty="0"/>
              <a:t> </a:t>
            </a:r>
            <a:r>
              <a:rPr lang="en-US" altLang="en-US" sz="2400" dirty="0" err="1"/>
              <a:t>seolah-olah</a:t>
            </a:r>
            <a:r>
              <a:rPr lang="en-US" altLang="en-US" sz="2400" dirty="0"/>
              <a:t> </a:t>
            </a:r>
            <a:r>
              <a:rPr lang="en-US" altLang="en-US" sz="2400" dirty="0" err="1"/>
              <a:t>bergerak</a:t>
            </a:r>
            <a:r>
              <a:rPr lang="en-US" altLang="en-US" sz="2400" dirty="0"/>
              <a:t>. </a:t>
            </a:r>
            <a:endParaRPr lang="id-ID" altLang="en-US" sz="2400" dirty="0"/>
          </a:p>
          <a:p>
            <a:r>
              <a:rPr lang="en-US" altLang="en-US" sz="2400" dirty="0" err="1"/>
              <a:t>Gerak</a:t>
            </a:r>
            <a:r>
              <a:rPr lang="en-US" altLang="en-US" sz="2400" dirty="0"/>
              <a:t> </a:t>
            </a:r>
            <a:r>
              <a:rPr lang="en-US" altLang="en-US" sz="2400" dirty="0" err="1"/>
              <a:t>semu</a:t>
            </a:r>
            <a:r>
              <a:rPr lang="en-US" altLang="en-US" sz="2400" dirty="0"/>
              <a:t> </a:t>
            </a:r>
            <a:r>
              <a:rPr lang="en-US" altLang="en-US" sz="2400" dirty="0" err="1"/>
              <a:t>ini</a:t>
            </a:r>
            <a:r>
              <a:rPr lang="en-US" altLang="en-US" sz="2400" dirty="0"/>
              <a:t> </a:t>
            </a:r>
            <a:r>
              <a:rPr lang="en-US" altLang="en-US" sz="2400" dirty="0" err="1"/>
              <a:t>biasanya</a:t>
            </a:r>
            <a:r>
              <a:rPr lang="en-US" altLang="en-US" sz="2400" dirty="0"/>
              <a:t> </a:t>
            </a:r>
            <a:r>
              <a:rPr lang="en-US" altLang="en-US" sz="2400" dirty="0" err="1"/>
              <a:t>diakibatkan</a:t>
            </a:r>
            <a:r>
              <a:rPr lang="en-US" altLang="en-US" sz="2400" dirty="0"/>
              <a:t> oleh </a:t>
            </a:r>
            <a:r>
              <a:rPr lang="en-US" altLang="en-US" sz="2400" dirty="0" err="1"/>
              <a:t>karena</a:t>
            </a:r>
            <a:r>
              <a:rPr lang="en-US" altLang="en-US" sz="2400" dirty="0"/>
              <a:t> </a:t>
            </a:r>
            <a:r>
              <a:rPr lang="en-US" altLang="en-US" sz="2400" dirty="0" err="1"/>
              <a:t>keadaan</a:t>
            </a:r>
            <a:r>
              <a:rPr lang="en-US" altLang="en-US" sz="2400" dirty="0"/>
              <a:t> </a:t>
            </a:r>
            <a:r>
              <a:rPr lang="en-US" altLang="en-US" sz="2400" dirty="0" err="1"/>
              <a:t>pengamat</a:t>
            </a:r>
            <a:r>
              <a:rPr lang="en-US" altLang="en-US" sz="2400" dirty="0"/>
              <a:t> yang </a:t>
            </a:r>
            <a:r>
              <a:rPr lang="en-US" altLang="en-US" sz="2400" dirty="0" err="1"/>
              <a:t>sedang</a:t>
            </a:r>
            <a:r>
              <a:rPr lang="en-US" altLang="en-US" sz="2400" dirty="0"/>
              <a:t> </a:t>
            </a:r>
            <a:r>
              <a:rPr lang="en-US" altLang="en-US" sz="2400" dirty="0" err="1"/>
              <a:t>berada</a:t>
            </a:r>
            <a:r>
              <a:rPr lang="en-US" altLang="en-US" sz="2400" dirty="0"/>
              <a:t> </a:t>
            </a:r>
            <a:r>
              <a:rPr lang="en-US" altLang="en-US" sz="2400" dirty="0" err="1"/>
              <a:t>dalam</a:t>
            </a:r>
            <a:r>
              <a:rPr lang="en-US" altLang="en-US" sz="2400" dirty="0"/>
              <a:t> </a:t>
            </a:r>
            <a:r>
              <a:rPr lang="en-US" altLang="en-US" sz="2400" dirty="0" err="1"/>
              <a:t>suatu</a:t>
            </a:r>
            <a:r>
              <a:rPr lang="en-US" altLang="en-US" sz="2400" dirty="0"/>
              <a:t> </a:t>
            </a:r>
            <a:r>
              <a:rPr lang="en-US" altLang="en-US" sz="2400" dirty="0" err="1"/>
              <a:t>sistem</a:t>
            </a:r>
            <a:r>
              <a:rPr lang="en-US" altLang="en-US" sz="2400" dirty="0"/>
              <a:t> yang </a:t>
            </a:r>
            <a:r>
              <a:rPr lang="en-US" altLang="en-US" sz="2400" dirty="0" err="1"/>
              <a:t>bergerak</a:t>
            </a:r>
            <a:endParaRPr lang="id-ID" altLang="en-US" sz="2400" dirty="0"/>
          </a:p>
          <a:p>
            <a:r>
              <a:rPr lang="id-ID" altLang="en-US" sz="2400" dirty="0"/>
              <a:t>Contoh gerak semu: </a:t>
            </a:r>
            <a:r>
              <a:rPr lang="fi-FI" altLang="en-US" sz="2400" dirty="0"/>
              <a:t> Pada saat kita naik bus, pohon-pohonan di tepi jalan seperti bergerak berlari meninggalkan kita. </a:t>
            </a:r>
            <a:r>
              <a:rPr lang="en-US" altLang="en-US" sz="2400" dirty="0" err="1"/>
              <a:t>Padahal</a:t>
            </a:r>
            <a:r>
              <a:rPr lang="en-US" altLang="en-US" sz="2400" dirty="0"/>
              <a:t> </a:t>
            </a:r>
            <a:r>
              <a:rPr lang="en-US" altLang="en-US" sz="2400" dirty="0" err="1"/>
              <a:t>sebenarnya</a:t>
            </a:r>
            <a:r>
              <a:rPr lang="en-US" altLang="en-US" sz="2400" dirty="0"/>
              <a:t>, yang </a:t>
            </a:r>
            <a:r>
              <a:rPr lang="en-US" altLang="en-US" sz="2400" dirty="0" err="1"/>
              <a:t>bergerak</a:t>
            </a:r>
            <a:r>
              <a:rPr lang="en-US" altLang="en-US" sz="2400" dirty="0"/>
              <a:t> </a:t>
            </a:r>
            <a:r>
              <a:rPr lang="en-US" altLang="en-US" sz="2400" dirty="0" err="1"/>
              <a:t>adalah</a:t>
            </a:r>
            <a:r>
              <a:rPr lang="en-US" altLang="en-US" sz="2400" dirty="0"/>
              <a:t> bus di mana </a:t>
            </a:r>
            <a:r>
              <a:rPr lang="en-US" altLang="en-US" sz="2400" dirty="0" err="1"/>
              <a:t>kita</a:t>
            </a:r>
            <a:r>
              <a:rPr lang="en-US" altLang="en-US" sz="2400" dirty="0"/>
              <a:t> </a:t>
            </a:r>
            <a:r>
              <a:rPr lang="en-US" altLang="en-US" sz="2400" dirty="0" err="1"/>
              <a:t>sedang</a:t>
            </a:r>
            <a:r>
              <a:rPr lang="en-US" altLang="en-US" sz="2400" dirty="0"/>
              <a:t> </a:t>
            </a:r>
            <a:r>
              <a:rPr lang="en-US" altLang="en-US" sz="2400" dirty="0" err="1"/>
              <a:t>berada</a:t>
            </a:r>
            <a:r>
              <a:rPr lang="en-US" altLang="en-US" sz="2400" dirty="0"/>
              <a:t> di </a:t>
            </a:r>
            <a:r>
              <a:rPr lang="en-US" altLang="en-US" sz="2400" dirty="0" err="1"/>
              <a:t>dalamnya</a:t>
            </a:r>
            <a:endParaRPr lang="en-US" altLang="en-US"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9CE1B6E8-9A16-473C-A8BD-94A40B7B265F}"/>
              </a:ext>
            </a:extLst>
          </p:cNvPr>
          <p:cNvSpPr>
            <a:spLocks noGrp="1"/>
          </p:cNvSpPr>
          <p:nvPr>
            <p:ph type="title"/>
          </p:nvPr>
        </p:nvSpPr>
        <p:spPr>
          <a:xfrm>
            <a:off x="581192" y="687475"/>
            <a:ext cx="7989752" cy="836526"/>
          </a:xfrm>
        </p:spPr>
        <p:txBody>
          <a:bodyPr/>
          <a:lstStyle/>
          <a:p>
            <a:pPr algn="l"/>
            <a:r>
              <a:rPr lang="id-ID" altLang="en-US" sz="3200" dirty="0"/>
              <a:t>2. Gerak menurut bentuk lintasan</a:t>
            </a:r>
            <a:endParaRPr lang="en-US" altLang="en-US" sz="3200" dirty="0"/>
          </a:p>
        </p:txBody>
      </p:sp>
      <p:sp>
        <p:nvSpPr>
          <p:cNvPr id="12291" name="Content Placeholder 2">
            <a:extLst>
              <a:ext uri="{FF2B5EF4-FFF2-40B4-BE49-F238E27FC236}">
                <a16:creationId xmlns:a16="http://schemas.microsoft.com/office/drawing/2014/main" id="{27665032-D947-423A-88E2-F8BECC91AE06}"/>
              </a:ext>
            </a:extLst>
          </p:cNvPr>
          <p:cNvSpPr>
            <a:spLocks noGrp="1"/>
          </p:cNvSpPr>
          <p:nvPr>
            <p:ph idx="1"/>
          </p:nvPr>
        </p:nvSpPr>
        <p:spPr>
          <a:xfrm>
            <a:off x="457200" y="687476"/>
            <a:ext cx="8229600" cy="5286288"/>
          </a:xfrm>
        </p:spPr>
        <p:txBody>
          <a:bodyPr/>
          <a:lstStyle/>
          <a:p>
            <a:r>
              <a:rPr lang="id-ID" altLang="en-US" dirty="0">
                <a:solidFill>
                  <a:srgbClr val="FF0000"/>
                </a:solidFill>
              </a:rPr>
              <a:t>Gerak lurus</a:t>
            </a:r>
            <a:r>
              <a:rPr lang="id-ID" altLang="en-US" dirty="0"/>
              <a:t>: gerak dengan lintasan lurus</a:t>
            </a:r>
          </a:p>
          <a:p>
            <a:r>
              <a:rPr lang="id-ID" altLang="en-US" dirty="0">
                <a:solidFill>
                  <a:srgbClr val="FF0000"/>
                </a:solidFill>
              </a:rPr>
              <a:t>Gerak melingkar</a:t>
            </a:r>
            <a:r>
              <a:rPr lang="id-ID" altLang="en-US" dirty="0"/>
              <a:t>: gerak dengan lintasan berbentuk lingkaran atau bagian dari lingkaran</a:t>
            </a:r>
          </a:p>
          <a:p>
            <a:r>
              <a:rPr lang="id-ID" altLang="en-US" dirty="0">
                <a:solidFill>
                  <a:srgbClr val="FF0000"/>
                </a:solidFill>
              </a:rPr>
              <a:t>Gerak parabola</a:t>
            </a:r>
            <a:r>
              <a:rPr lang="id-ID" altLang="en-US" dirty="0"/>
              <a:t>: gerak dengan lintasan berbentuk parabola.</a:t>
            </a:r>
          </a:p>
          <a:p>
            <a:r>
              <a:rPr lang="id-ID" altLang="en-US" dirty="0"/>
              <a:t>Gerak tidak beraturan: gerak dengan lintasan tidak beraturan</a:t>
            </a:r>
            <a:endParaRPr lang="en-US"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69996FCE-BD0D-4A2E-A56D-A2FB00155277}"/>
              </a:ext>
            </a:extLst>
          </p:cNvPr>
          <p:cNvSpPr>
            <a:spLocks noGrp="1"/>
          </p:cNvSpPr>
          <p:nvPr>
            <p:ph type="title"/>
          </p:nvPr>
        </p:nvSpPr>
        <p:spPr>
          <a:xfrm>
            <a:off x="590570" y="457537"/>
            <a:ext cx="7989752" cy="1083329"/>
          </a:xfrm>
        </p:spPr>
        <p:txBody>
          <a:bodyPr/>
          <a:lstStyle/>
          <a:p>
            <a:pPr algn="l"/>
            <a:r>
              <a:rPr lang="id-ID" altLang="en-US" sz="3200" dirty="0"/>
              <a:t>D. Kelajuan dan kecepatan</a:t>
            </a:r>
            <a:endParaRPr lang="en-US" altLang="en-US" sz="3200" dirty="0"/>
          </a:p>
        </p:txBody>
      </p:sp>
      <p:sp>
        <p:nvSpPr>
          <p:cNvPr id="13315" name="Content Placeholder 2">
            <a:extLst>
              <a:ext uri="{FF2B5EF4-FFF2-40B4-BE49-F238E27FC236}">
                <a16:creationId xmlns:a16="http://schemas.microsoft.com/office/drawing/2014/main" id="{690564D6-C093-4088-AC36-E7675C4C34D7}"/>
              </a:ext>
            </a:extLst>
          </p:cNvPr>
          <p:cNvSpPr>
            <a:spLocks noGrp="1"/>
          </p:cNvSpPr>
          <p:nvPr>
            <p:ph idx="1"/>
          </p:nvPr>
        </p:nvSpPr>
        <p:spPr/>
        <p:txBody>
          <a:bodyPr/>
          <a:lstStyle/>
          <a:p>
            <a:r>
              <a:rPr lang="nb-NO" altLang="en-US" sz="2400" i="1">
                <a:solidFill>
                  <a:srgbClr val="FF0000"/>
                </a:solidFill>
              </a:rPr>
              <a:t>Jarak</a:t>
            </a:r>
            <a:r>
              <a:rPr lang="nb-NO" altLang="en-US" sz="2400"/>
              <a:t> dihitung seberapa jauh benda itu telah bergerak, setelah meninggalkan titik acuan sebagai posisi awal.</a:t>
            </a:r>
            <a:endParaRPr lang="id-ID" altLang="en-US" sz="2400"/>
          </a:p>
          <a:p>
            <a:r>
              <a:rPr lang="nb-NO" altLang="en-US" sz="2400" i="1">
                <a:solidFill>
                  <a:srgbClr val="FF0000"/>
                </a:solidFill>
              </a:rPr>
              <a:t>Perpindahan</a:t>
            </a:r>
            <a:r>
              <a:rPr lang="nb-NO" altLang="en-US" sz="2400"/>
              <a:t> adalah seberapa jauh benda tersebut berpindah dihitung dari titik awal acuan, tanpa memperhatikan bentuk lintasan</a:t>
            </a:r>
            <a:r>
              <a:rPr lang="id-ID" altLang="en-US" sz="2400"/>
              <a:t> (diukur dengan menarik garis lurus dari posisi awal dan posisi akhir benda)</a:t>
            </a:r>
            <a:endParaRPr lang="en-US" altLang="en-US" sz="2400"/>
          </a:p>
        </p:txBody>
      </p:sp>
      <p:pic>
        <p:nvPicPr>
          <p:cNvPr id="13316" name="Picture 6">
            <a:extLst>
              <a:ext uri="{FF2B5EF4-FFF2-40B4-BE49-F238E27FC236}">
                <a16:creationId xmlns:a16="http://schemas.microsoft.com/office/drawing/2014/main" id="{7A6B8921-A20D-4008-AF18-94E80C22E1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1388" y="3952875"/>
            <a:ext cx="3148012" cy="2600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7F2E4FA9-E606-445A-A605-7A7AC469A8EB}"/>
              </a:ext>
            </a:extLst>
          </p:cNvPr>
          <p:cNvSpPr>
            <a:spLocks noGrp="1"/>
          </p:cNvSpPr>
          <p:nvPr>
            <p:ph type="title"/>
          </p:nvPr>
        </p:nvSpPr>
        <p:spPr>
          <a:xfrm>
            <a:off x="581192" y="687475"/>
            <a:ext cx="7989752" cy="836526"/>
          </a:xfrm>
        </p:spPr>
        <p:txBody>
          <a:bodyPr/>
          <a:lstStyle/>
          <a:p>
            <a:pPr algn="l"/>
            <a:r>
              <a:rPr lang="id-ID" altLang="en-US" sz="3200" dirty="0"/>
              <a:t>D. Kelajuan dan kecepatan</a:t>
            </a:r>
            <a:endParaRPr lang="en-US" altLang="en-US" sz="3200" dirty="0"/>
          </a:p>
        </p:txBody>
      </p:sp>
      <p:sp>
        <p:nvSpPr>
          <p:cNvPr id="4" name="Content Placeholder 3">
            <a:extLst>
              <a:ext uri="{FF2B5EF4-FFF2-40B4-BE49-F238E27FC236}">
                <a16:creationId xmlns:a16="http://schemas.microsoft.com/office/drawing/2014/main" id="{12F0CEDB-7B6D-4C30-989D-DA10F26CBF86}"/>
              </a:ext>
            </a:extLst>
          </p:cNvPr>
          <p:cNvSpPr>
            <a:spLocks noGrp="1"/>
          </p:cNvSpPr>
          <p:nvPr>
            <p:ph idx="1"/>
          </p:nvPr>
        </p:nvSpPr>
        <p:spPr/>
        <p:txBody>
          <a:bodyPr>
            <a:normAutofit fontScale="92500" lnSpcReduction="20000"/>
          </a:bodyPr>
          <a:lstStyle/>
          <a:p>
            <a:pPr>
              <a:defRPr/>
            </a:pPr>
            <a:r>
              <a:rPr lang="en-US" sz="2800" i="1" dirty="0" err="1">
                <a:solidFill>
                  <a:srgbClr val="FF0000"/>
                </a:solidFill>
              </a:rPr>
              <a:t>Kelaj</a:t>
            </a:r>
            <a:r>
              <a:rPr lang="id-ID" sz="2800" i="1" dirty="0">
                <a:solidFill>
                  <a:srgbClr val="FF0000"/>
                </a:solidFill>
              </a:rPr>
              <a:t>u</a:t>
            </a:r>
            <a:r>
              <a:rPr lang="en-US" sz="2800" i="1" dirty="0">
                <a:solidFill>
                  <a:srgbClr val="FF0000"/>
                </a:solidFill>
              </a:rPr>
              <a:t>an </a:t>
            </a:r>
            <a:r>
              <a:rPr lang="en-US" sz="2800" i="1" dirty="0" err="1">
                <a:solidFill>
                  <a:srgbClr val="FF0000"/>
                </a:solidFill>
              </a:rPr>
              <a:t>adalah</a:t>
            </a:r>
            <a:r>
              <a:rPr lang="en-US" sz="2800" i="1" dirty="0">
                <a:solidFill>
                  <a:srgbClr val="FF0000"/>
                </a:solidFill>
              </a:rPr>
              <a:t> </a:t>
            </a:r>
            <a:r>
              <a:rPr lang="en-US" sz="2800" i="1" dirty="0" err="1">
                <a:solidFill>
                  <a:srgbClr val="FF0000"/>
                </a:solidFill>
              </a:rPr>
              <a:t>besarnya</a:t>
            </a:r>
            <a:r>
              <a:rPr lang="en-US" sz="2800" i="1" dirty="0">
                <a:solidFill>
                  <a:srgbClr val="FF0000"/>
                </a:solidFill>
              </a:rPr>
              <a:t> </a:t>
            </a:r>
            <a:r>
              <a:rPr lang="en-US" sz="2800" i="1" dirty="0" err="1">
                <a:solidFill>
                  <a:srgbClr val="FF0000"/>
                </a:solidFill>
              </a:rPr>
              <a:t>jarak</a:t>
            </a:r>
            <a:r>
              <a:rPr lang="en-US" sz="2800" i="1" dirty="0">
                <a:solidFill>
                  <a:srgbClr val="FF0000"/>
                </a:solidFill>
              </a:rPr>
              <a:t> yang </a:t>
            </a:r>
            <a:r>
              <a:rPr lang="en-US" sz="2800" i="1" dirty="0" err="1">
                <a:solidFill>
                  <a:srgbClr val="FF0000"/>
                </a:solidFill>
              </a:rPr>
              <a:t>ditempuh</a:t>
            </a:r>
            <a:r>
              <a:rPr lang="en-US" sz="2800" i="1" dirty="0">
                <a:solidFill>
                  <a:srgbClr val="FF0000"/>
                </a:solidFill>
              </a:rPr>
              <a:t> </a:t>
            </a:r>
            <a:r>
              <a:rPr lang="en-US" sz="2800" i="1" dirty="0" err="1">
                <a:solidFill>
                  <a:srgbClr val="FF0000"/>
                </a:solidFill>
              </a:rPr>
              <a:t>oleh</a:t>
            </a:r>
            <a:r>
              <a:rPr lang="en-US" sz="2800" i="1" dirty="0">
                <a:solidFill>
                  <a:srgbClr val="FF0000"/>
                </a:solidFill>
              </a:rPr>
              <a:t> </a:t>
            </a:r>
            <a:r>
              <a:rPr lang="en-US" sz="2800" i="1" dirty="0" err="1">
                <a:solidFill>
                  <a:srgbClr val="FF0000"/>
                </a:solidFill>
              </a:rPr>
              <a:t>suatu</a:t>
            </a:r>
            <a:r>
              <a:rPr lang="en-US" sz="2800" i="1" dirty="0">
                <a:solidFill>
                  <a:srgbClr val="FF0000"/>
                </a:solidFill>
              </a:rPr>
              <a:t> </a:t>
            </a:r>
            <a:r>
              <a:rPr lang="en-US" sz="2800" i="1" dirty="0" err="1">
                <a:solidFill>
                  <a:srgbClr val="FF0000"/>
                </a:solidFill>
              </a:rPr>
              <a:t>benda</a:t>
            </a:r>
            <a:r>
              <a:rPr lang="en-US" sz="2800" i="1" dirty="0">
                <a:solidFill>
                  <a:srgbClr val="FF0000"/>
                </a:solidFill>
              </a:rPr>
              <a:t> yang </a:t>
            </a:r>
            <a:r>
              <a:rPr lang="en-US" sz="2800" i="1" dirty="0" err="1">
                <a:solidFill>
                  <a:srgbClr val="FF0000"/>
                </a:solidFill>
              </a:rPr>
              <a:t>bergerak</a:t>
            </a:r>
            <a:r>
              <a:rPr lang="en-US" sz="2800" i="1" dirty="0">
                <a:solidFill>
                  <a:srgbClr val="FF0000"/>
                </a:solidFill>
              </a:rPr>
              <a:t> </a:t>
            </a:r>
            <a:r>
              <a:rPr lang="en-US" sz="2800" i="1" dirty="0" err="1">
                <a:solidFill>
                  <a:srgbClr val="FF0000"/>
                </a:solidFill>
              </a:rPr>
              <a:t>dalam</a:t>
            </a:r>
            <a:r>
              <a:rPr lang="en-US" sz="2800" i="1" dirty="0">
                <a:solidFill>
                  <a:srgbClr val="FF0000"/>
                </a:solidFill>
              </a:rPr>
              <a:t> </a:t>
            </a:r>
            <a:r>
              <a:rPr lang="en-US" sz="2800" i="1" dirty="0" err="1">
                <a:solidFill>
                  <a:srgbClr val="FF0000"/>
                </a:solidFill>
              </a:rPr>
              <a:t>tiap</a:t>
            </a:r>
            <a:r>
              <a:rPr lang="en-US" sz="2800" i="1" dirty="0">
                <a:solidFill>
                  <a:srgbClr val="FF0000"/>
                </a:solidFill>
              </a:rPr>
              <a:t> </a:t>
            </a:r>
            <a:r>
              <a:rPr lang="en-US" sz="2800" i="1" dirty="0" err="1">
                <a:solidFill>
                  <a:srgbClr val="FF0000"/>
                </a:solidFill>
              </a:rPr>
              <a:t>satuan</a:t>
            </a:r>
            <a:r>
              <a:rPr lang="en-US" sz="2800" i="1" dirty="0">
                <a:solidFill>
                  <a:srgbClr val="FF0000"/>
                </a:solidFill>
              </a:rPr>
              <a:t> </a:t>
            </a:r>
            <a:r>
              <a:rPr lang="en-US" sz="2800" i="1" dirty="0" err="1">
                <a:solidFill>
                  <a:srgbClr val="FF0000"/>
                </a:solidFill>
              </a:rPr>
              <a:t>waktu</a:t>
            </a:r>
            <a:r>
              <a:rPr lang="en-US" sz="2800" i="1" dirty="0">
                <a:solidFill>
                  <a:srgbClr val="FF0000"/>
                </a:solidFill>
              </a:rPr>
              <a:t>.</a:t>
            </a:r>
            <a:r>
              <a:rPr lang="en-US" sz="2800" dirty="0">
                <a:solidFill>
                  <a:srgbClr val="FF0000"/>
                </a:solidFill>
              </a:rPr>
              <a:t> </a:t>
            </a:r>
          </a:p>
          <a:p>
            <a:pPr marL="0" indent="0" algn="ctr">
              <a:buFontTx/>
              <a:buNone/>
              <a:defRPr/>
            </a:pPr>
            <a:r>
              <a:rPr lang="en-US" sz="2800" b="1" dirty="0"/>
              <a:t>         s</a:t>
            </a:r>
            <a:endParaRPr lang="en-US" sz="2800" dirty="0"/>
          </a:p>
          <a:p>
            <a:pPr marL="0" indent="0" algn="ctr">
              <a:buFontTx/>
              <a:buNone/>
              <a:defRPr/>
            </a:pPr>
            <a:r>
              <a:rPr lang="en-US" sz="2800" b="1" dirty="0"/>
              <a:t>V =  -----</a:t>
            </a:r>
            <a:endParaRPr lang="en-US" sz="2800" dirty="0"/>
          </a:p>
          <a:p>
            <a:pPr marL="0" indent="0" algn="ctr">
              <a:buFontTx/>
              <a:buNone/>
              <a:defRPr/>
            </a:pPr>
            <a:r>
              <a:rPr lang="en-US" sz="2800" b="1" dirty="0"/>
              <a:t>          t</a:t>
            </a:r>
            <a:endParaRPr lang="en-US" sz="2800" dirty="0"/>
          </a:p>
          <a:p>
            <a:pPr marL="973138" indent="0">
              <a:buFontTx/>
              <a:buNone/>
              <a:defRPr/>
            </a:pPr>
            <a:r>
              <a:rPr lang="en-US" sz="2400" dirty="0"/>
              <a:t>v = </a:t>
            </a:r>
            <a:r>
              <a:rPr lang="en-US" sz="2400" dirty="0" err="1"/>
              <a:t>kelajuan</a:t>
            </a:r>
            <a:r>
              <a:rPr lang="en-US" sz="2400" dirty="0"/>
              <a:t>, </a:t>
            </a:r>
            <a:r>
              <a:rPr lang="en-US" sz="2400" dirty="0" err="1"/>
              <a:t>satuannya</a:t>
            </a:r>
            <a:r>
              <a:rPr lang="en-US" sz="2400" dirty="0"/>
              <a:t> meter per </a:t>
            </a:r>
            <a:r>
              <a:rPr lang="en-US" sz="2400" dirty="0" err="1"/>
              <a:t>sekon</a:t>
            </a:r>
            <a:r>
              <a:rPr lang="en-US" sz="2400" dirty="0"/>
              <a:t> ( m / s )</a:t>
            </a:r>
          </a:p>
          <a:p>
            <a:pPr marL="973138" indent="0">
              <a:buFontTx/>
              <a:buNone/>
              <a:defRPr/>
            </a:pPr>
            <a:r>
              <a:rPr lang="en-US" sz="2400" dirty="0"/>
              <a:t>s = </a:t>
            </a:r>
            <a:r>
              <a:rPr lang="en-US" sz="2400" dirty="0" err="1"/>
              <a:t>jarak</a:t>
            </a:r>
            <a:r>
              <a:rPr lang="en-US" sz="2400" dirty="0"/>
              <a:t>, </a:t>
            </a:r>
            <a:r>
              <a:rPr lang="en-US" sz="2400" dirty="0" err="1"/>
              <a:t>satuannya</a:t>
            </a:r>
            <a:r>
              <a:rPr lang="en-US" sz="2400" dirty="0"/>
              <a:t> meter ( m )</a:t>
            </a:r>
          </a:p>
          <a:p>
            <a:pPr marL="973138" indent="0">
              <a:buFontTx/>
              <a:buNone/>
              <a:defRPr/>
            </a:pPr>
            <a:r>
              <a:rPr lang="en-US" sz="2400" dirty="0"/>
              <a:t>t = </a:t>
            </a:r>
            <a:r>
              <a:rPr lang="en-US" sz="2400" dirty="0" err="1"/>
              <a:t>waktu</a:t>
            </a:r>
            <a:r>
              <a:rPr lang="en-US" sz="2400" dirty="0"/>
              <a:t>, </a:t>
            </a:r>
            <a:r>
              <a:rPr lang="en-US" sz="2400" dirty="0" err="1"/>
              <a:t>satuannya</a:t>
            </a:r>
            <a:r>
              <a:rPr lang="en-US" sz="2400" dirty="0"/>
              <a:t> </a:t>
            </a:r>
            <a:r>
              <a:rPr lang="en-US" sz="2400" dirty="0" err="1"/>
              <a:t>sekon</a:t>
            </a:r>
            <a:r>
              <a:rPr lang="en-US" sz="2400" dirty="0"/>
              <a:t> ( s )</a:t>
            </a:r>
          </a:p>
          <a:p>
            <a:pPr>
              <a:defRPr/>
            </a:pPr>
            <a:endParaRPr 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81DBAFF9-87DD-4AAD-BE77-959C51B689D1}"/>
              </a:ext>
            </a:extLst>
          </p:cNvPr>
          <p:cNvSpPr>
            <a:spLocks noGrp="1"/>
          </p:cNvSpPr>
          <p:nvPr>
            <p:ph type="title"/>
          </p:nvPr>
        </p:nvSpPr>
        <p:spPr/>
        <p:txBody>
          <a:bodyPr/>
          <a:lstStyle/>
          <a:p>
            <a:r>
              <a:rPr lang="id-ID" altLang="en-US" sz="3200"/>
              <a:t>Kelajuan tetap dan kelajuan rata-rata</a:t>
            </a:r>
            <a:endParaRPr lang="en-US" altLang="en-US" sz="3200"/>
          </a:p>
        </p:txBody>
      </p:sp>
      <p:sp>
        <p:nvSpPr>
          <p:cNvPr id="3" name="Content Placeholder 2">
            <a:extLst>
              <a:ext uri="{FF2B5EF4-FFF2-40B4-BE49-F238E27FC236}">
                <a16:creationId xmlns:a16="http://schemas.microsoft.com/office/drawing/2014/main" id="{36AEBB56-C6C5-4211-895E-B767B075665C}"/>
              </a:ext>
            </a:extLst>
          </p:cNvPr>
          <p:cNvSpPr>
            <a:spLocks noGrp="1"/>
          </p:cNvSpPr>
          <p:nvPr>
            <p:ph idx="1"/>
          </p:nvPr>
        </p:nvSpPr>
        <p:spPr>
          <a:xfrm>
            <a:off x="457200" y="1798638"/>
            <a:ext cx="8229600" cy="4525962"/>
          </a:xfrm>
        </p:spPr>
        <p:txBody>
          <a:bodyPr/>
          <a:lstStyle/>
          <a:p>
            <a:pPr marL="0" indent="0">
              <a:buFontTx/>
              <a:buNone/>
              <a:defRPr/>
            </a:pPr>
            <a:r>
              <a:rPr lang="id-ID" sz="2800" i="1" dirty="0">
                <a:solidFill>
                  <a:srgbClr val="FF0000"/>
                </a:solidFill>
              </a:rPr>
              <a:t>Kel</a:t>
            </a:r>
            <a:r>
              <a:rPr lang="en-US" sz="2800" i="1" dirty="0" err="1">
                <a:solidFill>
                  <a:srgbClr val="FF0000"/>
                </a:solidFill>
              </a:rPr>
              <a:t>aju</a:t>
            </a:r>
            <a:r>
              <a:rPr lang="id-ID" sz="2800" i="1" dirty="0">
                <a:solidFill>
                  <a:srgbClr val="FF0000"/>
                </a:solidFill>
              </a:rPr>
              <a:t>an</a:t>
            </a:r>
            <a:r>
              <a:rPr lang="en-US" sz="2800" i="1" dirty="0">
                <a:solidFill>
                  <a:srgbClr val="FF0000"/>
                </a:solidFill>
              </a:rPr>
              <a:t> </a:t>
            </a:r>
            <a:r>
              <a:rPr lang="en-US" sz="2800" i="1" dirty="0" err="1">
                <a:solidFill>
                  <a:srgbClr val="FF0000"/>
                </a:solidFill>
              </a:rPr>
              <a:t>tetap</a:t>
            </a:r>
            <a:r>
              <a:rPr lang="en-US" sz="2800" i="1" dirty="0">
                <a:solidFill>
                  <a:srgbClr val="FF0000"/>
                </a:solidFill>
              </a:rPr>
              <a:t>/</a:t>
            </a:r>
            <a:r>
              <a:rPr lang="en-US" sz="2800" i="1" dirty="0" err="1">
                <a:solidFill>
                  <a:srgbClr val="FF0000"/>
                </a:solidFill>
              </a:rPr>
              <a:t>konstan</a:t>
            </a:r>
            <a:r>
              <a:rPr lang="en-US" sz="2800" i="1" dirty="0">
                <a:solidFill>
                  <a:srgbClr val="FF0000"/>
                </a:solidFill>
              </a:rPr>
              <a:t> </a:t>
            </a:r>
            <a:r>
              <a:rPr lang="en-US" sz="2800" i="1" dirty="0" err="1">
                <a:solidFill>
                  <a:srgbClr val="FF0000"/>
                </a:solidFill>
              </a:rPr>
              <a:t>ialah</a:t>
            </a:r>
            <a:r>
              <a:rPr lang="en-US" sz="2800" i="1" dirty="0">
                <a:solidFill>
                  <a:srgbClr val="FF0000"/>
                </a:solidFill>
              </a:rPr>
              <a:t> </a:t>
            </a:r>
            <a:r>
              <a:rPr lang="id-ID" sz="2800" i="1" dirty="0">
                <a:solidFill>
                  <a:srgbClr val="FF0000"/>
                </a:solidFill>
              </a:rPr>
              <a:t>ke</a:t>
            </a:r>
            <a:r>
              <a:rPr lang="en-US" sz="2800" i="1" dirty="0" err="1">
                <a:solidFill>
                  <a:srgbClr val="FF0000"/>
                </a:solidFill>
              </a:rPr>
              <a:t>laju</a:t>
            </a:r>
            <a:r>
              <a:rPr lang="id-ID" sz="2800" i="1" dirty="0">
                <a:solidFill>
                  <a:srgbClr val="FF0000"/>
                </a:solidFill>
              </a:rPr>
              <a:t>an</a:t>
            </a:r>
            <a:r>
              <a:rPr lang="en-US" sz="2800" i="1" dirty="0">
                <a:solidFill>
                  <a:srgbClr val="FF0000"/>
                </a:solidFill>
              </a:rPr>
              <a:t> </a:t>
            </a:r>
            <a:r>
              <a:rPr lang="en-US" sz="2800" i="1" dirty="0" err="1">
                <a:solidFill>
                  <a:srgbClr val="FF0000"/>
                </a:solidFill>
              </a:rPr>
              <a:t>gerak</a:t>
            </a:r>
            <a:r>
              <a:rPr lang="en-US" sz="2800" i="1" dirty="0">
                <a:solidFill>
                  <a:srgbClr val="FF0000"/>
                </a:solidFill>
              </a:rPr>
              <a:t> </a:t>
            </a:r>
            <a:r>
              <a:rPr lang="en-US" sz="2800" i="1" dirty="0" err="1">
                <a:solidFill>
                  <a:srgbClr val="FF0000"/>
                </a:solidFill>
              </a:rPr>
              <a:t>suatu</a:t>
            </a:r>
            <a:r>
              <a:rPr lang="en-US" sz="2800" i="1" dirty="0">
                <a:solidFill>
                  <a:srgbClr val="FF0000"/>
                </a:solidFill>
              </a:rPr>
              <a:t> </a:t>
            </a:r>
            <a:r>
              <a:rPr lang="en-US" sz="2800" i="1" dirty="0" err="1">
                <a:solidFill>
                  <a:srgbClr val="FF0000"/>
                </a:solidFill>
              </a:rPr>
              <a:t>benda</a:t>
            </a:r>
            <a:r>
              <a:rPr lang="en-US" sz="2800" i="1" dirty="0">
                <a:solidFill>
                  <a:srgbClr val="FF0000"/>
                </a:solidFill>
              </a:rPr>
              <a:t> di </a:t>
            </a:r>
            <a:r>
              <a:rPr lang="en-US" sz="2800" i="1" dirty="0" err="1">
                <a:solidFill>
                  <a:srgbClr val="FF0000"/>
                </a:solidFill>
              </a:rPr>
              <a:t>mana</a:t>
            </a:r>
            <a:r>
              <a:rPr lang="en-US" sz="2800" i="1" dirty="0">
                <a:solidFill>
                  <a:srgbClr val="FF0000"/>
                </a:solidFill>
              </a:rPr>
              <a:t> </a:t>
            </a:r>
            <a:r>
              <a:rPr lang="en-US" sz="2800" i="1" dirty="0" err="1">
                <a:solidFill>
                  <a:srgbClr val="FF0000"/>
                </a:solidFill>
              </a:rPr>
              <a:t>tiap</a:t>
            </a:r>
            <a:r>
              <a:rPr lang="en-US" sz="2800" i="1" dirty="0">
                <a:solidFill>
                  <a:srgbClr val="FF0000"/>
                </a:solidFill>
              </a:rPr>
              <a:t> </a:t>
            </a:r>
            <a:r>
              <a:rPr lang="en-US" sz="2800" i="1" dirty="0" err="1">
                <a:solidFill>
                  <a:srgbClr val="FF0000"/>
                </a:solidFill>
              </a:rPr>
              <a:t>bagian</a:t>
            </a:r>
            <a:r>
              <a:rPr lang="en-US" sz="2800" i="1" dirty="0">
                <a:solidFill>
                  <a:srgbClr val="FF0000"/>
                </a:solidFill>
              </a:rPr>
              <a:t> </a:t>
            </a:r>
            <a:r>
              <a:rPr lang="en-US" sz="2800" i="1" dirty="0" err="1">
                <a:solidFill>
                  <a:srgbClr val="FF0000"/>
                </a:solidFill>
              </a:rPr>
              <a:t>jarak</a:t>
            </a:r>
            <a:r>
              <a:rPr lang="en-US" sz="2800" i="1" dirty="0">
                <a:solidFill>
                  <a:srgbClr val="FF0000"/>
                </a:solidFill>
              </a:rPr>
              <a:t> </a:t>
            </a:r>
            <a:r>
              <a:rPr lang="en-US" sz="2800" i="1" dirty="0" err="1">
                <a:solidFill>
                  <a:srgbClr val="FF0000"/>
                </a:solidFill>
              </a:rPr>
              <a:t>itu</a:t>
            </a:r>
            <a:r>
              <a:rPr lang="en-US" sz="2800" i="1" dirty="0">
                <a:solidFill>
                  <a:srgbClr val="FF0000"/>
                </a:solidFill>
              </a:rPr>
              <a:t> </a:t>
            </a:r>
            <a:r>
              <a:rPr lang="en-US" sz="2800" i="1" dirty="0" err="1">
                <a:solidFill>
                  <a:srgbClr val="FF0000"/>
                </a:solidFill>
              </a:rPr>
              <a:t>ditempuh</a:t>
            </a:r>
            <a:r>
              <a:rPr lang="en-US" sz="2800" i="1" dirty="0">
                <a:solidFill>
                  <a:srgbClr val="FF0000"/>
                </a:solidFill>
              </a:rPr>
              <a:t> </a:t>
            </a:r>
            <a:r>
              <a:rPr lang="en-US" sz="2800" i="1" dirty="0" err="1">
                <a:solidFill>
                  <a:srgbClr val="FF0000"/>
                </a:solidFill>
              </a:rPr>
              <a:t>dalam</a:t>
            </a:r>
            <a:r>
              <a:rPr lang="en-US" sz="2800" i="1" dirty="0">
                <a:solidFill>
                  <a:srgbClr val="FF0000"/>
                </a:solidFill>
              </a:rPr>
              <a:t> </a:t>
            </a:r>
            <a:r>
              <a:rPr lang="en-US" sz="2800" i="1" dirty="0" err="1">
                <a:solidFill>
                  <a:srgbClr val="FF0000"/>
                </a:solidFill>
              </a:rPr>
              <a:t>waktu</a:t>
            </a:r>
            <a:r>
              <a:rPr lang="en-US" sz="2800" i="1" dirty="0">
                <a:solidFill>
                  <a:srgbClr val="FF0000"/>
                </a:solidFill>
              </a:rPr>
              <a:t> yang </a:t>
            </a:r>
            <a:r>
              <a:rPr lang="en-US" sz="2800" i="1" dirty="0" err="1">
                <a:solidFill>
                  <a:srgbClr val="FF0000"/>
                </a:solidFill>
              </a:rPr>
              <a:t>sama</a:t>
            </a:r>
            <a:r>
              <a:rPr lang="en-US" sz="2800" i="1" dirty="0">
                <a:solidFill>
                  <a:srgbClr val="FF0000"/>
                </a:solidFill>
              </a:rPr>
              <a:t>. </a:t>
            </a:r>
            <a:endParaRPr lang="en-US" sz="2800" dirty="0">
              <a:solidFill>
                <a:srgbClr val="FF0000"/>
              </a:solidFill>
            </a:endParaRPr>
          </a:p>
          <a:p>
            <a:pPr>
              <a:defRPr/>
            </a:pPr>
            <a:r>
              <a:rPr lang="en-US" sz="2800" dirty="0" err="1"/>
              <a:t>Biasanya</a:t>
            </a:r>
            <a:r>
              <a:rPr lang="en-US" sz="2800" dirty="0"/>
              <a:t> </a:t>
            </a:r>
            <a:r>
              <a:rPr lang="id-ID" sz="2800" dirty="0"/>
              <a:t>kelajuan</a:t>
            </a:r>
            <a:r>
              <a:rPr lang="en-US" sz="2800" dirty="0"/>
              <a:t> </a:t>
            </a:r>
            <a:r>
              <a:rPr lang="en-US" sz="2800" dirty="0" err="1"/>
              <a:t>tetap</a:t>
            </a:r>
            <a:r>
              <a:rPr lang="en-US" sz="2800" dirty="0"/>
              <a:t>/</a:t>
            </a:r>
            <a:r>
              <a:rPr lang="en-US" sz="2800" dirty="0" err="1"/>
              <a:t>konstan</a:t>
            </a:r>
            <a:r>
              <a:rPr lang="en-US" sz="2800" dirty="0"/>
              <a:t> </a:t>
            </a:r>
            <a:r>
              <a:rPr lang="en-US" sz="2800" dirty="0" err="1"/>
              <a:t>ini</a:t>
            </a:r>
            <a:r>
              <a:rPr lang="en-US" sz="2800" dirty="0"/>
              <a:t> </a:t>
            </a:r>
            <a:r>
              <a:rPr lang="en-US" sz="2800" dirty="0" err="1"/>
              <a:t>hanya</a:t>
            </a:r>
            <a:r>
              <a:rPr lang="en-US" sz="2800" dirty="0"/>
              <a:t> </a:t>
            </a:r>
            <a:r>
              <a:rPr lang="en-US" sz="2800" dirty="0" err="1"/>
              <a:t>bisa</a:t>
            </a:r>
            <a:r>
              <a:rPr lang="en-US" sz="2800" dirty="0"/>
              <a:t> </a:t>
            </a:r>
            <a:r>
              <a:rPr lang="en-US" sz="2800" dirty="0" err="1"/>
              <a:t>terjadi</a:t>
            </a:r>
            <a:r>
              <a:rPr lang="en-US" sz="2800" dirty="0"/>
              <a:t> </a:t>
            </a:r>
            <a:r>
              <a:rPr lang="en-US" sz="2800" dirty="0" err="1"/>
              <a:t>dalam</a:t>
            </a:r>
            <a:r>
              <a:rPr lang="en-US" sz="2800" dirty="0"/>
              <a:t> </a:t>
            </a:r>
            <a:r>
              <a:rPr lang="en-US" sz="2800" dirty="0" err="1"/>
              <a:t>waktu</a:t>
            </a:r>
            <a:r>
              <a:rPr lang="en-US" sz="2800" dirty="0"/>
              <a:t> </a:t>
            </a:r>
            <a:r>
              <a:rPr lang="en-US" sz="2800" dirty="0" err="1"/>
              <a:t>sesaat</a:t>
            </a:r>
            <a:r>
              <a:rPr lang="en-US" sz="2800" dirty="0"/>
              <a:t>. </a:t>
            </a:r>
            <a:r>
              <a:rPr lang="en-US" sz="2800" dirty="0" err="1"/>
              <a:t>Maka</a:t>
            </a:r>
            <a:r>
              <a:rPr lang="en-US" sz="2800" dirty="0"/>
              <a:t> </a:t>
            </a:r>
            <a:r>
              <a:rPr lang="en-US" sz="2800" dirty="0" err="1"/>
              <a:t>dari</a:t>
            </a:r>
            <a:r>
              <a:rPr lang="en-US" sz="2800" dirty="0"/>
              <a:t> </a:t>
            </a:r>
            <a:r>
              <a:rPr lang="en-US" sz="2800" dirty="0" err="1"/>
              <a:t>itu</a:t>
            </a:r>
            <a:r>
              <a:rPr lang="en-US" sz="2800" dirty="0"/>
              <a:t> </a:t>
            </a:r>
            <a:r>
              <a:rPr lang="en-US" sz="2800" dirty="0" err="1"/>
              <a:t>laju</a:t>
            </a:r>
            <a:r>
              <a:rPr lang="en-US" sz="2800" dirty="0"/>
              <a:t> </a:t>
            </a:r>
            <a:r>
              <a:rPr lang="en-US" sz="2800" dirty="0" err="1"/>
              <a:t>tetap</a:t>
            </a:r>
            <a:r>
              <a:rPr lang="en-US" sz="2800" dirty="0"/>
              <a:t> </a:t>
            </a:r>
            <a:r>
              <a:rPr lang="en-US" sz="2800" dirty="0" err="1"/>
              <a:t>ini</a:t>
            </a:r>
            <a:r>
              <a:rPr lang="en-US" sz="2800" dirty="0"/>
              <a:t> </a:t>
            </a:r>
            <a:r>
              <a:rPr lang="en-US" sz="2800" dirty="0" err="1"/>
              <a:t>sering</a:t>
            </a:r>
            <a:r>
              <a:rPr lang="en-US" sz="2800" dirty="0"/>
              <a:t> </a:t>
            </a:r>
            <a:r>
              <a:rPr lang="en-US" sz="2800" dirty="0" err="1"/>
              <a:t>disebut</a:t>
            </a:r>
            <a:r>
              <a:rPr lang="en-US" sz="2800" dirty="0"/>
              <a:t> </a:t>
            </a:r>
            <a:r>
              <a:rPr lang="en-US" sz="2800" i="1" dirty="0" err="1"/>
              <a:t>laju</a:t>
            </a:r>
            <a:r>
              <a:rPr lang="en-US" sz="2800" i="1" dirty="0"/>
              <a:t> </a:t>
            </a:r>
            <a:r>
              <a:rPr lang="en-US" sz="2800" i="1" dirty="0" err="1"/>
              <a:t>sesaat</a:t>
            </a:r>
            <a:r>
              <a:rPr lang="en-US" sz="2800" dirty="0"/>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CEC27886-6B55-48EE-BCD7-B426CF144B63}"/>
              </a:ext>
            </a:extLst>
          </p:cNvPr>
          <p:cNvSpPr>
            <a:spLocks noGrp="1"/>
          </p:cNvSpPr>
          <p:nvPr>
            <p:ph type="title"/>
          </p:nvPr>
        </p:nvSpPr>
        <p:spPr/>
        <p:txBody>
          <a:bodyPr/>
          <a:lstStyle/>
          <a:p>
            <a:pPr algn="l"/>
            <a:r>
              <a:rPr lang="id-ID" altLang="en-US" sz="3200"/>
              <a:t>Kelajuan tetap dan kelajuan rata-rata</a:t>
            </a:r>
            <a:endParaRPr lang="en-US" altLang="en-US" sz="3200"/>
          </a:p>
        </p:txBody>
      </p:sp>
      <p:sp>
        <p:nvSpPr>
          <p:cNvPr id="3" name="Content Placeholder 2">
            <a:extLst>
              <a:ext uri="{FF2B5EF4-FFF2-40B4-BE49-F238E27FC236}">
                <a16:creationId xmlns:a16="http://schemas.microsoft.com/office/drawing/2014/main" id="{AA37C8ED-71D3-451A-BA3F-E103B0380CB4}"/>
              </a:ext>
            </a:extLst>
          </p:cNvPr>
          <p:cNvSpPr>
            <a:spLocks noGrp="1"/>
          </p:cNvSpPr>
          <p:nvPr>
            <p:ph idx="1"/>
          </p:nvPr>
        </p:nvSpPr>
        <p:spPr/>
        <p:txBody>
          <a:bodyPr>
            <a:normAutofit fontScale="85000" lnSpcReduction="20000"/>
          </a:bodyPr>
          <a:lstStyle/>
          <a:p>
            <a:pPr marL="0" indent="0">
              <a:buFontTx/>
              <a:buNone/>
              <a:defRPr/>
            </a:pPr>
            <a:r>
              <a:rPr lang="id-ID" sz="2400" i="1" dirty="0">
                <a:solidFill>
                  <a:srgbClr val="FF0000"/>
                </a:solidFill>
              </a:rPr>
              <a:t>Kelajuan</a:t>
            </a:r>
            <a:r>
              <a:rPr lang="en-US" sz="2400" i="1" dirty="0">
                <a:solidFill>
                  <a:srgbClr val="FF0000"/>
                </a:solidFill>
              </a:rPr>
              <a:t> rata-rata</a:t>
            </a:r>
            <a:r>
              <a:rPr lang="en-US" sz="2400" dirty="0">
                <a:solidFill>
                  <a:srgbClr val="FF0000"/>
                </a:solidFill>
              </a:rPr>
              <a:t> </a:t>
            </a:r>
            <a:r>
              <a:rPr lang="en-US" sz="2400" i="1" dirty="0" err="1">
                <a:solidFill>
                  <a:srgbClr val="FF0000"/>
                </a:solidFill>
              </a:rPr>
              <a:t>ialah</a:t>
            </a:r>
            <a:r>
              <a:rPr lang="en-US" sz="2400" i="1" dirty="0">
                <a:solidFill>
                  <a:srgbClr val="FF0000"/>
                </a:solidFill>
              </a:rPr>
              <a:t> </a:t>
            </a:r>
            <a:r>
              <a:rPr lang="id-ID" sz="2400" i="1" dirty="0">
                <a:solidFill>
                  <a:srgbClr val="FF0000"/>
                </a:solidFill>
              </a:rPr>
              <a:t>ke</a:t>
            </a:r>
            <a:r>
              <a:rPr lang="en-US" sz="2400" i="1" dirty="0" err="1">
                <a:solidFill>
                  <a:srgbClr val="FF0000"/>
                </a:solidFill>
              </a:rPr>
              <a:t>laju</a:t>
            </a:r>
            <a:r>
              <a:rPr lang="id-ID" sz="2400" i="1" dirty="0">
                <a:solidFill>
                  <a:srgbClr val="FF0000"/>
                </a:solidFill>
              </a:rPr>
              <a:t>an</a:t>
            </a:r>
            <a:r>
              <a:rPr lang="en-US" sz="2400" i="1" dirty="0">
                <a:solidFill>
                  <a:srgbClr val="FF0000"/>
                </a:solidFill>
              </a:rPr>
              <a:t> </a:t>
            </a:r>
            <a:r>
              <a:rPr lang="en-US" sz="2400" i="1" dirty="0" err="1">
                <a:solidFill>
                  <a:srgbClr val="FF0000"/>
                </a:solidFill>
              </a:rPr>
              <a:t>gerak</a:t>
            </a:r>
            <a:r>
              <a:rPr lang="en-US" sz="2400" i="1" dirty="0">
                <a:solidFill>
                  <a:srgbClr val="FF0000"/>
                </a:solidFill>
              </a:rPr>
              <a:t> </a:t>
            </a:r>
            <a:r>
              <a:rPr lang="en-US" sz="2400" i="1" dirty="0" err="1">
                <a:solidFill>
                  <a:srgbClr val="FF0000"/>
                </a:solidFill>
              </a:rPr>
              <a:t>suatu</a:t>
            </a:r>
            <a:r>
              <a:rPr lang="en-US" sz="2400" i="1" dirty="0">
                <a:solidFill>
                  <a:srgbClr val="FF0000"/>
                </a:solidFill>
              </a:rPr>
              <a:t> </a:t>
            </a:r>
            <a:r>
              <a:rPr lang="en-US" sz="2400" i="1" dirty="0" err="1">
                <a:solidFill>
                  <a:srgbClr val="FF0000"/>
                </a:solidFill>
              </a:rPr>
              <a:t>benda</a:t>
            </a:r>
            <a:r>
              <a:rPr lang="en-US" sz="2400" i="1" dirty="0">
                <a:solidFill>
                  <a:srgbClr val="FF0000"/>
                </a:solidFill>
              </a:rPr>
              <a:t> yang </a:t>
            </a:r>
            <a:r>
              <a:rPr lang="en-US" sz="2400" i="1" dirty="0" err="1">
                <a:solidFill>
                  <a:srgbClr val="FF0000"/>
                </a:solidFill>
              </a:rPr>
              <a:t>menempuh</a:t>
            </a:r>
            <a:r>
              <a:rPr lang="en-US" sz="2400" i="1" dirty="0">
                <a:solidFill>
                  <a:srgbClr val="FF0000"/>
                </a:solidFill>
              </a:rPr>
              <a:t> </a:t>
            </a:r>
            <a:r>
              <a:rPr lang="en-US" sz="2400" i="1" dirty="0" err="1">
                <a:solidFill>
                  <a:srgbClr val="FF0000"/>
                </a:solidFill>
              </a:rPr>
              <a:t>jarak</a:t>
            </a:r>
            <a:r>
              <a:rPr lang="en-US" sz="2400" i="1" dirty="0">
                <a:solidFill>
                  <a:srgbClr val="FF0000"/>
                </a:solidFill>
              </a:rPr>
              <a:t> </a:t>
            </a:r>
            <a:r>
              <a:rPr lang="en-US" sz="2400" i="1" dirty="0" err="1">
                <a:solidFill>
                  <a:srgbClr val="FF0000"/>
                </a:solidFill>
              </a:rPr>
              <a:t>perpindahan</a:t>
            </a:r>
            <a:r>
              <a:rPr lang="en-US" sz="2400" i="1" dirty="0">
                <a:solidFill>
                  <a:srgbClr val="FF0000"/>
                </a:solidFill>
              </a:rPr>
              <a:t> </a:t>
            </a:r>
            <a:r>
              <a:rPr lang="en-US" sz="2400" i="1" dirty="0" err="1">
                <a:solidFill>
                  <a:srgbClr val="FF0000"/>
                </a:solidFill>
              </a:rPr>
              <a:t>tertentu</a:t>
            </a:r>
            <a:r>
              <a:rPr lang="en-US" sz="2400" i="1" dirty="0">
                <a:solidFill>
                  <a:srgbClr val="FF0000"/>
                </a:solidFill>
              </a:rPr>
              <a:t>  di </a:t>
            </a:r>
            <a:r>
              <a:rPr lang="en-US" sz="2400" i="1" dirty="0" err="1">
                <a:solidFill>
                  <a:srgbClr val="FF0000"/>
                </a:solidFill>
              </a:rPr>
              <a:t>mana</a:t>
            </a:r>
            <a:r>
              <a:rPr lang="en-US" sz="2400" i="1" dirty="0">
                <a:solidFill>
                  <a:srgbClr val="FF0000"/>
                </a:solidFill>
              </a:rPr>
              <a:t> </a:t>
            </a:r>
            <a:r>
              <a:rPr lang="en-US" sz="2400" i="1" dirty="0" err="1">
                <a:solidFill>
                  <a:srgbClr val="FF0000"/>
                </a:solidFill>
              </a:rPr>
              <a:t>tidak</a:t>
            </a:r>
            <a:r>
              <a:rPr lang="en-US" sz="2400" i="1" dirty="0">
                <a:solidFill>
                  <a:srgbClr val="FF0000"/>
                </a:solidFill>
              </a:rPr>
              <a:t> </a:t>
            </a:r>
            <a:r>
              <a:rPr lang="en-US" sz="2400" i="1" dirty="0" err="1">
                <a:solidFill>
                  <a:srgbClr val="FF0000"/>
                </a:solidFill>
              </a:rPr>
              <a:t>tiap</a:t>
            </a:r>
            <a:r>
              <a:rPr lang="en-US" sz="2400" i="1" dirty="0">
                <a:solidFill>
                  <a:srgbClr val="FF0000"/>
                </a:solidFill>
              </a:rPr>
              <a:t> </a:t>
            </a:r>
            <a:r>
              <a:rPr lang="en-US" sz="2400" i="1" dirty="0" err="1">
                <a:solidFill>
                  <a:srgbClr val="FF0000"/>
                </a:solidFill>
              </a:rPr>
              <a:t>bagian</a:t>
            </a:r>
            <a:r>
              <a:rPr lang="en-US" sz="2400" i="1" dirty="0">
                <a:solidFill>
                  <a:srgbClr val="FF0000"/>
                </a:solidFill>
              </a:rPr>
              <a:t> </a:t>
            </a:r>
            <a:r>
              <a:rPr lang="en-US" sz="2400" i="1" dirty="0" err="1">
                <a:solidFill>
                  <a:srgbClr val="FF0000"/>
                </a:solidFill>
              </a:rPr>
              <a:t>dari</a:t>
            </a:r>
            <a:r>
              <a:rPr lang="en-US" sz="2400" i="1" dirty="0">
                <a:solidFill>
                  <a:srgbClr val="FF0000"/>
                </a:solidFill>
              </a:rPr>
              <a:t> </a:t>
            </a:r>
            <a:r>
              <a:rPr lang="en-US" sz="2400" i="1" dirty="0" err="1">
                <a:solidFill>
                  <a:srgbClr val="FF0000"/>
                </a:solidFill>
              </a:rPr>
              <a:t>jarak</a:t>
            </a:r>
            <a:r>
              <a:rPr lang="en-US" sz="2400" i="1" dirty="0">
                <a:solidFill>
                  <a:srgbClr val="FF0000"/>
                </a:solidFill>
              </a:rPr>
              <a:t> </a:t>
            </a:r>
            <a:r>
              <a:rPr lang="en-US" sz="2400" i="1" dirty="0" err="1">
                <a:solidFill>
                  <a:srgbClr val="FF0000"/>
                </a:solidFill>
              </a:rPr>
              <a:t>itu</a:t>
            </a:r>
            <a:r>
              <a:rPr lang="en-US" sz="2400" i="1" dirty="0">
                <a:solidFill>
                  <a:srgbClr val="FF0000"/>
                </a:solidFill>
              </a:rPr>
              <a:t> di </a:t>
            </a:r>
            <a:r>
              <a:rPr lang="en-US" sz="2400" i="1" dirty="0" err="1">
                <a:solidFill>
                  <a:srgbClr val="FF0000"/>
                </a:solidFill>
              </a:rPr>
              <a:t>tempuh</a:t>
            </a:r>
            <a:r>
              <a:rPr lang="en-US" sz="2400" i="1" dirty="0">
                <a:solidFill>
                  <a:srgbClr val="FF0000"/>
                </a:solidFill>
              </a:rPr>
              <a:t> </a:t>
            </a:r>
            <a:r>
              <a:rPr lang="en-US" sz="2400" i="1" dirty="0" err="1">
                <a:solidFill>
                  <a:srgbClr val="FF0000"/>
                </a:solidFill>
              </a:rPr>
              <a:t>dalam</a:t>
            </a:r>
            <a:r>
              <a:rPr lang="en-US" sz="2400" i="1" dirty="0">
                <a:solidFill>
                  <a:srgbClr val="FF0000"/>
                </a:solidFill>
              </a:rPr>
              <a:t> </a:t>
            </a:r>
            <a:r>
              <a:rPr lang="en-US" sz="2400" i="1" dirty="0" err="1">
                <a:solidFill>
                  <a:srgbClr val="FF0000"/>
                </a:solidFill>
              </a:rPr>
              <a:t>waktu</a:t>
            </a:r>
            <a:r>
              <a:rPr lang="en-US" sz="2400" i="1" dirty="0">
                <a:solidFill>
                  <a:srgbClr val="FF0000"/>
                </a:solidFill>
              </a:rPr>
              <a:t> yang </a:t>
            </a:r>
            <a:r>
              <a:rPr lang="en-US" sz="2400" i="1" dirty="0" err="1">
                <a:solidFill>
                  <a:srgbClr val="FF0000"/>
                </a:solidFill>
              </a:rPr>
              <a:t>sama</a:t>
            </a:r>
            <a:r>
              <a:rPr lang="en-US" sz="2400" dirty="0">
                <a:solidFill>
                  <a:srgbClr val="FF0000"/>
                </a:solidFill>
              </a:rPr>
              <a:t>.</a:t>
            </a:r>
          </a:p>
          <a:p>
            <a:pPr>
              <a:defRPr/>
            </a:pPr>
            <a:r>
              <a:rPr lang="fi-FI" sz="2400" dirty="0"/>
              <a:t>Untuk kelajuan rata-rata berlaku persamaan :</a:t>
            </a:r>
            <a:endParaRPr lang="en-US" sz="2400" dirty="0"/>
          </a:p>
          <a:p>
            <a:pPr marL="0" indent="0" algn="ctr">
              <a:buFontTx/>
              <a:buNone/>
              <a:defRPr/>
            </a:pPr>
            <a:r>
              <a:rPr lang="id-ID" sz="2400" b="1" dirty="0">
                <a:sym typeface="Symbol"/>
              </a:rPr>
              <a:t>    </a:t>
            </a:r>
            <a:r>
              <a:rPr lang="en-US" sz="2400" b="1" dirty="0">
                <a:sym typeface="Symbol"/>
              </a:rPr>
              <a:t></a:t>
            </a:r>
            <a:r>
              <a:rPr lang="en-US" sz="2400" b="1" dirty="0"/>
              <a:t> s</a:t>
            </a:r>
            <a:endParaRPr lang="en-US" sz="2400" dirty="0"/>
          </a:p>
          <a:p>
            <a:pPr marL="0" indent="0" algn="ctr">
              <a:buFontTx/>
              <a:buNone/>
              <a:defRPr/>
            </a:pPr>
            <a:r>
              <a:rPr lang="en-US" sz="2400" b="1" dirty="0"/>
              <a:t>v =  -------</a:t>
            </a:r>
            <a:endParaRPr lang="en-US" sz="2400" dirty="0"/>
          </a:p>
          <a:p>
            <a:pPr marL="0" indent="0" algn="ctr">
              <a:buFontTx/>
              <a:buNone/>
              <a:defRPr/>
            </a:pPr>
            <a:r>
              <a:rPr lang="id-ID" sz="2400" b="1" dirty="0">
                <a:sym typeface="Symbol"/>
              </a:rPr>
              <a:t>      </a:t>
            </a:r>
            <a:r>
              <a:rPr lang="en-US" sz="2400" b="1" dirty="0">
                <a:sym typeface="Symbol"/>
              </a:rPr>
              <a:t></a:t>
            </a:r>
            <a:r>
              <a:rPr lang="en-US" sz="2400" b="1" dirty="0"/>
              <a:t>  t</a:t>
            </a:r>
            <a:endParaRPr lang="en-US" sz="2400" dirty="0"/>
          </a:p>
          <a:p>
            <a:pPr marL="0" indent="0">
              <a:buFontTx/>
              <a:buNone/>
              <a:defRPr/>
            </a:pPr>
            <a:r>
              <a:rPr lang="id-ID" sz="2400" dirty="0"/>
              <a:t> </a:t>
            </a:r>
            <a:r>
              <a:rPr lang="en-US" sz="2400" dirty="0"/>
              <a:t>    </a:t>
            </a:r>
            <a:r>
              <a:rPr lang="en-US" sz="2400" dirty="0">
                <a:sym typeface="Symbol"/>
              </a:rPr>
              <a:t></a:t>
            </a:r>
            <a:r>
              <a:rPr lang="en-US" sz="2400" dirty="0"/>
              <a:t> s = </a:t>
            </a:r>
            <a:r>
              <a:rPr lang="en-US" sz="2400" dirty="0" err="1"/>
              <a:t>jumlah</a:t>
            </a:r>
            <a:r>
              <a:rPr lang="en-US" sz="2400" dirty="0"/>
              <a:t> </a:t>
            </a:r>
            <a:r>
              <a:rPr lang="en-US" sz="2400" dirty="0" err="1"/>
              <a:t>jarak</a:t>
            </a:r>
            <a:r>
              <a:rPr lang="en-US" sz="2400" dirty="0"/>
              <a:t> </a:t>
            </a:r>
            <a:r>
              <a:rPr lang="en-US" sz="2400" dirty="0" err="1"/>
              <a:t>tempuh</a:t>
            </a:r>
            <a:r>
              <a:rPr lang="en-US" sz="2400" dirty="0"/>
              <a:t> ( m )</a:t>
            </a:r>
          </a:p>
          <a:p>
            <a:pPr marL="0" indent="0">
              <a:buFontTx/>
              <a:buNone/>
              <a:defRPr/>
            </a:pPr>
            <a:r>
              <a:rPr lang="en-US" sz="2400" dirty="0"/>
              <a:t>     </a:t>
            </a:r>
            <a:r>
              <a:rPr lang="en-US" sz="2400" dirty="0">
                <a:sym typeface="Symbol"/>
              </a:rPr>
              <a:t></a:t>
            </a:r>
            <a:r>
              <a:rPr lang="fi-FI" sz="2400" dirty="0"/>
              <a:t> t = jumlah waktu tempuh ( s )</a:t>
            </a:r>
            <a:endParaRPr lang="en-US" sz="2400" dirty="0"/>
          </a:p>
          <a:p>
            <a:pPr marL="0" indent="0">
              <a:buFontTx/>
              <a:buNone/>
              <a:defRPr/>
            </a:pPr>
            <a:r>
              <a:rPr lang="fi-FI" sz="2400" dirty="0"/>
              <a:t>     v  = kelajuan rata-rata  ( m/s )</a:t>
            </a:r>
            <a:endParaRPr lang="en-US" sz="2400" dirty="0"/>
          </a:p>
          <a:p>
            <a:pPr>
              <a:defRPr/>
            </a:pPr>
            <a:endParaRPr lang="en-US" sz="2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9EB810DA-E863-4341-B6EA-0E43F81B5BD9}"/>
              </a:ext>
            </a:extLst>
          </p:cNvPr>
          <p:cNvSpPr>
            <a:spLocks noGrp="1"/>
          </p:cNvSpPr>
          <p:nvPr>
            <p:ph type="title"/>
          </p:nvPr>
        </p:nvSpPr>
        <p:spPr>
          <a:xfrm>
            <a:off x="581192" y="687475"/>
            <a:ext cx="7989752" cy="760326"/>
          </a:xfrm>
        </p:spPr>
        <p:txBody>
          <a:bodyPr/>
          <a:lstStyle/>
          <a:p>
            <a:pPr algn="l"/>
            <a:r>
              <a:rPr lang="id-ID" altLang="en-US" sz="3200" dirty="0"/>
              <a:t>Kecepatan</a:t>
            </a:r>
            <a:endParaRPr lang="en-US" altLang="en-US" sz="3200" dirty="0"/>
          </a:p>
        </p:txBody>
      </p:sp>
      <p:sp>
        <p:nvSpPr>
          <p:cNvPr id="4" name="Content Placeholder 3">
            <a:extLst>
              <a:ext uri="{FF2B5EF4-FFF2-40B4-BE49-F238E27FC236}">
                <a16:creationId xmlns:a16="http://schemas.microsoft.com/office/drawing/2014/main" id="{D6A9E6EA-800E-448B-BC05-56094551B441}"/>
              </a:ext>
            </a:extLst>
          </p:cNvPr>
          <p:cNvSpPr>
            <a:spLocks noGrp="1"/>
          </p:cNvSpPr>
          <p:nvPr>
            <p:ph idx="1"/>
          </p:nvPr>
        </p:nvSpPr>
        <p:spPr>
          <a:xfrm>
            <a:off x="3505200" y="1928019"/>
            <a:ext cx="5181600" cy="3001962"/>
          </a:xfrm>
        </p:spPr>
        <p:txBody>
          <a:bodyPr>
            <a:normAutofit fontScale="92500" lnSpcReduction="10000"/>
          </a:bodyPr>
          <a:lstStyle/>
          <a:p>
            <a:pPr marL="0" indent="0">
              <a:buFontTx/>
              <a:buNone/>
              <a:defRPr/>
            </a:pPr>
            <a:r>
              <a:rPr lang="id-ID" sz="2000" dirty="0"/>
              <a:t>A melangkah ke kanan sejauh 100 m dalam , kemudian kembali melangkah ke kiri sejauh 50 m dalam waktu 25 sekon</a:t>
            </a:r>
          </a:p>
          <a:p>
            <a:pPr marL="0" indent="0">
              <a:buFontTx/>
              <a:buNone/>
              <a:defRPr/>
            </a:pPr>
            <a:r>
              <a:rPr lang="id-ID" sz="2000" dirty="0">
                <a:solidFill>
                  <a:srgbClr val="002060"/>
                </a:solidFill>
              </a:rPr>
              <a:t>Perhatikan hal-hal berikut:</a:t>
            </a:r>
          </a:p>
          <a:p>
            <a:pPr>
              <a:defRPr/>
            </a:pPr>
            <a:r>
              <a:rPr lang="id-ID" sz="2000" dirty="0">
                <a:solidFill>
                  <a:srgbClr val="FF0000"/>
                </a:solidFill>
              </a:rPr>
              <a:t>Jarak yang ditempuh A adalah 100 m + 50 m = 150 m</a:t>
            </a:r>
          </a:p>
          <a:p>
            <a:pPr>
              <a:defRPr/>
            </a:pPr>
            <a:r>
              <a:rPr lang="id-ID" sz="2000" dirty="0">
                <a:solidFill>
                  <a:srgbClr val="FF0000"/>
                </a:solidFill>
              </a:rPr>
              <a:t>Kelajuan A= Jarak/waktu</a:t>
            </a:r>
          </a:p>
          <a:p>
            <a:pPr>
              <a:defRPr/>
            </a:pPr>
            <a:r>
              <a:rPr lang="id-ID" sz="2000" dirty="0">
                <a:solidFill>
                  <a:srgbClr val="FF0000"/>
                </a:solidFill>
              </a:rPr>
              <a:t>Kelajuan A = 150m/25s = 6 m/s</a:t>
            </a:r>
          </a:p>
          <a:p>
            <a:pPr>
              <a:defRPr/>
            </a:pPr>
            <a:endParaRPr lang="en-US" sz="2000" dirty="0"/>
          </a:p>
        </p:txBody>
      </p:sp>
      <p:pic>
        <p:nvPicPr>
          <p:cNvPr id="17411" name="Picture 2">
            <a:extLst>
              <a:ext uri="{FF2B5EF4-FFF2-40B4-BE49-F238E27FC236}">
                <a16:creationId xmlns:a16="http://schemas.microsoft.com/office/drawing/2014/main" id="{A4C57E6A-4B37-482C-AC6C-D548632D20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186781"/>
            <a:ext cx="2928938"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413" name="TextBox 4">
            <a:extLst>
              <a:ext uri="{FF2B5EF4-FFF2-40B4-BE49-F238E27FC236}">
                <a16:creationId xmlns:a16="http://schemas.microsoft.com/office/drawing/2014/main" id="{A01B3369-8B87-404B-872B-427F382D1970}"/>
              </a:ext>
            </a:extLst>
          </p:cNvPr>
          <p:cNvSpPr txBox="1">
            <a:spLocks noChangeArrowheads="1"/>
          </p:cNvSpPr>
          <p:nvPr/>
        </p:nvSpPr>
        <p:spPr bwMode="auto">
          <a:xfrm>
            <a:off x="685800" y="4572000"/>
            <a:ext cx="8001000" cy="133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nSpc>
                <a:spcPct val="150000"/>
              </a:lnSpc>
              <a:spcBef>
                <a:spcPct val="0"/>
              </a:spcBef>
            </a:pPr>
            <a:r>
              <a:rPr lang="id-ID" altLang="en-US" sz="1800" b="1" i="0">
                <a:solidFill>
                  <a:srgbClr val="002060"/>
                </a:solidFill>
              </a:rPr>
              <a:t>Perpindahan A = 100m – 50 m = 50 m</a:t>
            </a:r>
          </a:p>
          <a:p>
            <a:pPr>
              <a:lnSpc>
                <a:spcPct val="150000"/>
              </a:lnSpc>
              <a:spcBef>
                <a:spcPct val="0"/>
              </a:spcBef>
            </a:pPr>
            <a:r>
              <a:rPr lang="id-ID" altLang="en-US" sz="1800" b="1" i="0">
                <a:solidFill>
                  <a:srgbClr val="002060"/>
                </a:solidFill>
              </a:rPr>
              <a:t>Kecepatan A = perpindahan /waktu</a:t>
            </a:r>
          </a:p>
          <a:p>
            <a:pPr>
              <a:lnSpc>
                <a:spcPct val="150000"/>
              </a:lnSpc>
              <a:spcBef>
                <a:spcPct val="0"/>
              </a:spcBef>
            </a:pPr>
            <a:r>
              <a:rPr lang="id-ID" altLang="en-US" sz="1800" b="1" i="0">
                <a:solidFill>
                  <a:srgbClr val="002060"/>
                </a:solidFill>
              </a:rPr>
              <a:t>Kecepatan A = 50m/25 s = 2 m/s</a:t>
            </a:r>
            <a:endParaRPr lang="en-US" altLang="en-US" sz="1800" b="1" i="0">
              <a:solidFill>
                <a:srgbClr val="00206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7626CAB7-DD2D-41C4-84E6-671185112EDE}"/>
              </a:ext>
            </a:extLst>
          </p:cNvPr>
          <p:cNvSpPr>
            <a:spLocks noGrp="1"/>
          </p:cNvSpPr>
          <p:nvPr>
            <p:ph type="title"/>
          </p:nvPr>
        </p:nvSpPr>
        <p:spPr>
          <a:xfrm>
            <a:off x="581192" y="687475"/>
            <a:ext cx="7989752" cy="760326"/>
          </a:xfrm>
        </p:spPr>
        <p:txBody>
          <a:bodyPr/>
          <a:lstStyle/>
          <a:p>
            <a:pPr algn="l"/>
            <a:r>
              <a:rPr lang="id-ID" altLang="en-US" sz="3200" dirty="0"/>
              <a:t>Kecepatan</a:t>
            </a:r>
            <a:endParaRPr lang="en-US" altLang="en-US" sz="3200" dirty="0"/>
          </a:p>
        </p:txBody>
      </p:sp>
      <p:sp>
        <p:nvSpPr>
          <p:cNvPr id="18435" name="Content Placeholder 2">
            <a:extLst>
              <a:ext uri="{FF2B5EF4-FFF2-40B4-BE49-F238E27FC236}">
                <a16:creationId xmlns:a16="http://schemas.microsoft.com/office/drawing/2014/main" id="{F8DEDC11-25A7-4A9B-BE69-B4C18896C64B}"/>
              </a:ext>
            </a:extLst>
          </p:cNvPr>
          <p:cNvSpPr>
            <a:spLocks noGrp="1"/>
          </p:cNvSpPr>
          <p:nvPr>
            <p:ph idx="1"/>
          </p:nvPr>
        </p:nvSpPr>
        <p:spPr/>
        <p:txBody>
          <a:bodyPr/>
          <a:lstStyle/>
          <a:p>
            <a:r>
              <a:rPr lang="id-ID" altLang="en-US"/>
              <a:t>Kelajuan berbeda dengan kecepatan</a:t>
            </a:r>
          </a:p>
          <a:p>
            <a:r>
              <a:rPr lang="id-ID" altLang="en-US"/>
              <a:t>Kelajuan termasuk besaran skalar (hanya memiliki nilai besar dan satuan)</a:t>
            </a:r>
          </a:p>
          <a:p>
            <a:r>
              <a:rPr lang="id-ID" altLang="en-US"/>
              <a:t>Kecepatan adalah besarnya perpindahan persatuan waktu (V = s/t)</a:t>
            </a:r>
          </a:p>
          <a:p>
            <a:r>
              <a:rPr lang="id-ID" altLang="en-US"/>
              <a:t>Kecepatan adalah besaran vektor (memiliki nilai besar dan satuan dan juga harus dinyatakan arah geraknya</a:t>
            </a:r>
            <a:endParaRPr lang="en-US"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7BF709FD-F605-404C-955C-FC0378997CD2}"/>
              </a:ext>
            </a:extLst>
          </p:cNvPr>
          <p:cNvSpPr>
            <a:spLocks noGrp="1"/>
          </p:cNvSpPr>
          <p:nvPr>
            <p:ph type="title"/>
          </p:nvPr>
        </p:nvSpPr>
        <p:spPr/>
        <p:txBody>
          <a:bodyPr/>
          <a:lstStyle/>
          <a:p>
            <a:pPr algn="l"/>
            <a:r>
              <a:rPr lang="id-ID" altLang="en-US" sz="3200"/>
              <a:t>E. Gerak Lurus Beraturan (GLB)</a:t>
            </a:r>
            <a:endParaRPr lang="en-US" altLang="en-US" sz="3200"/>
          </a:p>
        </p:txBody>
      </p:sp>
      <p:pic>
        <p:nvPicPr>
          <p:cNvPr id="19459" name="Picture 3">
            <a:extLst>
              <a:ext uri="{FF2B5EF4-FFF2-40B4-BE49-F238E27FC236}">
                <a16:creationId xmlns:a16="http://schemas.microsoft.com/office/drawing/2014/main" id="{CCE252DE-B8CA-4ED8-B127-10C1CCA33DB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838200" y="1943100"/>
            <a:ext cx="7123113" cy="2971800"/>
          </a:xfrm>
          <a:noFill/>
        </p:spPr>
      </p:pic>
      <p:sp>
        <p:nvSpPr>
          <p:cNvPr id="19460" name="TextBox 4">
            <a:extLst>
              <a:ext uri="{FF2B5EF4-FFF2-40B4-BE49-F238E27FC236}">
                <a16:creationId xmlns:a16="http://schemas.microsoft.com/office/drawing/2014/main" id="{2B12A7F3-1710-412F-912C-FE7EC9C2AED0}"/>
              </a:ext>
            </a:extLst>
          </p:cNvPr>
          <p:cNvSpPr txBox="1">
            <a:spLocks noChangeArrowheads="1"/>
          </p:cNvSpPr>
          <p:nvPr/>
        </p:nvSpPr>
        <p:spPr bwMode="auto">
          <a:xfrm>
            <a:off x="1055521" y="4736741"/>
            <a:ext cx="70104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id-ID" altLang="en-US" sz="1800" dirty="0">
                <a:solidFill>
                  <a:srgbClr val="FF0000"/>
                </a:solidFill>
              </a:rPr>
              <a:t>Papan luncur diberi sudut kemiringan kecil, sehingga kereta troli bergerak dengan kelajuan tetap. </a:t>
            </a:r>
          </a:p>
          <a:p>
            <a:pPr>
              <a:spcBef>
                <a:spcPct val="0"/>
              </a:spcBef>
              <a:buFontTx/>
              <a:buNone/>
            </a:pPr>
            <a:r>
              <a:rPr lang="id-ID" altLang="en-US" sz="1800" dirty="0">
                <a:solidFill>
                  <a:srgbClr val="FF0000"/>
                </a:solidFill>
              </a:rPr>
              <a:t>T</a:t>
            </a:r>
            <a:r>
              <a:rPr lang="en-US" altLang="en-US" sz="1800" dirty="0" err="1">
                <a:solidFill>
                  <a:srgbClr val="FF0000"/>
                </a:solidFill>
              </a:rPr>
              <a:t>erbukti</a:t>
            </a:r>
            <a:r>
              <a:rPr lang="en-US" altLang="en-US" sz="1800" dirty="0">
                <a:solidFill>
                  <a:srgbClr val="FF0000"/>
                </a:solidFill>
              </a:rPr>
              <a:t> </a:t>
            </a:r>
            <a:r>
              <a:rPr lang="en-US" altLang="en-US" sz="1800" dirty="0" err="1">
                <a:solidFill>
                  <a:srgbClr val="FF0000"/>
                </a:solidFill>
              </a:rPr>
              <a:t>bahwa</a:t>
            </a:r>
            <a:r>
              <a:rPr lang="en-US" altLang="en-US" sz="1800" dirty="0">
                <a:solidFill>
                  <a:srgbClr val="FF0000"/>
                </a:solidFill>
              </a:rPr>
              <a:t> pada </a:t>
            </a:r>
            <a:r>
              <a:rPr lang="en-US" altLang="en-US" sz="1800" dirty="0" err="1">
                <a:solidFill>
                  <a:srgbClr val="FF0000"/>
                </a:solidFill>
              </a:rPr>
              <a:t>Gerak</a:t>
            </a:r>
            <a:r>
              <a:rPr lang="en-US" altLang="en-US" sz="1800" dirty="0">
                <a:solidFill>
                  <a:srgbClr val="FF0000"/>
                </a:solidFill>
              </a:rPr>
              <a:t> </a:t>
            </a:r>
            <a:r>
              <a:rPr lang="en-US" altLang="en-US" sz="1800" dirty="0" err="1">
                <a:solidFill>
                  <a:srgbClr val="FF0000"/>
                </a:solidFill>
              </a:rPr>
              <a:t>Lurus</a:t>
            </a:r>
            <a:r>
              <a:rPr lang="en-US" altLang="en-US" sz="1800" dirty="0">
                <a:solidFill>
                  <a:srgbClr val="FF0000"/>
                </a:solidFill>
              </a:rPr>
              <a:t> </a:t>
            </a:r>
            <a:r>
              <a:rPr lang="en-US" altLang="en-US" sz="1800" dirty="0" err="1">
                <a:solidFill>
                  <a:srgbClr val="FF0000"/>
                </a:solidFill>
              </a:rPr>
              <a:t>Beraturan</a:t>
            </a:r>
            <a:r>
              <a:rPr lang="en-US" altLang="en-US" sz="1800" dirty="0">
                <a:solidFill>
                  <a:srgbClr val="FF0000"/>
                </a:solidFill>
              </a:rPr>
              <a:t> (GLB), </a:t>
            </a:r>
            <a:r>
              <a:rPr lang="en-US" altLang="en-US" sz="1800" dirty="0" err="1">
                <a:solidFill>
                  <a:srgbClr val="FF0000"/>
                </a:solidFill>
              </a:rPr>
              <a:t>dalam</a:t>
            </a:r>
            <a:r>
              <a:rPr lang="en-US" altLang="en-US" sz="1800" dirty="0">
                <a:solidFill>
                  <a:srgbClr val="FF0000"/>
                </a:solidFill>
              </a:rPr>
              <a:t> </a:t>
            </a:r>
            <a:r>
              <a:rPr lang="en-US" altLang="en-US" sz="1800" dirty="0" err="1">
                <a:solidFill>
                  <a:srgbClr val="FF0000"/>
                </a:solidFill>
              </a:rPr>
              <a:t>waktu</a:t>
            </a:r>
            <a:r>
              <a:rPr lang="en-US" altLang="en-US" sz="1800" dirty="0">
                <a:solidFill>
                  <a:srgbClr val="FF0000"/>
                </a:solidFill>
              </a:rPr>
              <a:t> yang </a:t>
            </a:r>
            <a:r>
              <a:rPr lang="en-US" altLang="en-US" sz="1800" dirty="0" err="1">
                <a:solidFill>
                  <a:srgbClr val="FF0000"/>
                </a:solidFill>
              </a:rPr>
              <a:t>sama</a:t>
            </a:r>
            <a:r>
              <a:rPr lang="en-US" altLang="en-US" sz="1800" dirty="0">
                <a:solidFill>
                  <a:srgbClr val="FF0000"/>
                </a:solidFill>
              </a:rPr>
              <a:t> </a:t>
            </a:r>
            <a:r>
              <a:rPr lang="en-US" altLang="en-US" sz="1800" dirty="0" err="1">
                <a:solidFill>
                  <a:srgbClr val="FF0000"/>
                </a:solidFill>
              </a:rPr>
              <a:t>akan</a:t>
            </a:r>
            <a:r>
              <a:rPr lang="en-US" altLang="en-US" sz="1800" dirty="0">
                <a:solidFill>
                  <a:srgbClr val="FF0000"/>
                </a:solidFill>
              </a:rPr>
              <a:t> </a:t>
            </a:r>
            <a:r>
              <a:rPr lang="en-US" altLang="en-US" sz="1800" dirty="0" err="1">
                <a:solidFill>
                  <a:srgbClr val="FF0000"/>
                </a:solidFill>
              </a:rPr>
              <a:t>menempuh</a:t>
            </a:r>
            <a:r>
              <a:rPr lang="en-US" altLang="en-US" sz="1800" dirty="0">
                <a:solidFill>
                  <a:srgbClr val="FF0000"/>
                </a:solidFill>
              </a:rPr>
              <a:t> </a:t>
            </a:r>
            <a:r>
              <a:rPr lang="en-US" altLang="en-US" sz="1800" dirty="0" err="1">
                <a:solidFill>
                  <a:srgbClr val="FF0000"/>
                </a:solidFill>
              </a:rPr>
              <a:t>jarak</a:t>
            </a:r>
            <a:r>
              <a:rPr lang="en-US" altLang="en-US" sz="1800" dirty="0">
                <a:solidFill>
                  <a:srgbClr val="FF0000"/>
                </a:solidFill>
              </a:rPr>
              <a:t> yang </a:t>
            </a:r>
            <a:r>
              <a:rPr lang="en-US" altLang="en-US" sz="1800" dirty="0" err="1">
                <a:solidFill>
                  <a:srgbClr val="FF0000"/>
                </a:solidFill>
              </a:rPr>
              <a:t>sama</a:t>
            </a:r>
            <a:r>
              <a:rPr lang="en-US" altLang="en-US" sz="1800" dirty="0">
                <a:solidFill>
                  <a:srgbClr val="FF0000"/>
                </a:solidFill>
              </a:rPr>
              <a:t>. </a:t>
            </a:r>
            <a:endParaRPr lang="id-ID" altLang="en-US" sz="1800" dirty="0">
              <a:solidFill>
                <a:srgbClr val="FF0000"/>
              </a:solidFill>
            </a:endParaRPr>
          </a:p>
          <a:p>
            <a:pPr>
              <a:spcBef>
                <a:spcPct val="0"/>
              </a:spcBef>
              <a:buFontTx/>
              <a:buNone/>
            </a:pPr>
            <a:r>
              <a:rPr lang="en-US" altLang="en-US" sz="1800" dirty="0">
                <a:solidFill>
                  <a:srgbClr val="FF0000"/>
                </a:solidFill>
              </a:rPr>
              <a:t>Hal </a:t>
            </a:r>
            <a:r>
              <a:rPr lang="en-US" altLang="en-US" sz="1800" dirty="0" err="1">
                <a:solidFill>
                  <a:srgbClr val="FF0000"/>
                </a:solidFill>
              </a:rPr>
              <a:t>ini</a:t>
            </a:r>
            <a:r>
              <a:rPr lang="en-US" altLang="en-US" sz="1800" dirty="0">
                <a:solidFill>
                  <a:srgbClr val="FF0000"/>
                </a:solidFill>
              </a:rPr>
              <a:t> juga </a:t>
            </a:r>
            <a:r>
              <a:rPr lang="en-US" altLang="en-US" sz="1800" dirty="0" err="1">
                <a:solidFill>
                  <a:srgbClr val="FF0000"/>
                </a:solidFill>
              </a:rPr>
              <a:t>sekaligus</a:t>
            </a:r>
            <a:r>
              <a:rPr lang="en-US" altLang="en-US" sz="1800" dirty="0">
                <a:solidFill>
                  <a:srgbClr val="FF0000"/>
                </a:solidFill>
              </a:rPr>
              <a:t> </a:t>
            </a:r>
            <a:r>
              <a:rPr lang="en-US" altLang="en-US" sz="1800" dirty="0" err="1">
                <a:solidFill>
                  <a:srgbClr val="FF0000"/>
                </a:solidFill>
              </a:rPr>
              <a:t>menunjukkan</a:t>
            </a:r>
            <a:r>
              <a:rPr lang="en-US" altLang="en-US" sz="1800" dirty="0">
                <a:solidFill>
                  <a:srgbClr val="FF0000"/>
                </a:solidFill>
              </a:rPr>
              <a:t> </a:t>
            </a:r>
            <a:r>
              <a:rPr lang="en-US" altLang="en-US" sz="1800" dirty="0" err="1">
                <a:solidFill>
                  <a:srgbClr val="FF0000"/>
                </a:solidFill>
              </a:rPr>
              <a:t>bahwa</a:t>
            </a:r>
            <a:r>
              <a:rPr lang="en-US" altLang="en-US" sz="1800" dirty="0">
                <a:solidFill>
                  <a:srgbClr val="FF0000"/>
                </a:solidFill>
              </a:rPr>
              <a:t> </a:t>
            </a:r>
            <a:r>
              <a:rPr lang="en-US" altLang="en-US" sz="1800" dirty="0" err="1">
                <a:solidFill>
                  <a:srgbClr val="FF0000"/>
                </a:solidFill>
              </a:rPr>
              <a:t>tiap</a:t>
            </a:r>
            <a:r>
              <a:rPr lang="en-US" altLang="en-US" sz="1800" dirty="0">
                <a:solidFill>
                  <a:srgbClr val="FF0000"/>
                </a:solidFill>
              </a:rPr>
              <a:t> </a:t>
            </a:r>
            <a:r>
              <a:rPr lang="en-US" altLang="en-US" sz="1800" dirty="0" err="1">
                <a:solidFill>
                  <a:srgbClr val="FF0000"/>
                </a:solidFill>
              </a:rPr>
              <a:t>bagian</a:t>
            </a:r>
            <a:r>
              <a:rPr lang="en-US" altLang="en-US" sz="1800" dirty="0">
                <a:solidFill>
                  <a:srgbClr val="FF0000"/>
                </a:solidFill>
              </a:rPr>
              <a:t> </a:t>
            </a:r>
            <a:r>
              <a:rPr lang="en-US" altLang="en-US" sz="1800" dirty="0" err="1">
                <a:solidFill>
                  <a:srgbClr val="FF0000"/>
                </a:solidFill>
              </a:rPr>
              <a:t>jarak</a:t>
            </a:r>
            <a:r>
              <a:rPr lang="en-US" altLang="en-US" sz="1800" dirty="0">
                <a:solidFill>
                  <a:srgbClr val="FF0000"/>
                </a:solidFill>
              </a:rPr>
              <a:t> yang </a:t>
            </a:r>
            <a:r>
              <a:rPr lang="en-US" altLang="en-US" sz="1800" dirty="0" err="1">
                <a:solidFill>
                  <a:srgbClr val="FF0000"/>
                </a:solidFill>
              </a:rPr>
              <a:t>ditempuh</a:t>
            </a:r>
            <a:r>
              <a:rPr lang="en-US" altLang="en-US" sz="1800" dirty="0">
                <a:solidFill>
                  <a:srgbClr val="FF0000"/>
                </a:solidFill>
              </a:rPr>
              <a:t> oleh </a:t>
            </a:r>
            <a:r>
              <a:rPr lang="en-US" altLang="en-US" sz="1800" dirty="0" err="1">
                <a:solidFill>
                  <a:srgbClr val="FF0000"/>
                </a:solidFill>
              </a:rPr>
              <a:t>kereta</a:t>
            </a:r>
            <a:r>
              <a:rPr lang="en-US" altLang="en-US" sz="1800" dirty="0">
                <a:solidFill>
                  <a:srgbClr val="FF0000"/>
                </a:solidFill>
              </a:rPr>
              <a:t> </a:t>
            </a:r>
            <a:r>
              <a:rPr lang="en-US" altLang="en-US" sz="1800" dirty="0" err="1">
                <a:solidFill>
                  <a:srgbClr val="FF0000"/>
                </a:solidFill>
              </a:rPr>
              <a:t>troli</a:t>
            </a:r>
            <a:r>
              <a:rPr lang="en-US" altLang="en-US" sz="1800" dirty="0">
                <a:solidFill>
                  <a:srgbClr val="FF0000"/>
                </a:solidFill>
              </a:rPr>
              <a:t> </a:t>
            </a:r>
            <a:r>
              <a:rPr lang="en-US" altLang="en-US" sz="1800" dirty="0" err="1">
                <a:solidFill>
                  <a:srgbClr val="FF0000"/>
                </a:solidFill>
              </a:rPr>
              <a:t>ditempuh</a:t>
            </a:r>
            <a:r>
              <a:rPr lang="en-US" altLang="en-US" sz="1800" dirty="0">
                <a:solidFill>
                  <a:srgbClr val="FF0000"/>
                </a:solidFill>
              </a:rPr>
              <a:t> </a:t>
            </a:r>
            <a:r>
              <a:rPr lang="en-US" altLang="en-US" sz="1800" dirty="0" err="1">
                <a:solidFill>
                  <a:srgbClr val="FF0000"/>
                </a:solidFill>
              </a:rPr>
              <a:t>dalam</a:t>
            </a:r>
            <a:r>
              <a:rPr lang="en-US" altLang="en-US" sz="1800" dirty="0">
                <a:solidFill>
                  <a:srgbClr val="FF0000"/>
                </a:solidFill>
              </a:rPr>
              <a:t> </a:t>
            </a:r>
            <a:r>
              <a:rPr lang="en-US" altLang="en-US" sz="1800" dirty="0" err="1">
                <a:solidFill>
                  <a:srgbClr val="FF0000"/>
                </a:solidFill>
              </a:rPr>
              <a:t>waktu</a:t>
            </a:r>
            <a:r>
              <a:rPr lang="en-US" altLang="en-US" sz="1800" dirty="0">
                <a:solidFill>
                  <a:srgbClr val="FF0000"/>
                </a:solidFill>
              </a:rPr>
              <a:t> yang </a:t>
            </a:r>
            <a:r>
              <a:rPr lang="en-US" altLang="en-US" sz="1800" dirty="0" err="1">
                <a:solidFill>
                  <a:srgbClr val="FF0000"/>
                </a:solidFill>
              </a:rPr>
              <a:t>sama</a:t>
            </a:r>
            <a:r>
              <a:rPr lang="en-US" altLang="en-US" sz="1800" dirty="0">
                <a:solidFill>
                  <a:srgbClr val="FF0000"/>
                </a:solidFill>
              </a:rPr>
              <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242C7B5B-D7DF-4324-BEB0-068D1394AF44}"/>
              </a:ext>
            </a:extLst>
          </p:cNvPr>
          <p:cNvSpPr>
            <a:spLocks noGrp="1"/>
          </p:cNvSpPr>
          <p:nvPr>
            <p:ph type="title"/>
          </p:nvPr>
        </p:nvSpPr>
        <p:spPr>
          <a:xfrm>
            <a:off x="581192" y="687475"/>
            <a:ext cx="7989752" cy="760326"/>
          </a:xfrm>
        </p:spPr>
        <p:txBody>
          <a:bodyPr/>
          <a:lstStyle/>
          <a:p>
            <a:pPr algn="l"/>
            <a:r>
              <a:rPr lang="id-ID" altLang="en-US" sz="3200" dirty="0"/>
              <a:t>F. Percepatan</a:t>
            </a:r>
            <a:endParaRPr lang="en-US" altLang="en-US" sz="3200" dirty="0"/>
          </a:p>
        </p:txBody>
      </p:sp>
      <p:pic>
        <p:nvPicPr>
          <p:cNvPr id="20483" name="Picture 2">
            <a:extLst>
              <a:ext uri="{FF2B5EF4-FFF2-40B4-BE49-F238E27FC236}">
                <a16:creationId xmlns:a16="http://schemas.microsoft.com/office/drawing/2014/main" id="{9B8648CE-78E7-429A-A59A-03E8257FEFE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487487" y="1981200"/>
            <a:ext cx="6169025" cy="3429000"/>
          </a:xfrm>
          <a:noFill/>
        </p:spPr>
      </p:pic>
      <p:pic>
        <p:nvPicPr>
          <p:cNvPr id="20484" name="Picture 3">
            <a:extLst>
              <a:ext uri="{FF2B5EF4-FFF2-40B4-BE49-F238E27FC236}">
                <a16:creationId xmlns:a16="http://schemas.microsoft.com/office/drawing/2014/main" id="{C34A72FD-8D43-4F71-A70B-12B7680A75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5179926"/>
            <a:ext cx="6624638"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ADA01295-A799-4C66-9D5B-C1918B4BECA4}"/>
              </a:ext>
            </a:extLst>
          </p:cNvPr>
          <p:cNvSpPr>
            <a:spLocks noGrp="1"/>
          </p:cNvSpPr>
          <p:nvPr>
            <p:ph type="title"/>
          </p:nvPr>
        </p:nvSpPr>
        <p:spPr>
          <a:xfrm>
            <a:off x="581192" y="687475"/>
            <a:ext cx="7989752" cy="760326"/>
          </a:xfrm>
        </p:spPr>
        <p:txBody>
          <a:bodyPr/>
          <a:lstStyle/>
          <a:p>
            <a:pPr algn="l"/>
            <a:r>
              <a:rPr lang="id-ID" altLang="en-US" sz="3200" dirty="0"/>
              <a:t>F. Percepatan</a:t>
            </a:r>
            <a:endParaRPr lang="en-US" altLang="en-US" sz="3200" dirty="0"/>
          </a:p>
        </p:txBody>
      </p:sp>
      <p:sp>
        <p:nvSpPr>
          <p:cNvPr id="21507" name="Content Placeholder 2">
            <a:extLst>
              <a:ext uri="{FF2B5EF4-FFF2-40B4-BE49-F238E27FC236}">
                <a16:creationId xmlns:a16="http://schemas.microsoft.com/office/drawing/2014/main" id="{3B3C8785-44C5-4FFF-9C69-51EE4B52C5EC}"/>
              </a:ext>
            </a:extLst>
          </p:cNvPr>
          <p:cNvSpPr>
            <a:spLocks noGrp="1"/>
          </p:cNvSpPr>
          <p:nvPr>
            <p:ph idx="1"/>
          </p:nvPr>
        </p:nvSpPr>
        <p:spPr/>
        <p:txBody>
          <a:bodyPr>
            <a:normAutofit fontScale="92500" lnSpcReduction="20000"/>
          </a:bodyPr>
          <a:lstStyle/>
          <a:p>
            <a:r>
              <a:rPr lang="id-ID" altLang="en-US" sz="2800" dirty="0"/>
              <a:t>Kereta troli (sudah dipasangi pita kertas  dihubungkan dengan ticker timer), diluncurkan pada papan miring dengan sudut kemiringan relatif besar sehingga kereta meluncur ke bawah dengan kecepatan makin besar</a:t>
            </a:r>
          </a:p>
          <a:p>
            <a:r>
              <a:rPr lang="id-ID" altLang="en-US" sz="2800" dirty="0"/>
              <a:t>Jejak ketukan pada pita kertas semakin lebar yang menunjukkan kecepatan makin besar.</a:t>
            </a:r>
          </a:p>
          <a:p>
            <a:r>
              <a:rPr lang="id-ID" altLang="en-US" sz="2800" dirty="0"/>
              <a:t>Kereta ini telah mengalami percepatan</a:t>
            </a:r>
          </a:p>
          <a:p>
            <a:r>
              <a:rPr lang="id-ID" altLang="en-US" sz="2800" dirty="0">
                <a:solidFill>
                  <a:srgbClr val="FF0000"/>
                </a:solidFill>
              </a:rPr>
              <a:t>Percepatan adalah besarnya pertambahan kecepatan tiap satuan waktu</a:t>
            </a:r>
            <a:endParaRPr lang="en-US" altLang="en-US" sz="2800" dirty="0">
              <a:solidFill>
                <a:srgbClr val="FF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06CE02B7-FE79-40C8-9133-4CB7793A69A3}"/>
              </a:ext>
            </a:extLst>
          </p:cNvPr>
          <p:cNvSpPr>
            <a:spLocks noGrp="1"/>
          </p:cNvSpPr>
          <p:nvPr>
            <p:ph type="title"/>
          </p:nvPr>
        </p:nvSpPr>
        <p:spPr>
          <a:xfrm>
            <a:off x="581192" y="687475"/>
            <a:ext cx="7989752" cy="760326"/>
          </a:xfrm>
        </p:spPr>
        <p:txBody>
          <a:bodyPr/>
          <a:lstStyle/>
          <a:p>
            <a:pPr algn="l"/>
            <a:r>
              <a:rPr lang="id-ID" altLang="en-US" sz="3200" dirty="0"/>
              <a:t>F. Percepatan</a:t>
            </a:r>
            <a:endParaRPr lang="en-US" altLang="en-US" sz="3200" dirty="0"/>
          </a:p>
        </p:txBody>
      </p:sp>
      <p:sp>
        <p:nvSpPr>
          <p:cNvPr id="3" name="Content Placeholder 2">
            <a:extLst>
              <a:ext uri="{FF2B5EF4-FFF2-40B4-BE49-F238E27FC236}">
                <a16:creationId xmlns:a16="http://schemas.microsoft.com/office/drawing/2014/main" id="{2129AF49-B1A0-415A-A501-35371C79F967}"/>
              </a:ext>
            </a:extLst>
          </p:cNvPr>
          <p:cNvSpPr>
            <a:spLocks noGrp="1"/>
          </p:cNvSpPr>
          <p:nvPr>
            <p:ph idx="1"/>
          </p:nvPr>
        </p:nvSpPr>
        <p:spPr/>
        <p:txBody>
          <a:bodyPr>
            <a:normAutofit fontScale="92500" lnSpcReduction="20000"/>
          </a:bodyPr>
          <a:lstStyle/>
          <a:p>
            <a:pPr marL="0" indent="0" algn="ctr">
              <a:buFontTx/>
              <a:buNone/>
              <a:defRPr/>
            </a:pPr>
            <a:r>
              <a:rPr lang="it-IT" b="1" dirty="0">
                <a:solidFill>
                  <a:srgbClr val="FF0000"/>
                </a:solidFill>
              </a:rPr>
              <a:t>a = ( v – v</a:t>
            </a:r>
            <a:r>
              <a:rPr lang="it-IT" b="1" baseline="-25000" dirty="0">
                <a:solidFill>
                  <a:srgbClr val="FF0000"/>
                </a:solidFill>
              </a:rPr>
              <a:t>o</a:t>
            </a:r>
            <a:r>
              <a:rPr lang="it-IT" b="1" dirty="0">
                <a:solidFill>
                  <a:srgbClr val="FF0000"/>
                </a:solidFill>
              </a:rPr>
              <a:t> ) / ( t )</a:t>
            </a:r>
            <a:endParaRPr lang="en-US" dirty="0">
              <a:solidFill>
                <a:srgbClr val="FF0000"/>
              </a:solidFill>
            </a:endParaRPr>
          </a:p>
          <a:p>
            <a:pPr>
              <a:defRPr/>
            </a:pPr>
            <a:r>
              <a:rPr lang="it-IT" sz="2400" dirty="0"/>
              <a:t>Untuk gerak dipercepat beraturan nilai a positif. </a:t>
            </a:r>
            <a:endParaRPr lang="id-ID" sz="2400" dirty="0"/>
          </a:p>
          <a:p>
            <a:pPr>
              <a:defRPr/>
            </a:pPr>
            <a:r>
              <a:rPr lang="it-IT" sz="2400" dirty="0"/>
              <a:t>Sedang untuk gerak diperlambat beraturan nilai a negatif.</a:t>
            </a:r>
            <a:endParaRPr lang="en-US" sz="2400" dirty="0"/>
          </a:p>
          <a:p>
            <a:pPr marL="0" indent="0">
              <a:buFontTx/>
              <a:buNone/>
              <a:defRPr/>
            </a:pPr>
            <a:r>
              <a:rPr lang="it-IT" sz="2400" dirty="0"/>
              <a:t>Selanjutnya berlaku juga persamaan :</a:t>
            </a:r>
            <a:endParaRPr lang="en-US" sz="2400" dirty="0"/>
          </a:p>
          <a:p>
            <a:pPr marL="0" indent="0" algn="ctr">
              <a:buFontTx/>
              <a:buNone/>
              <a:defRPr/>
            </a:pPr>
            <a:r>
              <a:rPr lang="fi-FI" b="1" dirty="0">
                <a:solidFill>
                  <a:srgbClr val="FF0000"/>
                </a:solidFill>
              </a:rPr>
              <a:t>v = v</a:t>
            </a:r>
            <a:r>
              <a:rPr lang="fi-FI" b="1" baseline="-25000" dirty="0">
                <a:solidFill>
                  <a:srgbClr val="FF0000"/>
                </a:solidFill>
              </a:rPr>
              <a:t>o</a:t>
            </a:r>
            <a:r>
              <a:rPr lang="fi-FI" b="1" dirty="0">
                <a:solidFill>
                  <a:srgbClr val="FF0000"/>
                </a:solidFill>
              </a:rPr>
              <a:t> + at</a:t>
            </a:r>
            <a:endParaRPr lang="id-ID" b="1" dirty="0">
              <a:solidFill>
                <a:srgbClr val="FF0000"/>
              </a:solidFill>
            </a:endParaRPr>
          </a:p>
          <a:p>
            <a:pPr marL="0" indent="0" algn="ctr">
              <a:buFontTx/>
              <a:buNone/>
              <a:defRPr/>
            </a:pPr>
            <a:r>
              <a:rPr lang="fi-FI" sz="2400" b="1" dirty="0">
                <a:solidFill>
                  <a:srgbClr val="FF0000"/>
                </a:solidFill>
              </a:rPr>
              <a:t>V</a:t>
            </a:r>
            <a:r>
              <a:rPr lang="fi-FI" sz="2400" b="1" baseline="-25000" dirty="0">
                <a:solidFill>
                  <a:srgbClr val="FF0000"/>
                </a:solidFill>
              </a:rPr>
              <a:t>o</a:t>
            </a:r>
            <a:r>
              <a:rPr lang="id-ID" sz="2400" b="1" baseline="-25000" dirty="0">
                <a:solidFill>
                  <a:srgbClr val="FF0000"/>
                </a:solidFill>
              </a:rPr>
              <a:t> </a:t>
            </a:r>
            <a:r>
              <a:rPr lang="id-ID" sz="2400" b="1" dirty="0">
                <a:solidFill>
                  <a:srgbClr val="FF0000"/>
                </a:solidFill>
              </a:rPr>
              <a:t>= kecepatan awal</a:t>
            </a:r>
          </a:p>
          <a:p>
            <a:pPr marL="0" indent="0" algn="ctr">
              <a:buFontTx/>
              <a:buNone/>
              <a:defRPr/>
            </a:pPr>
            <a:r>
              <a:rPr lang="fi-FI" sz="2400" b="1" dirty="0">
                <a:solidFill>
                  <a:srgbClr val="FF0000"/>
                </a:solidFill>
              </a:rPr>
              <a:t>V</a:t>
            </a:r>
            <a:r>
              <a:rPr lang="id-ID" sz="2400" b="1" dirty="0">
                <a:solidFill>
                  <a:srgbClr val="FF0000"/>
                </a:solidFill>
              </a:rPr>
              <a:t> = kecepatan pada waktu t</a:t>
            </a:r>
          </a:p>
          <a:p>
            <a:pPr marL="0" indent="0" algn="ctr">
              <a:buFontTx/>
              <a:buNone/>
              <a:defRPr/>
            </a:pPr>
            <a:r>
              <a:rPr lang="id-ID" sz="2400" b="1" dirty="0">
                <a:solidFill>
                  <a:srgbClr val="FF0000"/>
                </a:solidFill>
              </a:rPr>
              <a:t>a = percepatan</a:t>
            </a:r>
          </a:p>
          <a:p>
            <a:pPr marL="0" indent="0" algn="ctr">
              <a:buFontTx/>
              <a:buNone/>
              <a:defRPr/>
            </a:pPr>
            <a:r>
              <a:rPr lang="id-ID" sz="2400" b="1" dirty="0">
                <a:solidFill>
                  <a:srgbClr val="FF0000"/>
                </a:solidFill>
              </a:rPr>
              <a:t>t= waktu </a:t>
            </a:r>
            <a:endParaRPr lang="en-US" sz="2400" dirty="0">
              <a:solidFill>
                <a:srgbClr val="FF00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8AD9FB9F-EFAD-493C-BAE1-AA8F4EABC5E2}"/>
              </a:ext>
            </a:extLst>
          </p:cNvPr>
          <p:cNvSpPr>
            <a:spLocks noGrp="1"/>
          </p:cNvSpPr>
          <p:nvPr>
            <p:ph type="title"/>
          </p:nvPr>
        </p:nvSpPr>
        <p:spPr>
          <a:xfrm>
            <a:off x="581192" y="687475"/>
            <a:ext cx="7989752" cy="760326"/>
          </a:xfrm>
        </p:spPr>
        <p:txBody>
          <a:bodyPr/>
          <a:lstStyle/>
          <a:p>
            <a:pPr algn="l"/>
            <a:r>
              <a:rPr lang="id-ID" altLang="en-US" sz="3200" dirty="0"/>
              <a:t>F. Percepatan</a:t>
            </a:r>
            <a:endParaRPr lang="en-US" altLang="en-US" sz="3200" dirty="0"/>
          </a:p>
        </p:txBody>
      </p:sp>
      <p:sp>
        <p:nvSpPr>
          <p:cNvPr id="3" name="Content Placeholder 2">
            <a:extLst>
              <a:ext uri="{FF2B5EF4-FFF2-40B4-BE49-F238E27FC236}">
                <a16:creationId xmlns:a16="http://schemas.microsoft.com/office/drawing/2014/main" id="{3C616829-4C97-4927-8689-DACB250CB727}"/>
              </a:ext>
            </a:extLst>
          </p:cNvPr>
          <p:cNvSpPr>
            <a:spLocks noGrp="1"/>
          </p:cNvSpPr>
          <p:nvPr>
            <p:ph idx="1"/>
          </p:nvPr>
        </p:nvSpPr>
        <p:spPr/>
        <p:txBody>
          <a:bodyPr/>
          <a:lstStyle/>
          <a:p>
            <a:pPr>
              <a:defRPr/>
            </a:pPr>
            <a:r>
              <a:rPr lang="id-ID" dirty="0"/>
              <a:t>Berlaku persamaan:</a:t>
            </a:r>
          </a:p>
          <a:p>
            <a:pPr marL="0" indent="0" algn="ctr">
              <a:buFontTx/>
              <a:buNone/>
              <a:defRPr/>
            </a:pPr>
            <a:r>
              <a:rPr lang="id-ID" dirty="0">
                <a:solidFill>
                  <a:srgbClr val="FF0000"/>
                </a:solidFill>
              </a:rPr>
              <a:t>S</a:t>
            </a:r>
            <a:r>
              <a:rPr lang="id-ID" baseline="-25000" dirty="0">
                <a:solidFill>
                  <a:srgbClr val="FF0000"/>
                </a:solidFill>
              </a:rPr>
              <a:t>t</a:t>
            </a:r>
            <a:r>
              <a:rPr lang="id-ID" dirty="0">
                <a:solidFill>
                  <a:srgbClr val="FF0000"/>
                </a:solidFill>
              </a:rPr>
              <a:t>= V</a:t>
            </a:r>
            <a:r>
              <a:rPr lang="id-ID" baseline="-25000" dirty="0">
                <a:solidFill>
                  <a:srgbClr val="FF0000"/>
                </a:solidFill>
              </a:rPr>
              <a:t>0</a:t>
            </a:r>
            <a:r>
              <a:rPr lang="id-ID" dirty="0">
                <a:solidFill>
                  <a:srgbClr val="FF0000"/>
                </a:solidFill>
              </a:rPr>
              <a:t>t + ½ a t</a:t>
            </a:r>
            <a:r>
              <a:rPr lang="id-ID" baseline="30000" dirty="0">
                <a:solidFill>
                  <a:srgbClr val="FF0000"/>
                </a:solidFill>
              </a:rPr>
              <a:t>2</a:t>
            </a:r>
          </a:p>
          <a:p>
            <a:pPr marL="739775" indent="0">
              <a:buFontTx/>
              <a:buNone/>
              <a:defRPr/>
            </a:pPr>
            <a:r>
              <a:rPr lang="id-ID" sz="2400" dirty="0"/>
              <a:t>S</a:t>
            </a:r>
            <a:r>
              <a:rPr lang="id-ID" sz="2400" baseline="-25000" dirty="0"/>
              <a:t>t</a:t>
            </a:r>
            <a:r>
              <a:rPr lang="id-ID" sz="2400" dirty="0"/>
              <a:t>  = Jarak yang ditempuh benda dalam waktu t</a:t>
            </a:r>
          </a:p>
          <a:p>
            <a:pPr marL="739775" indent="0">
              <a:buFontTx/>
              <a:buNone/>
              <a:defRPr/>
            </a:pPr>
            <a:r>
              <a:rPr lang="id-ID" sz="2400" dirty="0"/>
              <a:t>V</a:t>
            </a:r>
            <a:r>
              <a:rPr lang="id-ID" sz="2400" baseline="-25000" dirty="0"/>
              <a:t>0</a:t>
            </a:r>
            <a:r>
              <a:rPr lang="id-ID" sz="2400" dirty="0"/>
              <a:t> = Kecepatan awal</a:t>
            </a:r>
          </a:p>
          <a:p>
            <a:pPr marL="739775" indent="0">
              <a:buFontTx/>
              <a:buNone/>
              <a:defRPr/>
            </a:pPr>
            <a:r>
              <a:rPr lang="id-ID" sz="2400" dirty="0"/>
              <a:t>t    = waktu </a:t>
            </a:r>
          </a:p>
          <a:p>
            <a:pPr marL="739775" indent="0">
              <a:buFontTx/>
              <a:buNone/>
              <a:defRPr/>
            </a:pPr>
            <a:r>
              <a:rPr lang="id-ID" sz="2400" dirty="0"/>
              <a:t>a   = percepatan</a:t>
            </a:r>
            <a:endParaRPr lang="en-US" sz="2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84EEB9E0-A315-44D6-9175-F2FD3D6A41F4}"/>
              </a:ext>
            </a:extLst>
          </p:cNvPr>
          <p:cNvSpPr>
            <a:spLocks noGrp="1"/>
          </p:cNvSpPr>
          <p:nvPr>
            <p:ph type="title"/>
          </p:nvPr>
        </p:nvSpPr>
        <p:spPr>
          <a:xfrm>
            <a:off x="581192" y="687475"/>
            <a:ext cx="7989752" cy="760326"/>
          </a:xfrm>
        </p:spPr>
        <p:txBody>
          <a:bodyPr/>
          <a:lstStyle/>
          <a:p>
            <a:pPr algn="l"/>
            <a:r>
              <a:rPr lang="id-ID" altLang="en-US" sz="3200" dirty="0"/>
              <a:t>G. Gerak Lurus Berubah Beraturan</a:t>
            </a:r>
            <a:endParaRPr lang="en-US" altLang="en-US" sz="3200" dirty="0"/>
          </a:p>
        </p:txBody>
      </p:sp>
      <p:sp>
        <p:nvSpPr>
          <p:cNvPr id="24579" name="Content Placeholder 2">
            <a:extLst>
              <a:ext uri="{FF2B5EF4-FFF2-40B4-BE49-F238E27FC236}">
                <a16:creationId xmlns:a16="http://schemas.microsoft.com/office/drawing/2014/main" id="{BC164CD3-D61E-4076-A55D-A14EB6F9C152}"/>
              </a:ext>
            </a:extLst>
          </p:cNvPr>
          <p:cNvSpPr>
            <a:spLocks noGrp="1"/>
          </p:cNvSpPr>
          <p:nvPr>
            <p:ph idx="1"/>
          </p:nvPr>
        </p:nvSpPr>
        <p:spPr>
          <a:xfrm>
            <a:off x="457200" y="2133600"/>
            <a:ext cx="8229600" cy="4525963"/>
          </a:xfrm>
        </p:spPr>
        <p:txBody>
          <a:bodyPr>
            <a:normAutofit/>
          </a:bodyPr>
          <a:lstStyle/>
          <a:p>
            <a:r>
              <a:rPr lang="en-US" altLang="en-US" sz="2800" i="1" dirty="0" err="1">
                <a:solidFill>
                  <a:srgbClr val="FF0000"/>
                </a:solidFill>
              </a:rPr>
              <a:t>Gerak</a:t>
            </a:r>
            <a:r>
              <a:rPr lang="en-US" altLang="en-US" sz="2800" i="1" dirty="0">
                <a:solidFill>
                  <a:srgbClr val="FF0000"/>
                </a:solidFill>
              </a:rPr>
              <a:t> </a:t>
            </a:r>
            <a:r>
              <a:rPr lang="en-US" altLang="en-US" sz="2800" i="1" dirty="0" err="1">
                <a:solidFill>
                  <a:srgbClr val="FF0000"/>
                </a:solidFill>
              </a:rPr>
              <a:t>Lurus</a:t>
            </a:r>
            <a:r>
              <a:rPr lang="en-US" altLang="en-US" sz="2800" i="1" dirty="0">
                <a:solidFill>
                  <a:srgbClr val="FF0000"/>
                </a:solidFill>
              </a:rPr>
              <a:t> </a:t>
            </a:r>
            <a:r>
              <a:rPr lang="en-US" altLang="en-US" sz="2800" i="1" dirty="0" err="1">
                <a:solidFill>
                  <a:srgbClr val="FF0000"/>
                </a:solidFill>
              </a:rPr>
              <a:t>Berubah</a:t>
            </a:r>
            <a:r>
              <a:rPr lang="en-US" altLang="en-US" sz="2800" i="1" dirty="0">
                <a:solidFill>
                  <a:srgbClr val="FF0000"/>
                </a:solidFill>
              </a:rPr>
              <a:t> </a:t>
            </a:r>
            <a:r>
              <a:rPr lang="en-US" altLang="en-US" sz="2800" i="1" dirty="0" err="1">
                <a:solidFill>
                  <a:srgbClr val="FF0000"/>
                </a:solidFill>
              </a:rPr>
              <a:t>Beraturan</a:t>
            </a:r>
            <a:r>
              <a:rPr lang="en-US" altLang="en-US" sz="2800" i="1" dirty="0">
                <a:solidFill>
                  <a:srgbClr val="FF0000"/>
                </a:solidFill>
              </a:rPr>
              <a:t> ( GLBB ) </a:t>
            </a:r>
            <a:r>
              <a:rPr lang="en-US" altLang="en-US" sz="2800" i="1" dirty="0" err="1">
                <a:solidFill>
                  <a:srgbClr val="FF0000"/>
                </a:solidFill>
              </a:rPr>
              <a:t>ialah</a:t>
            </a:r>
            <a:r>
              <a:rPr lang="en-US" altLang="en-US" sz="2800" i="1" dirty="0">
                <a:solidFill>
                  <a:srgbClr val="FF0000"/>
                </a:solidFill>
              </a:rPr>
              <a:t> </a:t>
            </a:r>
            <a:r>
              <a:rPr lang="en-US" altLang="en-US" sz="2800" i="1" dirty="0" err="1">
                <a:solidFill>
                  <a:srgbClr val="FF0000"/>
                </a:solidFill>
              </a:rPr>
              <a:t>gerak</a:t>
            </a:r>
            <a:r>
              <a:rPr lang="en-US" altLang="en-US" sz="2800" i="1" dirty="0">
                <a:solidFill>
                  <a:srgbClr val="FF0000"/>
                </a:solidFill>
              </a:rPr>
              <a:t> </a:t>
            </a:r>
            <a:r>
              <a:rPr lang="en-US" altLang="en-US" sz="2800" i="1" dirty="0" err="1">
                <a:solidFill>
                  <a:srgbClr val="FF0000"/>
                </a:solidFill>
              </a:rPr>
              <a:t>benda</a:t>
            </a:r>
            <a:r>
              <a:rPr lang="en-US" altLang="en-US" sz="2800" i="1" dirty="0">
                <a:solidFill>
                  <a:srgbClr val="FF0000"/>
                </a:solidFill>
              </a:rPr>
              <a:t> </a:t>
            </a:r>
            <a:r>
              <a:rPr lang="en-US" altLang="en-US" sz="2800" i="1" dirty="0" err="1">
                <a:solidFill>
                  <a:srgbClr val="FF0000"/>
                </a:solidFill>
              </a:rPr>
              <a:t>dengan</a:t>
            </a:r>
            <a:r>
              <a:rPr lang="en-US" altLang="en-US" sz="2800" i="1" dirty="0">
                <a:solidFill>
                  <a:srgbClr val="FF0000"/>
                </a:solidFill>
              </a:rPr>
              <a:t> </a:t>
            </a:r>
            <a:r>
              <a:rPr lang="en-US" altLang="en-US" sz="2800" i="1" dirty="0" err="1">
                <a:solidFill>
                  <a:srgbClr val="FF0000"/>
                </a:solidFill>
              </a:rPr>
              <a:t>lintasan</a:t>
            </a:r>
            <a:r>
              <a:rPr lang="en-US" altLang="en-US" sz="2800" i="1" dirty="0">
                <a:solidFill>
                  <a:srgbClr val="FF0000"/>
                </a:solidFill>
              </a:rPr>
              <a:t> </a:t>
            </a:r>
            <a:r>
              <a:rPr lang="en-US" altLang="en-US" sz="2800" i="1" dirty="0" err="1">
                <a:solidFill>
                  <a:srgbClr val="FF0000"/>
                </a:solidFill>
              </a:rPr>
              <a:t>lurus</a:t>
            </a:r>
            <a:r>
              <a:rPr lang="en-US" altLang="en-US" sz="2800" i="1" dirty="0">
                <a:solidFill>
                  <a:srgbClr val="FF0000"/>
                </a:solidFill>
              </a:rPr>
              <a:t> </a:t>
            </a:r>
            <a:r>
              <a:rPr lang="en-US" altLang="en-US" sz="2800" i="1" dirty="0" err="1">
                <a:solidFill>
                  <a:srgbClr val="FF0000"/>
                </a:solidFill>
              </a:rPr>
              <a:t>dengan</a:t>
            </a:r>
            <a:r>
              <a:rPr lang="en-US" altLang="en-US" sz="2800" i="1" dirty="0">
                <a:solidFill>
                  <a:srgbClr val="FF0000"/>
                </a:solidFill>
              </a:rPr>
              <a:t> </a:t>
            </a:r>
            <a:r>
              <a:rPr lang="en-US" altLang="en-US" sz="2800" i="1" dirty="0" err="1">
                <a:solidFill>
                  <a:srgbClr val="FF0000"/>
                </a:solidFill>
              </a:rPr>
              <a:t>kelajuan</a:t>
            </a:r>
            <a:r>
              <a:rPr lang="en-US" altLang="en-US" sz="2800" i="1" dirty="0">
                <a:solidFill>
                  <a:srgbClr val="FF0000"/>
                </a:solidFill>
              </a:rPr>
              <a:t> yang </a:t>
            </a:r>
            <a:r>
              <a:rPr lang="en-US" altLang="en-US" sz="2800" i="1" dirty="0" err="1">
                <a:solidFill>
                  <a:srgbClr val="FF0000"/>
                </a:solidFill>
              </a:rPr>
              <a:t>selalu</a:t>
            </a:r>
            <a:r>
              <a:rPr lang="en-US" altLang="en-US" sz="2800" i="1" dirty="0">
                <a:solidFill>
                  <a:srgbClr val="FF0000"/>
                </a:solidFill>
              </a:rPr>
              <a:t> </a:t>
            </a:r>
            <a:r>
              <a:rPr lang="en-US" altLang="en-US" sz="2800" i="1" dirty="0" err="1">
                <a:solidFill>
                  <a:srgbClr val="FF0000"/>
                </a:solidFill>
              </a:rPr>
              <a:t>bertambah</a:t>
            </a:r>
            <a:r>
              <a:rPr lang="en-US" altLang="en-US" sz="2800" i="1" dirty="0">
                <a:solidFill>
                  <a:srgbClr val="FF0000"/>
                </a:solidFill>
              </a:rPr>
              <a:t> </a:t>
            </a:r>
            <a:r>
              <a:rPr lang="en-US" altLang="en-US" sz="2800" i="1" dirty="0" err="1">
                <a:solidFill>
                  <a:srgbClr val="FF0000"/>
                </a:solidFill>
              </a:rPr>
              <a:t>secara</a:t>
            </a:r>
            <a:r>
              <a:rPr lang="en-US" altLang="en-US" sz="2800" i="1" dirty="0">
                <a:solidFill>
                  <a:srgbClr val="FF0000"/>
                </a:solidFill>
              </a:rPr>
              <a:t> </a:t>
            </a:r>
            <a:r>
              <a:rPr lang="en-US" altLang="en-US" sz="2800" i="1" dirty="0" err="1">
                <a:solidFill>
                  <a:srgbClr val="FF0000"/>
                </a:solidFill>
              </a:rPr>
              <a:t>teratur</a:t>
            </a:r>
            <a:endParaRPr lang="id-ID" altLang="en-US" sz="2800" i="1" dirty="0">
              <a:solidFill>
                <a:srgbClr val="FF0000"/>
              </a:solidFill>
            </a:endParaRPr>
          </a:p>
          <a:p>
            <a:r>
              <a:rPr lang="id-ID" altLang="en-US" sz="2800" i="1" dirty="0"/>
              <a:t>Akibatnya: </a:t>
            </a:r>
            <a:r>
              <a:rPr lang="id-ID" altLang="en-US" sz="2800" dirty="0"/>
              <a:t>terjadi </a:t>
            </a:r>
            <a:r>
              <a:rPr lang="en-US" altLang="en-US" sz="2800" i="1" dirty="0" err="1">
                <a:solidFill>
                  <a:srgbClr val="002060"/>
                </a:solidFill>
              </a:rPr>
              <a:t>gerak</a:t>
            </a:r>
            <a:r>
              <a:rPr lang="en-US" altLang="en-US" sz="2800" i="1" dirty="0">
                <a:solidFill>
                  <a:srgbClr val="002060"/>
                </a:solidFill>
              </a:rPr>
              <a:t> </a:t>
            </a:r>
            <a:r>
              <a:rPr lang="en-US" altLang="en-US" sz="2800" i="1" dirty="0" err="1">
                <a:solidFill>
                  <a:srgbClr val="002060"/>
                </a:solidFill>
              </a:rPr>
              <a:t>benda</a:t>
            </a:r>
            <a:r>
              <a:rPr lang="en-US" altLang="en-US" sz="2800" i="1" dirty="0">
                <a:solidFill>
                  <a:srgbClr val="002060"/>
                </a:solidFill>
              </a:rPr>
              <a:t> yang </a:t>
            </a:r>
            <a:r>
              <a:rPr lang="en-US" altLang="en-US" sz="2800" i="1" dirty="0" err="1">
                <a:solidFill>
                  <a:srgbClr val="002060"/>
                </a:solidFill>
              </a:rPr>
              <a:t>dipercepat</a:t>
            </a:r>
            <a:r>
              <a:rPr lang="en-US" altLang="en-US" sz="2800" i="1" dirty="0">
                <a:solidFill>
                  <a:srgbClr val="002060"/>
                </a:solidFill>
              </a:rPr>
              <a:t> </a:t>
            </a:r>
            <a:r>
              <a:rPr lang="en-US" altLang="en-US" sz="2800" i="1" dirty="0" err="1">
                <a:solidFill>
                  <a:srgbClr val="002060"/>
                </a:solidFill>
              </a:rPr>
              <a:t>beraturan</a:t>
            </a:r>
            <a:r>
              <a:rPr lang="en-US" altLang="en-US" sz="2800" dirty="0">
                <a:solidFill>
                  <a:srgbClr val="002060"/>
                </a:solidFill>
              </a:rPr>
              <a:t> </a:t>
            </a:r>
            <a:r>
              <a:rPr lang="en-US" altLang="en-US" sz="2800" i="1" dirty="0" err="1">
                <a:solidFill>
                  <a:srgbClr val="002060"/>
                </a:solidFill>
              </a:rPr>
              <a:t>atau</a:t>
            </a:r>
            <a:r>
              <a:rPr lang="en-US" altLang="en-US" sz="2800" i="1" dirty="0">
                <a:solidFill>
                  <a:srgbClr val="002060"/>
                </a:solidFill>
              </a:rPr>
              <a:t> </a:t>
            </a:r>
            <a:r>
              <a:rPr lang="en-US" altLang="en-US" sz="2800" i="1" dirty="0" err="1">
                <a:solidFill>
                  <a:srgbClr val="002060"/>
                </a:solidFill>
              </a:rPr>
              <a:t>gerak</a:t>
            </a:r>
            <a:r>
              <a:rPr lang="en-US" altLang="en-US" sz="2800" i="1" dirty="0">
                <a:solidFill>
                  <a:srgbClr val="002060"/>
                </a:solidFill>
              </a:rPr>
              <a:t> </a:t>
            </a:r>
            <a:r>
              <a:rPr lang="en-US" altLang="en-US" sz="2800" i="1" dirty="0" err="1">
                <a:solidFill>
                  <a:srgbClr val="002060"/>
                </a:solidFill>
              </a:rPr>
              <a:t>benda</a:t>
            </a:r>
            <a:r>
              <a:rPr lang="en-US" altLang="en-US" sz="2800" i="1" dirty="0">
                <a:solidFill>
                  <a:srgbClr val="002060"/>
                </a:solidFill>
              </a:rPr>
              <a:t> </a:t>
            </a:r>
            <a:r>
              <a:rPr lang="en-US" altLang="en-US" sz="2800" i="1" dirty="0" err="1">
                <a:solidFill>
                  <a:srgbClr val="002060"/>
                </a:solidFill>
              </a:rPr>
              <a:t>diperlambat</a:t>
            </a:r>
            <a:r>
              <a:rPr lang="en-US" altLang="en-US" sz="2800" i="1" dirty="0">
                <a:solidFill>
                  <a:srgbClr val="002060"/>
                </a:solidFill>
              </a:rPr>
              <a:t> </a:t>
            </a:r>
            <a:r>
              <a:rPr lang="en-US" altLang="en-US" sz="2800" i="1" dirty="0" err="1">
                <a:solidFill>
                  <a:srgbClr val="002060"/>
                </a:solidFill>
              </a:rPr>
              <a:t>beraturan</a:t>
            </a:r>
            <a:endParaRPr lang="id-ID" altLang="en-US" sz="2800" i="1" dirty="0">
              <a:solidFill>
                <a:srgbClr val="002060"/>
              </a:solidFill>
            </a:endParaRPr>
          </a:p>
          <a:p>
            <a:r>
              <a:rPr lang="id-ID" altLang="en-US" sz="2800" i="1" dirty="0">
                <a:solidFill>
                  <a:srgbClr val="0070C0"/>
                </a:solidFill>
              </a:rPr>
              <a:t>Contoh gerak dipercepat beraturanadalah benda jatuh bebas</a:t>
            </a:r>
          </a:p>
          <a:p>
            <a:r>
              <a:rPr lang="id-ID" altLang="en-US" sz="2800" i="1" dirty="0">
                <a:solidFill>
                  <a:srgbClr val="0070C0"/>
                </a:solidFill>
              </a:rPr>
              <a:t>Contoh gerak diperlambat beraturan adalah benda yang dilempar tegak lurus ke atas</a:t>
            </a:r>
            <a:endParaRPr lang="en-US" altLang="en-US" sz="2800" dirty="0">
              <a:solidFill>
                <a:srgbClr val="0070C0"/>
              </a:solidFill>
            </a:endParaRPr>
          </a:p>
          <a:p>
            <a:endParaRPr lang="en-US" altLang="en-US"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extBox 4">
            <a:extLst>
              <a:ext uri="{FF2B5EF4-FFF2-40B4-BE49-F238E27FC236}">
                <a16:creationId xmlns:a16="http://schemas.microsoft.com/office/drawing/2014/main" id="{BC3311CC-7B30-4BC2-AEEE-1DD464375A7F}"/>
              </a:ext>
            </a:extLst>
          </p:cNvPr>
          <p:cNvSpPr txBox="1">
            <a:spLocks noChangeArrowheads="1"/>
          </p:cNvSpPr>
          <p:nvPr/>
        </p:nvSpPr>
        <p:spPr bwMode="auto">
          <a:xfrm>
            <a:off x="533400" y="838200"/>
            <a:ext cx="70564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id-ID" altLang="en-US" sz="2800" b="1" i="0" dirty="0"/>
              <a:t>H</a:t>
            </a:r>
            <a:r>
              <a:rPr lang="en-US" altLang="en-US" sz="2800" b="1" i="0" dirty="0"/>
              <a:t>. </a:t>
            </a:r>
            <a:r>
              <a:rPr lang="id-ID" altLang="en-US" sz="2800" b="1" i="0" dirty="0"/>
              <a:t>Pengertian Gaya </a:t>
            </a:r>
            <a:endParaRPr lang="en-US" altLang="en-US" sz="2800" b="1" i="0" dirty="0"/>
          </a:p>
        </p:txBody>
      </p:sp>
      <p:sp>
        <p:nvSpPr>
          <p:cNvPr id="25604" name="TextBox 5">
            <a:extLst>
              <a:ext uri="{FF2B5EF4-FFF2-40B4-BE49-F238E27FC236}">
                <a16:creationId xmlns:a16="http://schemas.microsoft.com/office/drawing/2014/main" id="{26213997-DC88-4EFC-AD38-6508C51F4802}"/>
              </a:ext>
            </a:extLst>
          </p:cNvPr>
          <p:cNvSpPr txBox="1">
            <a:spLocks noChangeArrowheads="1"/>
          </p:cNvSpPr>
          <p:nvPr/>
        </p:nvSpPr>
        <p:spPr bwMode="auto">
          <a:xfrm>
            <a:off x="533400" y="1724025"/>
            <a:ext cx="79009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id-ID" altLang="en-US" sz="2400" b="1" dirty="0"/>
              <a:t>G</a:t>
            </a:r>
            <a:r>
              <a:rPr lang="en-US" altLang="en-US" sz="2400" b="1" dirty="0" err="1"/>
              <a:t>aya</a:t>
            </a:r>
            <a:r>
              <a:rPr lang="en-US" altLang="en-US" sz="2400" b="1" dirty="0"/>
              <a:t> </a:t>
            </a:r>
            <a:r>
              <a:rPr lang="en-US" altLang="en-US" sz="2400" b="1" dirty="0" err="1"/>
              <a:t>adalah</a:t>
            </a:r>
            <a:r>
              <a:rPr lang="en-US" altLang="en-US" sz="2400" b="1" dirty="0"/>
              <a:t> </a:t>
            </a:r>
            <a:r>
              <a:rPr lang="en-US" altLang="en-US" sz="2400" b="1" dirty="0" err="1"/>
              <a:t>sesuatu</a:t>
            </a:r>
            <a:r>
              <a:rPr lang="en-US" altLang="en-US" sz="2400" b="1" dirty="0"/>
              <a:t> </a:t>
            </a:r>
            <a:r>
              <a:rPr lang="en-US" altLang="en-US" sz="2400" b="1" dirty="0" err="1"/>
              <a:t>berupa</a:t>
            </a:r>
            <a:r>
              <a:rPr lang="en-US" altLang="en-US" sz="2400" b="1" dirty="0"/>
              <a:t> </a:t>
            </a:r>
            <a:r>
              <a:rPr lang="en-US" altLang="en-US" sz="2400" b="1" dirty="0" err="1"/>
              <a:t>dorongan</a:t>
            </a:r>
            <a:r>
              <a:rPr lang="en-US" altLang="en-US" sz="2400" b="1" dirty="0"/>
              <a:t> </a:t>
            </a:r>
            <a:r>
              <a:rPr lang="en-US" altLang="en-US" sz="2400" b="1" dirty="0" err="1"/>
              <a:t>atau</a:t>
            </a:r>
            <a:r>
              <a:rPr lang="en-US" altLang="en-US" sz="2400" b="1" dirty="0"/>
              <a:t> </a:t>
            </a:r>
            <a:r>
              <a:rPr lang="en-US" altLang="en-US" sz="2400" b="1" dirty="0" err="1"/>
              <a:t>tarikan</a:t>
            </a:r>
            <a:r>
              <a:rPr lang="en-US" altLang="en-US" sz="2400" b="1" dirty="0"/>
              <a:t> yang </a:t>
            </a:r>
            <a:r>
              <a:rPr lang="en-US" altLang="en-US" sz="2400" b="1" dirty="0" err="1"/>
              <a:t>dapat</a:t>
            </a:r>
            <a:r>
              <a:rPr lang="en-US" altLang="en-US" sz="2400" b="1" dirty="0"/>
              <a:t> </a:t>
            </a:r>
            <a:r>
              <a:rPr lang="en-US" altLang="en-US" sz="2400" b="1" dirty="0" err="1"/>
              <a:t>menyebabkan</a:t>
            </a:r>
            <a:r>
              <a:rPr lang="en-US" altLang="en-US" sz="2400" b="1" dirty="0"/>
              <a:t> </a:t>
            </a:r>
            <a:r>
              <a:rPr lang="en-US" altLang="en-US" sz="2400" b="1" dirty="0" err="1"/>
              <a:t>perubahan</a:t>
            </a:r>
            <a:r>
              <a:rPr lang="en-US" altLang="en-US" sz="2400" b="1" dirty="0"/>
              <a:t> pada </a:t>
            </a:r>
            <a:r>
              <a:rPr lang="en-US" altLang="en-US" sz="2400" b="1" dirty="0" err="1"/>
              <a:t>bentuk</a:t>
            </a:r>
            <a:r>
              <a:rPr lang="en-US" altLang="en-US" sz="2400" b="1" dirty="0"/>
              <a:t> </a:t>
            </a:r>
            <a:r>
              <a:rPr lang="en-US" altLang="en-US" sz="2400" b="1" dirty="0" err="1"/>
              <a:t>benda</a:t>
            </a:r>
            <a:r>
              <a:rPr lang="en-US" altLang="en-US" sz="2400" b="1" dirty="0"/>
              <a:t>, </a:t>
            </a:r>
            <a:r>
              <a:rPr lang="en-US" altLang="en-US" sz="2400" b="1" dirty="0" err="1"/>
              <a:t>arah</a:t>
            </a:r>
            <a:r>
              <a:rPr lang="en-US" altLang="en-US" sz="2400" b="1" dirty="0"/>
              <a:t> </a:t>
            </a:r>
            <a:r>
              <a:rPr lang="en-US" altLang="en-US" sz="2400" b="1" dirty="0" err="1"/>
              <a:t>gerak</a:t>
            </a:r>
            <a:r>
              <a:rPr lang="en-US" altLang="en-US" sz="2400" b="1" dirty="0"/>
              <a:t> dan </a:t>
            </a:r>
            <a:r>
              <a:rPr lang="en-US" altLang="en-US" sz="2400" b="1" dirty="0" err="1"/>
              <a:t>kecepatan</a:t>
            </a:r>
            <a:r>
              <a:rPr lang="en-US" altLang="en-US" sz="2400" b="1" dirty="0"/>
              <a:t> </a:t>
            </a:r>
            <a:r>
              <a:rPr lang="en-US" altLang="en-US" sz="2400" b="1" dirty="0" err="1"/>
              <a:t>gerak</a:t>
            </a:r>
            <a:r>
              <a:rPr lang="en-US" altLang="en-US" sz="2400" b="1" dirty="0"/>
              <a:t> </a:t>
            </a:r>
            <a:r>
              <a:rPr lang="en-US" altLang="en-US" sz="2400" b="1" dirty="0" err="1"/>
              <a:t>benda</a:t>
            </a:r>
            <a:r>
              <a:rPr lang="en-US" altLang="en-US" sz="2400" b="1" dirty="0"/>
              <a:t>. </a:t>
            </a:r>
            <a:endParaRPr lang="en-US" altLang="en-US" sz="2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extBox 4">
            <a:extLst>
              <a:ext uri="{FF2B5EF4-FFF2-40B4-BE49-F238E27FC236}">
                <a16:creationId xmlns:a16="http://schemas.microsoft.com/office/drawing/2014/main" id="{123CAD68-1A02-4B02-8FF2-23C26C57D5A6}"/>
              </a:ext>
            </a:extLst>
          </p:cNvPr>
          <p:cNvSpPr txBox="1">
            <a:spLocks noChangeArrowheads="1"/>
          </p:cNvSpPr>
          <p:nvPr/>
        </p:nvSpPr>
        <p:spPr bwMode="auto">
          <a:xfrm>
            <a:off x="381000" y="609600"/>
            <a:ext cx="8763000" cy="5262563"/>
          </a:xfrm>
          <a:prstGeom prst="rect">
            <a:avLst/>
          </a:prstGeom>
          <a:solidFill>
            <a:schemeClr val="bg1"/>
          </a:solidFill>
          <a:ln>
            <a:noFill/>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id-ID" altLang="en-US" sz="2400" b="1" i="0" dirty="0"/>
              <a:t>I</a:t>
            </a:r>
            <a:r>
              <a:rPr lang="en-US" altLang="en-US" sz="2400" b="1" i="0" dirty="0"/>
              <a:t>. </a:t>
            </a:r>
            <a:r>
              <a:rPr lang="id-ID" altLang="en-US" sz="2400" b="1" i="0" dirty="0"/>
              <a:t>Melukis gaya</a:t>
            </a:r>
          </a:p>
          <a:p>
            <a:pPr>
              <a:spcBef>
                <a:spcPct val="0"/>
              </a:spcBef>
              <a:buFontTx/>
              <a:buNone/>
            </a:pPr>
            <a:r>
              <a:rPr lang="en-US" altLang="en-US" sz="2400" dirty="0" err="1"/>
              <a:t>Misalnya</a:t>
            </a:r>
            <a:r>
              <a:rPr lang="en-US" altLang="en-US" sz="2400" dirty="0"/>
              <a:t> </a:t>
            </a:r>
            <a:r>
              <a:rPr lang="en-US" altLang="en-US" sz="2400" dirty="0" err="1"/>
              <a:t>ada</a:t>
            </a:r>
            <a:r>
              <a:rPr lang="en-US" altLang="en-US" sz="2400" dirty="0"/>
              <a:t> </a:t>
            </a:r>
            <a:r>
              <a:rPr lang="en-US" altLang="en-US" sz="2400" dirty="0" err="1"/>
              <a:t>gaya</a:t>
            </a:r>
            <a:r>
              <a:rPr lang="en-US" altLang="en-US" sz="2400" dirty="0"/>
              <a:t> </a:t>
            </a:r>
            <a:r>
              <a:rPr lang="en-US" altLang="en-US" sz="2400" dirty="0" err="1"/>
              <a:t>sebesar</a:t>
            </a:r>
            <a:r>
              <a:rPr lang="en-US" altLang="en-US" sz="2400" dirty="0"/>
              <a:t> 100 N </a:t>
            </a:r>
            <a:r>
              <a:rPr lang="en-US" altLang="en-US" sz="2400" dirty="0" err="1"/>
              <a:t>dengan</a:t>
            </a:r>
            <a:r>
              <a:rPr lang="en-US" altLang="en-US" sz="2400" dirty="0"/>
              <a:t> </a:t>
            </a:r>
            <a:r>
              <a:rPr lang="en-US" altLang="en-US" sz="2400" dirty="0" err="1"/>
              <a:t>arah</a:t>
            </a:r>
            <a:r>
              <a:rPr lang="en-US" altLang="en-US" sz="2400" dirty="0"/>
              <a:t> </a:t>
            </a:r>
            <a:r>
              <a:rPr lang="en-US" altLang="en-US" sz="2400" dirty="0" err="1"/>
              <a:t>ke</a:t>
            </a:r>
            <a:r>
              <a:rPr lang="en-US" altLang="en-US" sz="2400" dirty="0"/>
              <a:t> </a:t>
            </a:r>
            <a:r>
              <a:rPr lang="en-US" altLang="en-US" sz="2400" dirty="0" err="1"/>
              <a:t>kanan</a:t>
            </a:r>
            <a:r>
              <a:rPr lang="en-US" altLang="en-US" sz="2400" dirty="0"/>
              <a:t>. Jika </a:t>
            </a:r>
            <a:r>
              <a:rPr lang="en-US" altLang="en-US" sz="2400" dirty="0" err="1"/>
              <a:t>tiap</a:t>
            </a:r>
            <a:r>
              <a:rPr lang="en-US" altLang="en-US" sz="2400" dirty="0"/>
              <a:t> 1 cm </a:t>
            </a:r>
            <a:r>
              <a:rPr lang="en-US" altLang="en-US" sz="2400" dirty="0" err="1"/>
              <a:t>mewakili</a:t>
            </a:r>
            <a:r>
              <a:rPr lang="en-US" altLang="en-US" sz="2400" dirty="0"/>
              <a:t> 10 N </a:t>
            </a:r>
            <a:r>
              <a:rPr lang="en-US" altLang="en-US" sz="2400" dirty="0" err="1"/>
              <a:t>besar</a:t>
            </a:r>
            <a:r>
              <a:rPr lang="en-US" altLang="en-US" sz="2400" dirty="0"/>
              <a:t> </a:t>
            </a:r>
            <a:r>
              <a:rPr lang="en-US" altLang="en-US" sz="2400" dirty="0" err="1"/>
              <a:t>gaya</a:t>
            </a:r>
            <a:r>
              <a:rPr lang="en-US" altLang="en-US" sz="2400" dirty="0"/>
              <a:t>, </a:t>
            </a:r>
            <a:r>
              <a:rPr lang="en-US" altLang="en-US" sz="2400" dirty="0" err="1"/>
              <a:t>maka</a:t>
            </a:r>
            <a:r>
              <a:rPr lang="en-US" altLang="en-US" sz="2400" dirty="0"/>
              <a:t> </a:t>
            </a:r>
            <a:r>
              <a:rPr lang="en-US" altLang="en-US" sz="2400" dirty="0" err="1"/>
              <a:t>gaya</a:t>
            </a:r>
            <a:r>
              <a:rPr lang="en-US" altLang="en-US" sz="2400" dirty="0"/>
              <a:t> </a:t>
            </a:r>
            <a:r>
              <a:rPr lang="en-US" altLang="en-US" sz="2400" dirty="0" err="1"/>
              <a:t>sebesar</a:t>
            </a:r>
            <a:r>
              <a:rPr lang="en-US" altLang="en-US" sz="2400" dirty="0"/>
              <a:t> 100 N </a:t>
            </a:r>
            <a:r>
              <a:rPr lang="en-US" altLang="en-US" sz="2400" dirty="0" err="1"/>
              <a:t>dengan</a:t>
            </a:r>
            <a:r>
              <a:rPr lang="en-US" altLang="en-US" sz="2400" dirty="0"/>
              <a:t> </a:t>
            </a:r>
            <a:r>
              <a:rPr lang="en-US" altLang="en-US" sz="2400" dirty="0" err="1"/>
              <a:t>arah</a:t>
            </a:r>
            <a:r>
              <a:rPr lang="en-US" altLang="en-US" sz="2400" dirty="0"/>
              <a:t> </a:t>
            </a:r>
            <a:r>
              <a:rPr lang="en-US" altLang="en-US" sz="2400" dirty="0" err="1"/>
              <a:t>ke</a:t>
            </a:r>
            <a:r>
              <a:rPr lang="en-US" altLang="en-US" sz="2400" dirty="0"/>
              <a:t> </a:t>
            </a:r>
            <a:r>
              <a:rPr lang="en-US" altLang="en-US" sz="2400" dirty="0" err="1"/>
              <a:t>kanan</a:t>
            </a:r>
            <a:r>
              <a:rPr lang="en-US" altLang="en-US" sz="2400" dirty="0"/>
              <a:t> </a:t>
            </a:r>
            <a:r>
              <a:rPr lang="en-US" altLang="en-US" sz="2400" dirty="0" err="1"/>
              <a:t>tersebut</a:t>
            </a:r>
            <a:r>
              <a:rPr lang="en-US" altLang="en-US" sz="2400" dirty="0"/>
              <a:t> </a:t>
            </a:r>
            <a:r>
              <a:rPr lang="en-US" altLang="en-US" sz="2400" dirty="0" err="1"/>
              <a:t>dapat</a:t>
            </a:r>
            <a:r>
              <a:rPr lang="en-US" altLang="en-US" sz="2400" dirty="0"/>
              <a:t> </a:t>
            </a:r>
            <a:r>
              <a:rPr lang="en-US" altLang="en-US" sz="2400" dirty="0" err="1"/>
              <a:t>dilukis</a:t>
            </a:r>
            <a:r>
              <a:rPr lang="en-US" altLang="en-US" sz="2400" dirty="0"/>
              <a:t> </a:t>
            </a:r>
            <a:r>
              <a:rPr lang="en-US" altLang="en-US" sz="2400" dirty="0" err="1"/>
              <a:t>sebagai</a:t>
            </a:r>
            <a:r>
              <a:rPr lang="en-US" altLang="en-US" sz="2400" dirty="0"/>
              <a:t>  </a:t>
            </a:r>
            <a:r>
              <a:rPr lang="en-US" altLang="en-US" sz="2400" dirty="0" err="1"/>
              <a:t>seperti</a:t>
            </a:r>
            <a:r>
              <a:rPr lang="en-US" altLang="en-US" sz="2400" dirty="0"/>
              <a:t> di </a:t>
            </a:r>
            <a:r>
              <a:rPr lang="en-US" altLang="en-US" sz="2400" dirty="0" err="1"/>
              <a:t>bawah</a:t>
            </a:r>
            <a:r>
              <a:rPr lang="en-US" altLang="en-US" sz="2400" dirty="0"/>
              <a:t> </a:t>
            </a:r>
            <a:r>
              <a:rPr lang="en-US" altLang="en-US" sz="2400" dirty="0" err="1"/>
              <a:t>ini</a:t>
            </a:r>
            <a:r>
              <a:rPr lang="en-US" altLang="en-US" sz="2400" dirty="0"/>
              <a:t>.</a:t>
            </a:r>
          </a:p>
          <a:p>
            <a:pPr>
              <a:spcBef>
                <a:spcPct val="0"/>
              </a:spcBef>
              <a:buFontTx/>
              <a:buNone/>
            </a:pPr>
            <a:r>
              <a:rPr lang="en-US" altLang="en-US" sz="2400" dirty="0"/>
              <a:t> </a:t>
            </a:r>
            <a:r>
              <a:rPr lang="id-ID" altLang="en-US" sz="2400" dirty="0"/>
              <a:t>          1 cm = 10 N   </a:t>
            </a:r>
            <a:endParaRPr lang="en-US" altLang="en-US" sz="2400" dirty="0"/>
          </a:p>
          <a:p>
            <a:pPr>
              <a:spcBef>
                <a:spcPct val="0"/>
              </a:spcBef>
              <a:buFontTx/>
              <a:buNone/>
            </a:pPr>
            <a:r>
              <a:rPr lang="id-ID" altLang="en-US" sz="2400" dirty="0"/>
              <a:t>        A                                                                                </a:t>
            </a:r>
            <a:r>
              <a:rPr lang="en-US" altLang="en-US" sz="2400" dirty="0"/>
              <a:t>F</a:t>
            </a:r>
          </a:p>
          <a:p>
            <a:pPr>
              <a:spcBef>
                <a:spcPct val="0"/>
              </a:spcBef>
              <a:buFontTx/>
              <a:buNone/>
            </a:pPr>
            <a:endParaRPr lang="id-ID" altLang="en-US" sz="2400" dirty="0"/>
          </a:p>
          <a:p>
            <a:pPr>
              <a:spcBef>
                <a:spcPct val="0"/>
              </a:spcBef>
              <a:buFontTx/>
              <a:buNone/>
            </a:pPr>
            <a:r>
              <a:rPr lang="id-ID" altLang="en-US" sz="2400" dirty="0"/>
              <a:t> </a:t>
            </a:r>
            <a:endParaRPr lang="en-US" altLang="en-US" sz="2400" dirty="0"/>
          </a:p>
          <a:p>
            <a:pPr>
              <a:spcBef>
                <a:spcPct val="0"/>
              </a:spcBef>
              <a:buFontTx/>
              <a:buNone/>
            </a:pPr>
            <a:r>
              <a:rPr lang="en-US" altLang="en-US" sz="2400" dirty="0"/>
              <a:t>                                    Cara </a:t>
            </a:r>
            <a:r>
              <a:rPr lang="en-US" altLang="en-US" sz="2400" dirty="0" err="1"/>
              <a:t>melukis</a:t>
            </a:r>
            <a:r>
              <a:rPr lang="en-US" altLang="en-US" sz="2400" dirty="0"/>
              <a:t> </a:t>
            </a:r>
            <a:r>
              <a:rPr lang="en-US" altLang="en-US" sz="2400" dirty="0" err="1"/>
              <a:t>gaya</a:t>
            </a:r>
            <a:endParaRPr lang="en-US" altLang="en-US" sz="2400" dirty="0"/>
          </a:p>
          <a:p>
            <a:pPr>
              <a:spcBef>
                <a:spcPct val="0"/>
              </a:spcBef>
              <a:buFontTx/>
              <a:buNone/>
            </a:pPr>
            <a:r>
              <a:rPr lang="en-US" altLang="en-US" sz="2400" dirty="0"/>
              <a:t>   </a:t>
            </a:r>
          </a:p>
          <a:p>
            <a:pPr>
              <a:spcBef>
                <a:spcPct val="0"/>
              </a:spcBef>
              <a:buFontTx/>
              <a:buNone/>
            </a:pPr>
            <a:r>
              <a:rPr lang="en-US" altLang="en-US" sz="2400" dirty="0"/>
              <a:t> Gaya </a:t>
            </a:r>
            <a:r>
              <a:rPr lang="en-US" altLang="en-US" sz="2400" dirty="0" err="1"/>
              <a:t>diberi</a:t>
            </a:r>
            <a:r>
              <a:rPr lang="en-US" altLang="en-US" sz="2400" dirty="0"/>
              <a:t> </a:t>
            </a:r>
            <a:r>
              <a:rPr lang="en-US" altLang="en-US" sz="2400" dirty="0" err="1"/>
              <a:t>lambang</a:t>
            </a:r>
            <a:r>
              <a:rPr lang="en-US" altLang="en-US" sz="2400" dirty="0"/>
              <a:t> </a:t>
            </a:r>
            <a:r>
              <a:rPr lang="en-US" altLang="en-US" sz="2400" dirty="0" err="1"/>
              <a:t>huruf</a:t>
            </a:r>
            <a:r>
              <a:rPr lang="en-US" altLang="en-US" sz="2400" dirty="0"/>
              <a:t> F.  </a:t>
            </a:r>
            <a:endParaRPr lang="id-ID" altLang="en-US" sz="2400" dirty="0"/>
          </a:p>
          <a:p>
            <a:pPr>
              <a:spcBef>
                <a:spcPct val="0"/>
              </a:spcBef>
              <a:buFontTx/>
              <a:buNone/>
            </a:pPr>
            <a:r>
              <a:rPr lang="en-US" altLang="en-US" sz="2400" dirty="0" err="1"/>
              <a:t>Titik</a:t>
            </a:r>
            <a:r>
              <a:rPr lang="en-US" altLang="en-US" sz="2400" dirty="0"/>
              <a:t> A </a:t>
            </a:r>
            <a:r>
              <a:rPr lang="en-US" altLang="en-US" sz="2400" dirty="0" err="1"/>
              <a:t>adalah</a:t>
            </a:r>
            <a:r>
              <a:rPr lang="en-US" altLang="en-US" sz="2400" dirty="0"/>
              <a:t> </a:t>
            </a:r>
            <a:r>
              <a:rPr lang="en-US" altLang="en-US" sz="2400" dirty="0" err="1"/>
              <a:t>pangkal</a:t>
            </a:r>
            <a:r>
              <a:rPr lang="en-US" altLang="en-US" sz="2400" dirty="0"/>
              <a:t> </a:t>
            </a:r>
            <a:r>
              <a:rPr lang="en-US" altLang="en-US" sz="2400" dirty="0" err="1"/>
              <a:t>gaya</a:t>
            </a:r>
            <a:r>
              <a:rPr lang="en-US" altLang="en-US" sz="2400" dirty="0"/>
              <a:t> yang </a:t>
            </a:r>
            <a:r>
              <a:rPr lang="en-US" altLang="en-US" sz="2400" dirty="0" err="1"/>
              <a:t>merupakan</a:t>
            </a:r>
            <a:r>
              <a:rPr lang="en-US" altLang="en-US" sz="2400" dirty="0"/>
              <a:t> </a:t>
            </a:r>
            <a:r>
              <a:rPr lang="en-US" altLang="en-US" sz="2400" dirty="0" err="1"/>
              <a:t>titik</a:t>
            </a:r>
            <a:r>
              <a:rPr lang="en-US" altLang="en-US" sz="2400" dirty="0"/>
              <a:t>  </a:t>
            </a:r>
            <a:r>
              <a:rPr lang="en-US" altLang="en-US" sz="2400" dirty="0" err="1"/>
              <a:t>tangkap</a:t>
            </a:r>
            <a:r>
              <a:rPr lang="en-US" altLang="en-US" sz="2400" dirty="0"/>
              <a:t> </a:t>
            </a:r>
            <a:r>
              <a:rPr lang="en-US" altLang="en-US" sz="2400" dirty="0" err="1"/>
              <a:t>gaya</a:t>
            </a:r>
            <a:r>
              <a:rPr lang="en-US" altLang="en-US" sz="2400" dirty="0"/>
              <a:t>.</a:t>
            </a:r>
            <a:endParaRPr lang="en-US" altLang="en-US" sz="2400" b="1" i="0" dirty="0"/>
          </a:p>
        </p:txBody>
      </p:sp>
      <p:cxnSp>
        <p:nvCxnSpPr>
          <p:cNvPr id="26628" name="Straight Arrow Connector 13">
            <a:extLst>
              <a:ext uri="{FF2B5EF4-FFF2-40B4-BE49-F238E27FC236}">
                <a16:creationId xmlns:a16="http://schemas.microsoft.com/office/drawing/2014/main" id="{3C0F7E90-6D6F-469C-A40C-72F63C941635}"/>
              </a:ext>
            </a:extLst>
          </p:cNvPr>
          <p:cNvCxnSpPr>
            <a:cxnSpLocks noChangeShapeType="1"/>
          </p:cNvCxnSpPr>
          <p:nvPr/>
        </p:nvCxnSpPr>
        <p:spPr bwMode="auto">
          <a:xfrm>
            <a:off x="1447800" y="3124200"/>
            <a:ext cx="6629400" cy="0"/>
          </a:xfrm>
          <a:prstGeom prst="straightConnector1">
            <a:avLst/>
          </a:prstGeom>
          <a:noFill/>
          <a:ln w="2857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629" name="Straight Connector 15">
            <a:extLst>
              <a:ext uri="{FF2B5EF4-FFF2-40B4-BE49-F238E27FC236}">
                <a16:creationId xmlns:a16="http://schemas.microsoft.com/office/drawing/2014/main" id="{66FBC139-7DC3-4876-A2A9-56C04E517E43}"/>
              </a:ext>
            </a:extLst>
          </p:cNvPr>
          <p:cNvCxnSpPr>
            <a:cxnSpLocks noChangeShapeType="1"/>
          </p:cNvCxnSpPr>
          <p:nvPr/>
        </p:nvCxnSpPr>
        <p:spPr bwMode="auto">
          <a:xfrm>
            <a:off x="1476375" y="2667000"/>
            <a:ext cx="809625" cy="0"/>
          </a:xfrm>
          <a:prstGeom prst="line">
            <a:avLst/>
          </a:prstGeom>
          <a:noFill/>
          <a:ln w="2857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1" name="TextBox 2">
            <a:extLst>
              <a:ext uri="{FF2B5EF4-FFF2-40B4-BE49-F238E27FC236}">
                <a16:creationId xmlns:a16="http://schemas.microsoft.com/office/drawing/2014/main" id="{270AA7F0-8911-480E-9BBF-C984153D26BF}"/>
              </a:ext>
            </a:extLst>
          </p:cNvPr>
          <p:cNvSpPr txBox="1">
            <a:spLocks noChangeArrowheads="1"/>
          </p:cNvSpPr>
          <p:nvPr/>
        </p:nvSpPr>
        <p:spPr bwMode="auto">
          <a:xfrm>
            <a:off x="457200" y="762000"/>
            <a:ext cx="71723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id-ID" altLang="en-US" sz="2800" b="1" i="0"/>
              <a:t>J. Mengukur Gaya/Satuan besaran gaya</a:t>
            </a:r>
            <a:endParaRPr lang="en-US" altLang="en-US" sz="2800" b="1" i="0"/>
          </a:p>
        </p:txBody>
      </p:sp>
      <p:sp>
        <p:nvSpPr>
          <p:cNvPr id="27652" name="TextBox 3">
            <a:extLst>
              <a:ext uri="{FF2B5EF4-FFF2-40B4-BE49-F238E27FC236}">
                <a16:creationId xmlns:a16="http://schemas.microsoft.com/office/drawing/2014/main" id="{EB3F30C0-2423-48D5-AA7A-2069F55DC00F}"/>
              </a:ext>
            </a:extLst>
          </p:cNvPr>
          <p:cNvSpPr txBox="1">
            <a:spLocks noChangeArrowheads="1"/>
          </p:cNvSpPr>
          <p:nvPr/>
        </p:nvSpPr>
        <p:spPr bwMode="auto">
          <a:xfrm>
            <a:off x="2209800" y="1477963"/>
            <a:ext cx="6477000" cy="4093428"/>
          </a:xfrm>
          <a:prstGeom prst="rect">
            <a:avLst/>
          </a:prstGeom>
          <a:solidFill>
            <a:schemeClr val="bg1"/>
          </a:solidFill>
          <a:ln>
            <a:noFill/>
          </a:ln>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000" dirty="0"/>
              <a:t>  </a:t>
            </a:r>
          </a:p>
          <a:p>
            <a:pPr>
              <a:spcBef>
                <a:spcPct val="0"/>
              </a:spcBef>
              <a:buFontTx/>
              <a:buNone/>
            </a:pPr>
            <a:r>
              <a:rPr lang="id-ID" altLang="en-US" sz="2000" dirty="0"/>
              <a:t>Satuan besaran gaya dalam SI adalah newton disingkat N</a:t>
            </a:r>
            <a:endParaRPr lang="en-US" altLang="en-US" sz="2000" dirty="0"/>
          </a:p>
          <a:p>
            <a:pPr>
              <a:spcBef>
                <a:spcPct val="0"/>
              </a:spcBef>
              <a:buFontTx/>
              <a:buNone/>
            </a:pPr>
            <a:r>
              <a:rPr lang="en-US" altLang="en-US" sz="2000" dirty="0"/>
              <a:t> </a:t>
            </a:r>
          </a:p>
          <a:p>
            <a:pPr algn="ctr">
              <a:spcBef>
                <a:spcPct val="0"/>
              </a:spcBef>
              <a:buFontTx/>
              <a:buNone/>
            </a:pPr>
            <a:r>
              <a:rPr lang="en-US" altLang="en-US" sz="2000" b="1" dirty="0"/>
              <a:t>1 newton = 10</a:t>
            </a:r>
            <a:r>
              <a:rPr lang="en-US" altLang="en-US" sz="2000" b="1" baseline="30000" dirty="0"/>
              <a:t>5</a:t>
            </a:r>
            <a:r>
              <a:rPr lang="en-US" altLang="en-US" sz="2000" b="1" dirty="0"/>
              <a:t> dyne</a:t>
            </a:r>
            <a:r>
              <a:rPr lang="en-US" altLang="en-US" sz="2000" dirty="0"/>
              <a:t> </a:t>
            </a:r>
            <a:endParaRPr lang="id-ID" altLang="en-US" sz="2000" dirty="0"/>
          </a:p>
          <a:p>
            <a:pPr>
              <a:spcBef>
                <a:spcPct val="0"/>
              </a:spcBef>
              <a:buFontTx/>
              <a:buNone/>
            </a:pPr>
            <a:r>
              <a:rPr lang="en-US" altLang="en-US" sz="2000" b="1" dirty="0" err="1"/>
              <a:t>Definisi</a:t>
            </a:r>
            <a:r>
              <a:rPr lang="en-US" altLang="en-US" sz="2000" b="1" dirty="0"/>
              <a:t> 1 newton ( 1 dyne)</a:t>
            </a:r>
            <a:endParaRPr lang="en-US" altLang="en-US" sz="2000" dirty="0"/>
          </a:p>
          <a:p>
            <a:pPr>
              <a:spcBef>
                <a:spcPct val="0"/>
              </a:spcBef>
              <a:buFontTx/>
              <a:buNone/>
            </a:pPr>
            <a:r>
              <a:rPr lang="en-US" altLang="en-US" sz="2000" dirty="0"/>
              <a:t>1 newton/dyne </a:t>
            </a:r>
            <a:r>
              <a:rPr lang="en-US" altLang="en-US" sz="2000" dirty="0" err="1"/>
              <a:t>adalah</a:t>
            </a:r>
            <a:r>
              <a:rPr lang="en-US" altLang="en-US" sz="2000" dirty="0"/>
              <a:t> </a:t>
            </a:r>
            <a:r>
              <a:rPr lang="en-US" altLang="en-US" sz="2000" dirty="0" err="1"/>
              <a:t>besar</a:t>
            </a:r>
            <a:r>
              <a:rPr lang="en-US" altLang="en-US" sz="2000" dirty="0"/>
              <a:t> </a:t>
            </a:r>
            <a:r>
              <a:rPr lang="en-US" altLang="en-US" sz="2000" dirty="0" err="1"/>
              <a:t>gaya</a:t>
            </a:r>
            <a:r>
              <a:rPr lang="en-US" altLang="en-US" sz="2000" dirty="0"/>
              <a:t> yang </a:t>
            </a:r>
            <a:r>
              <a:rPr lang="en-US" altLang="en-US" sz="2000" dirty="0" err="1"/>
              <a:t>dapat</a:t>
            </a:r>
            <a:r>
              <a:rPr lang="en-US" altLang="en-US" sz="2000" dirty="0"/>
              <a:t> </a:t>
            </a:r>
            <a:r>
              <a:rPr lang="en-US" altLang="en-US" sz="2000" dirty="0" err="1"/>
              <a:t>memberikan</a:t>
            </a:r>
            <a:r>
              <a:rPr lang="en-US" altLang="en-US" sz="2000" dirty="0"/>
              <a:t> </a:t>
            </a:r>
            <a:r>
              <a:rPr lang="en-US" altLang="en-US" sz="2000" dirty="0" err="1"/>
              <a:t>percepatan</a:t>
            </a:r>
            <a:r>
              <a:rPr lang="en-US" altLang="en-US" sz="2000" dirty="0"/>
              <a:t> </a:t>
            </a:r>
            <a:r>
              <a:rPr lang="en-US" altLang="en-US" sz="2000" dirty="0" err="1"/>
              <a:t>sebesar</a:t>
            </a:r>
            <a:r>
              <a:rPr lang="en-US" altLang="en-US" sz="2000" dirty="0"/>
              <a:t>  1 m/s</a:t>
            </a:r>
            <a:r>
              <a:rPr lang="en-US" altLang="en-US" sz="2000" baseline="30000" dirty="0"/>
              <a:t>2</a:t>
            </a:r>
            <a:r>
              <a:rPr lang="en-US" altLang="en-US" sz="2000" dirty="0"/>
              <a:t>(1 cm/s</a:t>
            </a:r>
            <a:r>
              <a:rPr lang="en-US" altLang="en-US" sz="2000" baseline="30000" dirty="0"/>
              <a:t>2</a:t>
            </a:r>
            <a:r>
              <a:rPr lang="en-US" altLang="en-US" sz="2000" dirty="0"/>
              <a:t>)</a:t>
            </a:r>
            <a:r>
              <a:rPr lang="en-US" altLang="en-US" sz="2000" baseline="30000" dirty="0"/>
              <a:t> </a:t>
            </a:r>
            <a:r>
              <a:rPr lang="en-US" altLang="en-US" sz="2000" dirty="0"/>
              <a:t>pada </a:t>
            </a:r>
            <a:r>
              <a:rPr lang="en-US" altLang="en-US" sz="2000" dirty="0" err="1"/>
              <a:t>benda</a:t>
            </a:r>
            <a:r>
              <a:rPr lang="en-US" altLang="en-US" sz="2000" dirty="0"/>
              <a:t> yang </a:t>
            </a:r>
            <a:r>
              <a:rPr lang="en-US" altLang="en-US" sz="2000" dirty="0" err="1"/>
              <a:t>massanya</a:t>
            </a:r>
            <a:r>
              <a:rPr lang="en-US" altLang="en-US" sz="2000" dirty="0"/>
              <a:t> 1 kg(1 g)</a:t>
            </a:r>
          </a:p>
          <a:p>
            <a:pPr>
              <a:spcBef>
                <a:spcPct val="0"/>
              </a:spcBef>
              <a:buFontTx/>
              <a:buNone/>
            </a:pPr>
            <a:r>
              <a:rPr lang="en-US" altLang="en-US" sz="2000" dirty="0"/>
              <a:t>	</a:t>
            </a:r>
            <a:endParaRPr lang="id-ID" altLang="en-US" sz="2000" dirty="0"/>
          </a:p>
          <a:p>
            <a:pPr algn="ctr">
              <a:spcBef>
                <a:spcPct val="0"/>
              </a:spcBef>
              <a:buFontTx/>
              <a:buNone/>
            </a:pPr>
            <a:r>
              <a:rPr lang="en-US" altLang="en-US" sz="2000" b="1" dirty="0"/>
              <a:t>1 N = 1 kg m/s</a:t>
            </a:r>
            <a:r>
              <a:rPr lang="en-US" altLang="en-US" sz="2000" b="1" baseline="30000" dirty="0"/>
              <a:t>2</a:t>
            </a:r>
            <a:r>
              <a:rPr lang="en-US" altLang="en-US" sz="2000" b="1" dirty="0"/>
              <a:t> </a:t>
            </a:r>
            <a:r>
              <a:rPr lang="en-US" altLang="en-US" sz="2000" b="1" dirty="0">
                <a:sym typeface="Wingdings" panose="05000000000000000000" pitchFamily="2" charset="2"/>
              </a:rPr>
              <a:t></a:t>
            </a:r>
            <a:r>
              <a:rPr lang="en-US" altLang="en-US" sz="2000" b="1" dirty="0"/>
              <a:t>  1 </a:t>
            </a:r>
            <a:r>
              <a:rPr lang="en-US" altLang="en-US" sz="2000" b="1" dirty="0" err="1"/>
              <a:t>dn</a:t>
            </a:r>
            <a:r>
              <a:rPr lang="en-US" altLang="en-US" sz="2000" b="1" dirty="0"/>
              <a:t> = 1 g cm/s</a:t>
            </a:r>
            <a:r>
              <a:rPr lang="en-US" altLang="en-US" sz="2000" b="1" baseline="30000" dirty="0"/>
              <a:t>2</a:t>
            </a:r>
            <a:endParaRPr lang="id-ID" altLang="en-US" sz="2000" b="1" baseline="30000" dirty="0"/>
          </a:p>
          <a:p>
            <a:pPr algn="ctr">
              <a:spcBef>
                <a:spcPct val="0"/>
              </a:spcBef>
              <a:buFontTx/>
              <a:buNone/>
            </a:pPr>
            <a:endParaRPr lang="en-US" altLang="en-US" sz="2000" b="1" dirty="0"/>
          </a:p>
          <a:p>
            <a:pPr algn="ctr">
              <a:spcBef>
                <a:spcPct val="0"/>
              </a:spcBef>
              <a:buFontTx/>
              <a:buNone/>
            </a:pPr>
            <a:r>
              <a:rPr lang="en-US" altLang="en-US" sz="2000" dirty="0"/>
              <a:t>   </a:t>
            </a:r>
            <a:r>
              <a:rPr lang="id-ID" altLang="en-US" sz="2000" dirty="0"/>
              <a:t>Untuk mengukur gaya dipakai alat neraca pegas</a:t>
            </a:r>
            <a:endParaRPr lang="en-US" altLang="en-US" sz="2000" i="0" dirty="0"/>
          </a:p>
        </p:txBody>
      </p:sp>
      <p:pic>
        <p:nvPicPr>
          <p:cNvPr id="27653" name="Picture 17" descr="http://upload.wikimedia.org/wikipedia/commons/thumb/4/4f/Weeghaak.JPG/100px-Weeghaak.JPG">
            <a:extLst>
              <a:ext uri="{FF2B5EF4-FFF2-40B4-BE49-F238E27FC236}">
                <a16:creationId xmlns:a16="http://schemas.microsoft.com/office/drawing/2014/main" id="{3E84CE46-DDC9-4DAC-9129-15171AA0AD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199" y="1295400"/>
            <a:ext cx="1752601" cy="427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extBox 2">
            <a:extLst>
              <a:ext uri="{FF2B5EF4-FFF2-40B4-BE49-F238E27FC236}">
                <a16:creationId xmlns:a16="http://schemas.microsoft.com/office/drawing/2014/main" id="{85773FE2-B8DC-4DD4-AA78-E0E948AEEE9D}"/>
              </a:ext>
            </a:extLst>
          </p:cNvPr>
          <p:cNvSpPr txBox="1">
            <a:spLocks noChangeArrowheads="1"/>
          </p:cNvSpPr>
          <p:nvPr/>
        </p:nvSpPr>
        <p:spPr bwMode="auto">
          <a:xfrm>
            <a:off x="318868" y="-49213"/>
            <a:ext cx="705326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id-ID" altLang="en-US" sz="2800" b="1" i="0"/>
              <a:t>K. Paduan gaya/Resultan gaya (R)</a:t>
            </a:r>
            <a:endParaRPr lang="en-US" altLang="en-US" sz="2800" b="1" i="0"/>
          </a:p>
        </p:txBody>
      </p:sp>
      <p:sp>
        <p:nvSpPr>
          <p:cNvPr id="28676" name="TextBox 3">
            <a:extLst>
              <a:ext uri="{FF2B5EF4-FFF2-40B4-BE49-F238E27FC236}">
                <a16:creationId xmlns:a16="http://schemas.microsoft.com/office/drawing/2014/main" id="{29685CB2-01F0-4397-AB85-456FCF141B3D}"/>
              </a:ext>
            </a:extLst>
          </p:cNvPr>
          <p:cNvSpPr txBox="1">
            <a:spLocks noChangeArrowheads="1"/>
          </p:cNvSpPr>
          <p:nvPr/>
        </p:nvSpPr>
        <p:spPr bwMode="auto">
          <a:xfrm>
            <a:off x="381000" y="762000"/>
            <a:ext cx="8382000" cy="5816600"/>
          </a:xfrm>
          <a:prstGeom prst="rect">
            <a:avLst/>
          </a:prstGeom>
          <a:solidFill>
            <a:schemeClr val="bg1"/>
          </a:solidFill>
          <a:ln>
            <a:noFill/>
          </a:ln>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endParaRPr lang="id-ID" altLang="en-US" sz="2400" dirty="0"/>
          </a:p>
          <a:p>
            <a:pPr>
              <a:spcBef>
                <a:spcPct val="0"/>
              </a:spcBef>
              <a:buFontTx/>
              <a:buNone/>
            </a:pPr>
            <a:endParaRPr lang="id-ID" altLang="en-US" sz="2400" dirty="0"/>
          </a:p>
          <a:p>
            <a:pPr>
              <a:spcBef>
                <a:spcPct val="0"/>
              </a:spcBef>
              <a:buFontTx/>
              <a:buNone/>
            </a:pPr>
            <a:endParaRPr lang="en-US" altLang="en-US" sz="2400" dirty="0"/>
          </a:p>
          <a:p>
            <a:pPr>
              <a:spcBef>
                <a:spcPct val="0"/>
              </a:spcBef>
              <a:buFontTx/>
              <a:buNone/>
            </a:pPr>
            <a:endParaRPr lang="id-ID" altLang="en-US" sz="2000" b="1" dirty="0"/>
          </a:p>
          <a:p>
            <a:pPr>
              <a:spcBef>
                <a:spcPct val="0"/>
              </a:spcBef>
              <a:buFontTx/>
              <a:buNone/>
            </a:pPr>
            <a:endParaRPr lang="id-ID" altLang="en-US" sz="2000" b="1" dirty="0"/>
          </a:p>
          <a:p>
            <a:pPr>
              <a:spcBef>
                <a:spcPct val="0"/>
              </a:spcBef>
              <a:buFontTx/>
              <a:buNone/>
            </a:pPr>
            <a:endParaRPr lang="id-ID" altLang="en-US" sz="2000" b="1" dirty="0"/>
          </a:p>
          <a:p>
            <a:pPr>
              <a:spcBef>
                <a:spcPct val="0"/>
              </a:spcBef>
              <a:buFontTx/>
              <a:buNone/>
            </a:pPr>
            <a:endParaRPr lang="id-ID" altLang="en-US" sz="2000" b="1" dirty="0"/>
          </a:p>
          <a:p>
            <a:pPr>
              <a:spcBef>
                <a:spcPct val="0"/>
              </a:spcBef>
              <a:buFontTx/>
              <a:buNone/>
            </a:pPr>
            <a:endParaRPr lang="id-ID" altLang="en-US" sz="2000" b="1" dirty="0"/>
          </a:p>
          <a:p>
            <a:pPr>
              <a:spcBef>
                <a:spcPct val="0"/>
              </a:spcBef>
              <a:buFontTx/>
              <a:buNone/>
            </a:pPr>
            <a:r>
              <a:rPr lang="es-ES" altLang="en-US" sz="2000" b="1" dirty="0"/>
              <a:t>1 Gaya-gaya yang </a:t>
            </a:r>
            <a:r>
              <a:rPr lang="es-ES" altLang="en-US" sz="2000" b="1" dirty="0" err="1"/>
              <a:t>segaris</a:t>
            </a:r>
            <a:r>
              <a:rPr lang="es-ES" altLang="en-US" sz="2000" b="1" dirty="0"/>
              <a:t> dan </a:t>
            </a:r>
            <a:r>
              <a:rPr lang="es-ES" altLang="en-US" sz="2000" b="1" dirty="0" err="1"/>
              <a:t>searah</a:t>
            </a:r>
            <a:endParaRPr lang="en-US" altLang="en-US" sz="2000" dirty="0"/>
          </a:p>
          <a:p>
            <a:pPr>
              <a:spcBef>
                <a:spcPct val="0"/>
              </a:spcBef>
              <a:buFontTx/>
              <a:buNone/>
            </a:pPr>
            <a:r>
              <a:rPr lang="es-ES" altLang="en-US" sz="2000" dirty="0"/>
              <a:t>     </a:t>
            </a:r>
            <a:r>
              <a:rPr lang="es-ES" altLang="en-US" sz="2000" dirty="0" err="1"/>
              <a:t>Misalnya</a:t>
            </a:r>
            <a:r>
              <a:rPr lang="es-ES" altLang="en-US" sz="2000" dirty="0"/>
              <a:t> F1 dan F2 </a:t>
            </a:r>
            <a:r>
              <a:rPr lang="es-ES" altLang="en-US" sz="2000" dirty="0" err="1"/>
              <a:t>adalah</a:t>
            </a:r>
            <a:r>
              <a:rPr lang="es-ES" altLang="en-US" sz="2000" dirty="0"/>
              <a:t> gaya-gaya yang </a:t>
            </a:r>
            <a:r>
              <a:rPr lang="es-ES" altLang="en-US" sz="2000" dirty="0" err="1"/>
              <a:t>segaris</a:t>
            </a:r>
            <a:r>
              <a:rPr lang="es-ES" altLang="en-US" sz="2000" dirty="0"/>
              <a:t> dan </a:t>
            </a:r>
            <a:r>
              <a:rPr lang="es-ES" altLang="en-US" sz="2000" dirty="0" err="1"/>
              <a:t>searah</a:t>
            </a:r>
            <a:r>
              <a:rPr lang="es-ES" altLang="en-US" sz="2000" dirty="0"/>
              <a:t>. Besar resultan </a:t>
            </a:r>
            <a:r>
              <a:rPr lang="es-ES" altLang="en-US" sz="2000" dirty="0" err="1"/>
              <a:t>kedua</a:t>
            </a:r>
            <a:r>
              <a:rPr lang="es-ES" altLang="en-US" sz="2000" dirty="0"/>
              <a:t> gaya </a:t>
            </a:r>
            <a:r>
              <a:rPr lang="es-ES" altLang="en-US" sz="2000" dirty="0" err="1"/>
              <a:t>tersebut</a:t>
            </a:r>
            <a:r>
              <a:rPr lang="es-ES" altLang="en-US" sz="2000" dirty="0"/>
              <a:t> </a:t>
            </a:r>
            <a:r>
              <a:rPr lang="es-ES" altLang="en-US" sz="2000" dirty="0" err="1"/>
              <a:t>adalah</a:t>
            </a:r>
            <a:r>
              <a:rPr lang="es-ES" altLang="en-US" sz="2000" dirty="0"/>
              <a:t> </a:t>
            </a:r>
            <a:r>
              <a:rPr lang="es-ES" altLang="en-US" sz="2000" dirty="0" err="1"/>
              <a:t>jumlah</a:t>
            </a:r>
            <a:r>
              <a:rPr lang="es-ES" altLang="en-US" sz="2000" dirty="0"/>
              <a:t> </a:t>
            </a:r>
            <a:r>
              <a:rPr lang="es-ES" altLang="en-US" sz="2000" dirty="0" err="1"/>
              <a:t>kedua</a:t>
            </a:r>
            <a:r>
              <a:rPr lang="es-ES" altLang="en-US" sz="2000" dirty="0"/>
              <a:t> gaya. </a:t>
            </a:r>
            <a:r>
              <a:rPr lang="es-ES" altLang="en-US" sz="2000" dirty="0" err="1"/>
              <a:t>Arah</a:t>
            </a:r>
            <a:r>
              <a:rPr lang="es-ES" altLang="en-US" sz="2000" dirty="0"/>
              <a:t> resultan gaya </a:t>
            </a:r>
            <a:r>
              <a:rPr lang="es-ES" altLang="en-US" sz="2000" dirty="0" err="1"/>
              <a:t>ini</a:t>
            </a:r>
            <a:r>
              <a:rPr lang="es-ES" altLang="en-US" sz="2000" dirty="0"/>
              <a:t> </a:t>
            </a:r>
            <a:r>
              <a:rPr lang="es-ES" altLang="en-US" sz="2000" dirty="0" err="1"/>
              <a:t>adalah</a:t>
            </a:r>
            <a:r>
              <a:rPr lang="es-ES" altLang="en-US" sz="2000" dirty="0"/>
              <a:t> </a:t>
            </a:r>
            <a:r>
              <a:rPr lang="es-ES" altLang="en-US" sz="2000" dirty="0" err="1"/>
              <a:t>searah</a:t>
            </a:r>
            <a:r>
              <a:rPr lang="es-ES" altLang="en-US" sz="2000" dirty="0"/>
              <a:t> </a:t>
            </a:r>
            <a:r>
              <a:rPr lang="es-ES" altLang="en-US" sz="2000" dirty="0" err="1"/>
              <a:t>dengan</a:t>
            </a:r>
            <a:r>
              <a:rPr lang="es-ES" altLang="en-US" sz="2000" dirty="0"/>
              <a:t> </a:t>
            </a:r>
            <a:r>
              <a:rPr lang="es-ES" altLang="en-US" sz="2000" dirty="0" err="1"/>
              <a:t>kedua</a:t>
            </a:r>
            <a:r>
              <a:rPr lang="es-ES" altLang="en-US" sz="2000" dirty="0"/>
              <a:t> </a:t>
            </a:r>
            <a:r>
              <a:rPr lang="es-ES" altLang="en-US" sz="2000" dirty="0" err="1"/>
              <a:t>gaya.Resultan</a:t>
            </a:r>
            <a:r>
              <a:rPr lang="es-ES" altLang="en-US" sz="2000" dirty="0"/>
              <a:t> </a:t>
            </a:r>
            <a:r>
              <a:rPr lang="es-ES" altLang="en-US" sz="2000" dirty="0" err="1"/>
              <a:t>kedua</a:t>
            </a:r>
            <a:r>
              <a:rPr lang="es-ES" altLang="en-US" sz="2000" dirty="0"/>
              <a:t> gaya </a:t>
            </a:r>
            <a:r>
              <a:rPr lang="es-ES" altLang="en-US" sz="2000" dirty="0" err="1"/>
              <a:t>adalah</a:t>
            </a:r>
            <a:r>
              <a:rPr lang="es-ES" altLang="en-US" sz="2000" dirty="0"/>
              <a:t> </a:t>
            </a:r>
            <a:endParaRPr lang="en-US" altLang="en-US" sz="2000" dirty="0"/>
          </a:p>
          <a:p>
            <a:pPr algn="ctr">
              <a:spcBef>
                <a:spcPct val="0"/>
              </a:spcBef>
              <a:buFontTx/>
              <a:buNone/>
            </a:pPr>
            <a:r>
              <a:rPr lang="es-ES" altLang="en-US" sz="2000" b="1" dirty="0"/>
              <a:t>R = F1 + F2</a:t>
            </a:r>
            <a:endParaRPr lang="en-US" altLang="en-US" sz="2000" dirty="0"/>
          </a:p>
          <a:p>
            <a:pPr>
              <a:spcBef>
                <a:spcPct val="0"/>
              </a:spcBef>
              <a:buFontTx/>
              <a:buNone/>
            </a:pPr>
            <a:r>
              <a:rPr lang="es-ES" altLang="en-US" sz="2000" dirty="0" err="1"/>
              <a:t>Arah</a:t>
            </a:r>
            <a:r>
              <a:rPr lang="es-ES" altLang="en-US" sz="2000" dirty="0"/>
              <a:t> resultan </a:t>
            </a:r>
            <a:r>
              <a:rPr lang="es-ES" altLang="en-US" sz="2000" dirty="0" err="1"/>
              <a:t>kedua</a:t>
            </a:r>
            <a:r>
              <a:rPr lang="es-ES" altLang="en-US" sz="2000" dirty="0"/>
              <a:t> gaya </a:t>
            </a:r>
            <a:r>
              <a:rPr lang="es-ES" altLang="en-US" sz="2000" dirty="0" err="1"/>
              <a:t>adalah</a:t>
            </a:r>
            <a:r>
              <a:rPr lang="es-ES" altLang="en-US" sz="2000" dirty="0"/>
              <a:t> ke </a:t>
            </a:r>
            <a:r>
              <a:rPr lang="es-ES" altLang="en-US" sz="2000" dirty="0" err="1"/>
              <a:t>kanan</a:t>
            </a:r>
            <a:endParaRPr lang="en-US" altLang="en-US" sz="2000" dirty="0"/>
          </a:p>
          <a:p>
            <a:pPr>
              <a:spcBef>
                <a:spcPct val="0"/>
              </a:spcBef>
              <a:buFontTx/>
              <a:buNone/>
            </a:pPr>
            <a:r>
              <a:rPr lang="es-ES" altLang="en-US" sz="2000" dirty="0" err="1"/>
              <a:t>Jika</a:t>
            </a:r>
            <a:r>
              <a:rPr lang="es-ES" altLang="en-US" sz="2000" dirty="0"/>
              <a:t> gaya-gaya yang </a:t>
            </a:r>
            <a:r>
              <a:rPr lang="es-ES" altLang="en-US" sz="2000" dirty="0" err="1"/>
              <a:t>segaris</a:t>
            </a:r>
            <a:r>
              <a:rPr lang="es-ES" altLang="en-US" sz="2000" dirty="0"/>
              <a:t> dan </a:t>
            </a:r>
            <a:r>
              <a:rPr lang="es-ES" altLang="en-US" sz="2000" dirty="0" err="1"/>
              <a:t>searah</a:t>
            </a:r>
            <a:r>
              <a:rPr lang="es-ES" altLang="en-US" sz="2000" dirty="0"/>
              <a:t> </a:t>
            </a:r>
            <a:r>
              <a:rPr lang="es-ES" altLang="en-US" sz="2000" dirty="0" err="1"/>
              <a:t>itu</a:t>
            </a:r>
            <a:r>
              <a:rPr lang="es-ES" altLang="en-US" sz="2000" dirty="0"/>
              <a:t> </a:t>
            </a:r>
            <a:r>
              <a:rPr lang="es-ES" altLang="en-US" sz="2000" dirty="0" err="1"/>
              <a:t>lebih</a:t>
            </a:r>
            <a:r>
              <a:rPr lang="es-ES" altLang="en-US" sz="2000" dirty="0"/>
              <a:t> </a:t>
            </a:r>
            <a:r>
              <a:rPr lang="es-ES" altLang="en-US" sz="2000" dirty="0" err="1"/>
              <a:t>dari</a:t>
            </a:r>
            <a:r>
              <a:rPr lang="es-ES" altLang="en-US" sz="2000" dirty="0"/>
              <a:t> </a:t>
            </a:r>
            <a:r>
              <a:rPr lang="es-ES" altLang="en-US" sz="2000" dirty="0" err="1"/>
              <a:t>satu</a:t>
            </a:r>
            <a:r>
              <a:rPr lang="es-ES" altLang="en-US" sz="2000" dirty="0"/>
              <a:t>, </a:t>
            </a:r>
            <a:r>
              <a:rPr lang="es-ES" altLang="en-US" sz="2000" dirty="0" err="1"/>
              <a:t>maka</a:t>
            </a:r>
            <a:r>
              <a:rPr lang="es-ES" altLang="en-US" sz="2000" dirty="0"/>
              <a:t> besar resultan gaya-gaya </a:t>
            </a:r>
            <a:r>
              <a:rPr lang="es-ES" altLang="en-US" sz="2000" dirty="0" err="1"/>
              <a:t>tersebut</a:t>
            </a:r>
            <a:r>
              <a:rPr lang="es-ES" altLang="en-US" sz="2000" dirty="0"/>
              <a:t> </a:t>
            </a:r>
            <a:r>
              <a:rPr lang="es-ES" altLang="en-US" sz="2000" dirty="0" err="1"/>
              <a:t>adalah</a:t>
            </a:r>
            <a:r>
              <a:rPr lang="es-ES" altLang="en-US" sz="2000" dirty="0"/>
              <a:t> </a:t>
            </a:r>
            <a:r>
              <a:rPr lang="es-ES" altLang="en-US" sz="2000" dirty="0" err="1"/>
              <a:t>jumlah</a:t>
            </a:r>
            <a:r>
              <a:rPr lang="es-ES" altLang="en-US" sz="2000" dirty="0"/>
              <a:t> </a:t>
            </a:r>
            <a:r>
              <a:rPr lang="es-ES" altLang="en-US" sz="2000" dirty="0" err="1"/>
              <a:t>semua</a:t>
            </a:r>
            <a:r>
              <a:rPr lang="es-ES" altLang="en-US" sz="2000" dirty="0"/>
              <a:t> gaya </a:t>
            </a:r>
            <a:r>
              <a:rPr lang="es-ES" altLang="en-US" sz="2000" dirty="0" err="1"/>
              <a:t>itu</a:t>
            </a:r>
            <a:r>
              <a:rPr lang="es-ES" altLang="en-US" sz="2000" dirty="0"/>
              <a:t>.</a:t>
            </a:r>
            <a:r>
              <a:rPr lang="en-US" altLang="en-US" sz="2000" dirty="0"/>
              <a:t> </a:t>
            </a:r>
            <a:endParaRPr lang="id-ID" altLang="en-US" sz="2000" dirty="0"/>
          </a:p>
          <a:p>
            <a:pPr algn="ctr">
              <a:spcBef>
                <a:spcPct val="0"/>
              </a:spcBef>
              <a:buFontTx/>
              <a:buNone/>
            </a:pPr>
            <a:r>
              <a:rPr lang="es-ES" altLang="en-US" sz="2000" b="1" dirty="0"/>
              <a:t>R = F1 + F2 + F3 + ……….</a:t>
            </a:r>
            <a:endParaRPr lang="en-US" altLang="en-US" sz="2000" dirty="0"/>
          </a:p>
        </p:txBody>
      </p:sp>
      <p:cxnSp>
        <p:nvCxnSpPr>
          <p:cNvPr id="28677" name="Straight Connector 3">
            <a:extLst>
              <a:ext uri="{FF2B5EF4-FFF2-40B4-BE49-F238E27FC236}">
                <a16:creationId xmlns:a16="http://schemas.microsoft.com/office/drawing/2014/main" id="{2D47FA9D-E7D7-48D8-B642-820A07827F83}"/>
              </a:ext>
            </a:extLst>
          </p:cNvPr>
          <p:cNvCxnSpPr>
            <a:cxnSpLocks noChangeShapeType="1"/>
          </p:cNvCxnSpPr>
          <p:nvPr/>
        </p:nvCxnSpPr>
        <p:spPr bwMode="auto">
          <a:xfrm>
            <a:off x="2895600" y="1600200"/>
            <a:ext cx="4267200" cy="0"/>
          </a:xfrm>
          <a:prstGeom prst="line">
            <a:avLst/>
          </a:prstGeom>
          <a:noFill/>
          <a:ln w="9525" algn="ctr">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cxnSp>
      <p:sp>
        <p:nvSpPr>
          <p:cNvPr id="28678" name="Rectangle 4">
            <a:extLst>
              <a:ext uri="{FF2B5EF4-FFF2-40B4-BE49-F238E27FC236}">
                <a16:creationId xmlns:a16="http://schemas.microsoft.com/office/drawing/2014/main" id="{80FEC489-40D3-4FC6-B645-77A8D12F37F6}"/>
              </a:ext>
            </a:extLst>
          </p:cNvPr>
          <p:cNvSpPr>
            <a:spLocks noChangeArrowheads="1"/>
          </p:cNvSpPr>
          <p:nvPr/>
        </p:nvSpPr>
        <p:spPr bwMode="auto">
          <a:xfrm>
            <a:off x="4495800" y="914400"/>
            <a:ext cx="1066800" cy="685800"/>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cxnSp>
        <p:nvCxnSpPr>
          <p:cNvPr id="28679" name="Straight Arrow Connector 6">
            <a:extLst>
              <a:ext uri="{FF2B5EF4-FFF2-40B4-BE49-F238E27FC236}">
                <a16:creationId xmlns:a16="http://schemas.microsoft.com/office/drawing/2014/main" id="{21604859-105F-4C44-BF42-2D6B24B1EDE3}"/>
              </a:ext>
            </a:extLst>
          </p:cNvPr>
          <p:cNvCxnSpPr>
            <a:cxnSpLocks noChangeShapeType="1"/>
          </p:cNvCxnSpPr>
          <p:nvPr/>
        </p:nvCxnSpPr>
        <p:spPr bwMode="auto">
          <a:xfrm>
            <a:off x="5029200" y="1257300"/>
            <a:ext cx="2133600" cy="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680" name="Straight Arrow Connector 12">
            <a:extLst>
              <a:ext uri="{FF2B5EF4-FFF2-40B4-BE49-F238E27FC236}">
                <a16:creationId xmlns:a16="http://schemas.microsoft.com/office/drawing/2014/main" id="{7FEBE4F8-B7FE-4CAA-9077-AECD989C5B68}"/>
              </a:ext>
            </a:extLst>
          </p:cNvPr>
          <p:cNvCxnSpPr>
            <a:cxnSpLocks noChangeShapeType="1"/>
          </p:cNvCxnSpPr>
          <p:nvPr/>
        </p:nvCxnSpPr>
        <p:spPr bwMode="auto">
          <a:xfrm>
            <a:off x="5041900" y="1295400"/>
            <a:ext cx="1066800" cy="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681" name="Straight Connector 14">
            <a:extLst>
              <a:ext uri="{FF2B5EF4-FFF2-40B4-BE49-F238E27FC236}">
                <a16:creationId xmlns:a16="http://schemas.microsoft.com/office/drawing/2014/main" id="{9115932A-7CE8-413E-AFE0-BE840D23DE26}"/>
              </a:ext>
            </a:extLst>
          </p:cNvPr>
          <p:cNvCxnSpPr>
            <a:cxnSpLocks noChangeShapeType="1"/>
          </p:cNvCxnSpPr>
          <p:nvPr/>
        </p:nvCxnSpPr>
        <p:spPr bwMode="auto">
          <a:xfrm>
            <a:off x="2895600" y="2514600"/>
            <a:ext cx="4267200" cy="0"/>
          </a:xfrm>
          <a:prstGeom prst="line">
            <a:avLst/>
          </a:prstGeom>
          <a:noFill/>
          <a:ln w="9525" algn="ctr">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cxnSp>
      <p:sp>
        <p:nvSpPr>
          <p:cNvPr id="28682" name="Rectangle 15">
            <a:extLst>
              <a:ext uri="{FF2B5EF4-FFF2-40B4-BE49-F238E27FC236}">
                <a16:creationId xmlns:a16="http://schemas.microsoft.com/office/drawing/2014/main" id="{8E2D40C6-A068-4234-BC3E-6A76BDFD45F9}"/>
              </a:ext>
            </a:extLst>
          </p:cNvPr>
          <p:cNvSpPr>
            <a:spLocks noChangeArrowheads="1"/>
          </p:cNvSpPr>
          <p:nvPr/>
        </p:nvSpPr>
        <p:spPr bwMode="auto">
          <a:xfrm>
            <a:off x="4495800" y="1828800"/>
            <a:ext cx="1066800" cy="685800"/>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cxnSp>
        <p:nvCxnSpPr>
          <p:cNvPr id="28683" name="Straight Arrow Connector 16">
            <a:extLst>
              <a:ext uri="{FF2B5EF4-FFF2-40B4-BE49-F238E27FC236}">
                <a16:creationId xmlns:a16="http://schemas.microsoft.com/office/drawing/2014/main" id="{E87229F6-382E-4190-B7F5-6EB517C1B6B1}"/>
              </a:ext>
            </a:extLst>
          </p:cNvPr>
          <p:cNvCxnSpPr>
            <a:cxnSpLocks noChangeShapeType="1"/>
          </p:cNvCxnSpPr>
          <p:nvPr/>
        </p:nvCxnSpPr>
        <p:spPr bwMode="auto">
          <a:xfrm>
            <a:off x="5029200" y="2171700"/>
            <a:ext cx="2133600" cy="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684" name="Straight Arrow Connector 17">
            <a:extLst>
              <a:ext uri="{FF2B5EF4-FFF2-40B4-BE49-F238E27FC236}">
                <a16:creationId xmlns:a16="http://schemas.microsoft.com/office/drawing/2014/main" id="{31B76E40-7914-40D1-9C80-4133D3B81AC6}"/>
              </a:ext>
            </a:extLst>
          </p:cNvPr>
          <p:cNvCxnSpPr>
            <a:cxnSpLocks noChangeShapeType="1"/>
          </p:cNvCxnSpPr>
          <p:nvPr/>
        </p:nvCxnSpPr>
        <p:spPr bwMode="auto">
          <a:xfrm>
            <a:off x="7154863" y="2178050"/>
            <a:ext cx="1066800" cy="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685" name="Straight Connector 18">
            <a:extLst>
              <a:ext uri="{FF2B5EF4-FFF2-40B4-BE49-F238E27FC236}">
                <a16:creationId xmlns:a16="http://schemas.microsoft.com/office/drawing/2014/main" id="{915AC7AD-1A52-4C9A-991B-D8CB74BBC179}"/>
              </a:ext>
            </a:extLst>
          </p:cNvPr>
          <p:cNvCxnSpPr>
            <a:cxnSpLocks noChangeShapeType="1"/>
          </p:cNvCxnSpPr>
          <p:nvPr/>
        </p:nvCxnSpPr>
        <p:spPr bwMode="auto">
          <a:xfrm>
            <a:off x="2895600" y="3352800"/>
            <a:ext cx="4267200" cy="0"/>
          </a:xfrm>
          <a:prstGeom prst="line">
            <a:avLst/>
          </a:prstGeom>
          <a:noFill/>
          <a:ln w="9525" algn="ctr">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cxnSp>
      <p:sp>
        <p:nvSpPr>
          <p:cNvPr id="28686" name="Rectangle 19">
            <a:extLst>
              <a:ext uri="{FF2B5EF4-FFF2-40B4-BE49-F238E27FC236}">
                <a16:creationId xmlns:a16="http://schemas.microsoft.com/office/drawing/2014/main" id="{25759DCE-A659-4BC0-98C5-99AD578A5E4F}"/>
              </a:ext>
            </a:extLst>
          </p:cNvPr>
          <p:cNvSpPr>
            <a:spLocks noChangeArrowheads="1"/>
          </p:cNvSpPr>
          <p:nvPr/>
        </p:nvSpPr>
        <p:spPr bwMode="auto">
          <a:xfrm>
            <a:off x="4495800" y="2667000"/>
            <a:ext cx="1066800" cy="685800"/>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cxnSp>
        <p:nvCxnSpPr>
          <p:cNvPr id="28687" name="Straight Arrow Connector 20">
            <a:extLst>
              <a:ext uri="{FF2B5EF4-FFF2-40B4-BE49-F238E27FC236}">
                <a16:creationId xmlns:a16="http://schemas.microsoft.com/office/drawing/2014/main" id="{7666B3B6-39A0-4F9A-958B-48105E289AEA}"/>
              </a:ext>
            </a:extLst>
          </p:cNvPr>
          <p:cNvCxnSpPr>
            <a:cxnSpLocks noChangeShapeType="1"/>
          </p:cNvCxnSpPr>
          <p:nvPr/>
        </p:nvCxnSpPr>
        <p:spPr bwMode="auto">
          <a:xfrm>
            <a:off x="4965700" y="3048000"/>
            <a:ext cx="3255963" cy="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688" name="TextBox 10">
            <a:extLst>
              <a:ext uri="{FF2B5EF4-FFF2-40B4-BE49-F238E27FC236}">
                <a16:creationId xmlns:a16="http://schemas.microsoft.com/office/drawing/2014/main" id="{3C48B0E0-392A-40DF-960E-B7EA42D04A36}"/>
              </a:ext>
            </a:extLst>
          </p:cNvPr>
          <p:cNvSpPr txBox="1">
            <a:spLocks noChangeArrowheads="1"/>
          </p:cNvSpPr>
          <p:nvPr/>
        </p:nvSpPr>
        <p:spPr bwMode="auto">
          <a:xfrm>
            <a:off x="5867400" y="839788"/>
            <a:ext cx="609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id-ID" altLang="en-US" sz="1800"/>
              <a:t>F2</a:t>
            </a:r>
            <a:endParaRPr lang="en-US" altLang="en-US" sz="1800"/>
          </a:p>
        </p:txBody>
      </p:sp>
      <p:sp>
        <p:nvSpPr>
          <p:cNvPr id="28689" name="TextBox 24">
            <a:extLst>
              <a:ext uri="{FF2B5EF4-FFF2-40B4-BE49-F238E27FC236}">
                <a16:creationId xmlns:a16="http://schemas.microsoft.com/office/drawing/2014/main" id="{0741FE8E-7DFC-41FD-BB6B-6907A84BFE95}"/>
              </a:ext>
            </a:extLst>
          </p:cNvPr>
          <p:cNvSpPr txBox="1">
            <a:spLocks noChangeArrowheads="1"/>
          </p:cNvSpPr>
          <p:nvPr/>
        </p:nvSpPr>
        <p:spPr bwMode="auto">
          <a:xfrm>
            <a:off x="6858000" y="838200"/>
            <a:ext cx="609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id-ID" altLang="en-US" sz="1800"/>
              <a:t>F1</a:t>
            </a:r>
            <a:endParaRPr lang="en-US" altLang="en-US" sz="1800"/>
          </a:p>
        </p:txBody>
      </p:sp>
      <p:sp>
        <p:nvSpPr>
          <p:cNvPr id="28690" name="TextBox 25">
            <a:extLst>
              <a:ext uri="{FF2B5EF4-FFF2-40B4-BE49-F238E27FC236}">
                <a16:creationId xmlns:a16="http://schemas.microsoft.com/office/drawing/2014/main" id="{CB92B7EF-C6A9-4D98-954C-5FD1A012802C}"/>
              </a:ext>
            </a:extLst>
          </p:cNvPr>
          <p:cNvSpPr txBox="1">
            <a:spLocks noChangeArrowheads="1"/>
          </p:cNvSpPr>
          <p:nvPr/>
        </p:nvSpPr>
        <p:spPr bwMode="auto">
          <a:xfrm>
            <a:off x="6858000" y="1763713"/>
            <a:ext cx="609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id-ID" altLang="en-US" sz="1800"/>
              <a:t>F1</a:t>
            </a:r>
            <a:endParaRPr lang="en-US" altLang="en-US" sz="1800"/>
          </a:p>
        </p:txBody>
      </p:sp>
      <p:sp>
        <p:nvSpPr>
          <p:cNvPr id="28691" name="TextBox 26">
            <a:extLst>
              <a:ext uri="{FF2B5EF4-FFF2-40B4-BE49-F238E27FC236}">
                <a16:creationId xmlns:a16="http://schemas.microsoft.com/office/drawing/2014/main" id="{5A971FE2-393E-4DD8-A4A3-91B7325F9B58}"/>
              </a:ext>
            </a:extLst>
          </p:cNvPr>
          <p:cNvSpPr txBox="1">
            <a:spLocks noChangeArrowheads="1"/>
          </p:cNvSpPr>
          <p:nvPr/>
        </p:nvSpPr>
        <p:spPr bwMode="auto">
          <a:xfrm>
            <a:off x="8001000" y="1752600"/>
            <a:ext cx="609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id-ID" altLang="en-US" sz="1800"/>
              <a:t>F2</a:t>
            </a:r>
            <a:endParaRPr lang="en-US" altLang="en-US" sz="1800"/>
          </a:p>
        </p:txBody>
      </p:sp>
      <p:sp>
        <p:nvSpPr>
          <p:cNvPr id="28692" name="TextBox 27">
            <a:extLst>
              <a:ext uri="{FF2B5EF4-FFF2-40B4-BE49-F238E27FC236}">
                <a16:creationId xmlns:a16="http://schemas.microsoft.com/office/drawing/2014/main" id="{B15FF07B-41F4-4CC6-835B-EEA785D4B664}"/>
              </a:ext>
            </a:extLst>
          </p:cNvPr>
          <p:cNvSpPr txBox="1">
            <a:spLocks noChangeArrowheads="1"/>
          </p:cNvSpPr>
          <p:nvPr/>
        </p:nvSpPr>
        <p:spPr bwMode="auto">
          <a:xfrm>
            <a:off x="8001000" y="2678113"/>
            <a:ext cx="609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id-ID" altLang="en-US" sz="1800"/>
              <a:t>R</a:t>
            </a:r>
            <a:endParaRPr lang="en-US" altLang="en-US" sz="18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extBox 2">
            <a:extLst>
              <a:ext uri="{FF2B5EF4-FFF2-40B4-BE49-F238E27FC236}">
                <a16:creationId xmlns:a16="http://schemas.microsoft.com/office/drawing/2014/main" id="{BA5BE594-C8EF-40C8-AB96-85B00791A189}"/>
              </a:ext>
            </a:extLst>
          </p:cNvPr>
          <p:cNvSpPr txBox="1">
            <a:spLocks noChangeArrowheads="1"/>
          </p:cNvSpPr>
          <p:nvPr/>
        </p:nvSpPr>
        <p:spPr bwMode="auto">
          <a:xfrm>
            <a:off x="381000" y="23887"/>
            <a:ext cx="70532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id-ID" altLang="en-US" sz="2000" b="1" i="0" dirty="0"/>
              <a:t>2. Gaya-gaya yang segaris berlawanan arah</a:t>
            </a:r>
            <a:endParaRPr lang="en-US" altLang="en-US" sz="2000" b="1" i="0" dirty="0"/>
          </a:p>
        </p:txBody>
      </p:sp>
      <p:sp>
        <p:nvSpPr>
          <p:cNvPr id="29700" name="TextBox 3">
            <a:extLst>
              <a:ext uri="{FF2B5EF4-FFF2-40B4-BE49-F238E27FC236}">
                <a16:creationId xmlns:a16="http://schemas.microsoft.com/office/drawing/2014/main" id="{557ADED0-E2CA-41B6-9A85-D2F5CB02B430}"/>
              </a:ext>
            </a:extLst>
          </p:cNvPr>
          <p:cNvSpPr txBox="1">
            <a:spLocks noChangeArrowheads="1"/>
          </p:cNvSpPr>
          <p:nvPr/>
        </p:nvSpPr>
        <p:spPr bwMode="auto">
          <a:xfrm>
            <a:off x="381000" y="762000"/>
            <a:ext cx="8305800" cy="5508625"/>
          </a:xfrm>
          <a:prstGeom prst="rect">
            <a:avLst/>
          </a:prstGeom>
          <a:solidFill>
            <a:schemeClr val="bg1"/>
          </a:solidFill>
          <a:ln>
            <a:noFill/>
          </a:ln>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endParaRPr lang="id-ID" altLang="en-US" sz="2400" dirty="0"/>
          </a:p>
          <a:p>
            <a:pPr>
              <a:spcBef>
                <a:spcPct val="0"/>
              </a:spcBef>
              <a:buFontTx/>
              <a:buNone/>
            </a:pPr>
            <a:endParaRPr lang="id-ID" altLang="en-US" sz="2400" dirty="0"/>
          </a:p>
          <a:p>
            <a:pPr>
              <a:spcBef>
                <a:spcPct val="0"/>
              </a:spcBef>
              <a:buFontTx/>
              <a:buNone/>
            </a:pPr>
            <a:endParaRPr lang="en-US" altLang="en-US" sz="2400" dirty="0"/>
          </a:p>
          <a:p>
            <a:pPr>
              <a:spcBef>
                <a:spcPct val="0"/>
              </a:spcBef>
              <a:buFontTx/>
              <a:buNone/>
            </a:pPr>
            <a:endParaRPr lang="id-ID" altLang="en-US" sz="2000" b="1" dirty="0"/>
          </a:p>
          <a:p>
            <a:pPr>
              <a:spcBef>
                <a:spcPct val="0"/>
              </a:spcBef>
              <a:buFontTx/>
              <a:buNone/>
            </a:pPr>
            <a:endParaRPr lang="id-ID" altLang="en-US" sz="2000" b="1" dirty="0"/>
          </a:p>
          <a:p>
            <a:pPr>
              <a:spcBef>
                <a:spcPct val="0"/>
              </a:spcBef>
              <a:buFontTx/>
              <a:buNone/>
            </a:pPr>
            <a:endParaRPr lang="id-ID" altLang="en-US" sz="2000" b="1" dirty="0"/>
          </a:p>
          <a:p>
            <a:pPr>
              <a:spcBef>
                <a:spcPct val="0"/>
              </a:spcBef>
              <a:buFontTx/>
              <a:buNone/>
            </a:pPr>
            <a:endParaRPr lang="id-ID" altLang="en-US" sz="2000" b="1" dirty="0"/>
          </a:p>
          <a:p>
            <a:pPr>
              <a:spcBef>
                <a:spcPct val="0"/>
              </a:spcBef>
              <a:buFontTx/>
              <a:buNone/>
            </a:pPr>
            <a:endParaRPr lang="id-ID" altLang="en-US" sz="2000" b="1" dirty="0"/>
          </a:p>
          <a:p>
            <a:pPr>
              <a:spcBef>
                <a:spcPct val="0"/>
              </a:spcBef>
              <a:buFontTx/>
              <a:buNone/>
            </a:pPr>
            <a:r>
              <a:rPr lang="es-ES" altLang="en-US" sz="2000" dirty="0"/>
              <a:t>Resultan gaya </a:t>
            </a:r>
            <a:r>
              <a:rPr lang="es-ES" altLang="en-US" sz="2000" dirty="0" err="1"/>
              <a:t>tersebut</a:t>
            </a:r>
            <a:r>
              <a:rPr lang="es-ES" altLang="en-US" sz="2000" dirty="0"/>
              <a:t> </a:t>
            </a:r>
            <a:r>
              <a:rPr lang="es-ES" altLang="en-US" sz="2000" dirty="0" err="1"/>
              <a:t>adalah</a:t>
            </a:r>
            <a:r>
              <a:rPr lang="es-ES" altLang="en-US" sz="2000" dirty="0"/>
              <a:t> </a:t>
            </a:r>
            <a:r>
              <a:rPr lang="es-ES" altLang="en-US" sz="2000" dirty="0" err="1"/>
              <a:t>jumlah</a:t>
            </a:r>
            <a:r>
              <a:rPr lang="es-ES" altLang="en-US" sz="2000" dirty="0"/>
              <a:t> </a:t>
            </a:r>
            <a:r>
              <a:rPr lang="es-ES" altLang="en-US" sz="2000" dirty="0" err="1"/>
              <a:t>kedua</a:t>
            </a:r>
            <a:r>
              <a:rPr lang="es-ES" altLang="en-US" sz="2000" dirty="0"/>
              <a:t> gaya </a:t>
            </a:r>
            <a:r>
              <a:rPr lang="es-ES" altLang="en-US" sz="2000" dirty="0" err="1"/>
              <a:t>tersebut</a:t>
            </a:r>
            <a:r>
              <a:rPr lang="es-ES" altLang="en-US" sz="2000" dirty="0"/>
              <a:t>. </a:t>
            </a:r>
            <a:endParaRPr lang="en-US" altLang="en-US" sz="2000" dirty="0"/>
          </a:p>
          <a:p>
            <a:pPr algn="ctr">
              <a:spcBef>
                <a:spcPct val="0"/>
              </a:spcBef>
              <a:buFontTx/>
              <a:buNone/>
            </a:pPr>
            <a:r>
              <a:rPr lang="es-ES" altLang="en-US" sz="2000" b="1" dirty="0"/>
              <a:t>R = F1 + F2</a:t>
            </a:r>
            <a:endParaRPr lang="en-US" altLang="en-US" sz="2000" b="1" dirty="0"/>
          </a:p>
          <a:p>
            <a:pPr>
              <a:spcBef>
                <a:spcPct val="0"/>
              </a:spcBef>
              <a:buFontTx/>
              <a:buNone/>
            </a:pPr>
            <a:r>
              <a:rPr lang="es-ES" altLang="en-US" sz="2000" dirty="0" err="1"/>
              <a:t>Tetapi</a:t>
            </a:r>
            <a:r>
              <a:rPr lang="es-ES" altLang="en-US" sz="2000" dirty="0"/>
              <a:t> </a:t>
            </a:r>
            <a:r>
              <a:rPr lang="es-ES" altLang="en-US" sz="2000" dirty="0" err="1"/>
              <a:t>karena</a:t>
            </a:r>
            <a:r>
              <a:rPr lang="es-ES" altLang="en-US" sz="2000" dirty="0"/>
              <a:t> F1 </a:t>
            </a:r>
            <a:r>
              <a:rPr lang="es-ES" altLang="en-US" sz="2000" dirty="0" err="1"/>
              <a:t>arahnya</a:t>
            </a:r>
            <a:r>
              <a:rPr lang="es-ES" altLang="en-US" sz="2000" dirty="0"/>
              <a:t> ke </a:t>
            </a:r>
            <a:r>
              <a:rPr lang="es-ES" altLang="en-US" sz="2000" dirty="0" err="1"/>
              <a:t>kiri</a:t>
            </a:r>
            <a:r>
              <a:rPr lang="es-ES" altLang="en-US" sz="2000" dirty="0"/>
              <a:t> </a:t>
            </a:r>
            <a:r>
              <a:rPr lang="es-ES" altLang="en-US" sz="2000" dirty="0" err="1"/>
              <a:t>sehingga</a:t>
            </a:r>
            <a:r>
              <a:rPr lang="es-ES" altLang="en-US" sz="2000" dirty="0"/>
              <a:t> </a:t>
            </a:r>
            <a:r>
              <a:rPr lang="es-ES" altLang="en-US" sz="2000" dirty="0" err="1"/>
              <a:t>tandanya</a:t>
            </a:r>
            <a:r>
              <a:rPr lang="es-ES" altLang="en-US" sz="2000" dirty="0"/>
              <a:t> </a:t>
            </a:r>
            <a:r>
              <a:rPr lang="es-ES" altLang="en-US" sz="2000" dirty="0" err="1"/>
              <a:t>negatif</a:t>
            </a:r>
            <a:r>
              <a:rPr lang="es-ES" altLang="en-US" sz="2000" dirty="0"/>
              <a:t>., dan F2 </a:t>
            </a:r>
            <a:r>
              <a:rPr lang="es-ES" altLang="en-US" sz="2000" dirty="0" err="1"/>
              <a:t>arahnya</a:t>
            </a:r>
            <a:r>
              <a:rPr lang="es-ES" altLang="en-US" sz="2000" dirty="0"/>
              <a:t> ke </a:t>
            </a:r>
            <a:r>
              <a:rPr lang="es-ES" altLang="en-US" sz="2000" dirty="0" err="1"/>
              <a:t>kanan</a:t>
            </a:r>
            <a:r>
              <a:rPr lang="es-ES" altLang="en-US" sz="2000" dirty="0"/>
              <a:t> </a:t>
            </a:r>
            <a:r>
              <a:rPr lang="es-ES" altLang="en-US" sz="2000" dirty="0" err="1"/>
              <a:t>sehingga</a:t>
            </a:r>
            <a:r>
              <a:rPr lang="es-ES" altLang="en-US" sz="2000" dirty="0"/>
              <a:t> </a:t>
            </a:r>
            <a:r>
              <a:rPr lang="es-ES" altLang="en-US" sz="2000" dirty="0" err="1"/>
              <a:t>tandanya</a:t>
            </a:r>
            <a:r>
              <a:rPr lang="es-ES" altLang="en-US" sz="2000" dirty="0"/>
              <a:t> </a:t>
            </a:r>
            <a:r>
              <a:rPr lang="es-ES" altLang="en-US" sz="2000" dirty="0" err="1"/>
              <a:t>positif</a:t>
            </a:r>
            <a:r>
              <a:rPr lang="es-ES" altLang="en-US" sz="2000" dirty="0"/>
              <a:t>, </a:t>
            </a:r>
            <a:r>
              <a:rPr lang="es-ES" altLang="en-US" sz="2000" dirty="0" err="1"/>
              <a:t>maka</a:t>
            </a:r>
            <a:r>
              <a:rPr lang="es-ES" altLang="en-US" sz="2000" dirty="0"/>
              <a:t> besar resultan </a:t>
            </a:r>
            <a:r>
              <a:rPr lang="es-ES" altLang="en-US" sz="2000" dirty="0" err="1"/>
              <a:t>tersebut</a:t>
            </a:r>
            <a:r>
              <a:rPr lang="es-ES" altLang="en-US" sz="2000" dirty="0"/>
              <a:t> </a:t>
            </a:r>
            <a:r>
              <a:rPr lang="es-ES" altLang="en-US" sz="2000" dirty="0" err="1"/>
              <a:t>menjadi</a:t>
            </a:r>
            <a:r>
              <a:rPr lang="es-ES" altLang="en-US" sz="2000" dirty="0"/>
              <a:t> </a:t>
            </a:r>
            <a:r>
              <a:rPr lang="es-ES" altLang="en-US" sz="2000" dirty="0" err="1"/>
              <a:t>selisih</a:t>
            </a:r>
            <a:r>
              <a:rPr lang="es-ES" altLang="en-US" sz="2000" dirty="0"/>
              <a:t> antara </a:t>
            </a:r>
            <a:r>
              <a:rPr lang="es-ES" altLang="en-US" sz="2000" dirty="0" err="1"/>
              <a:t>kedua</a:t>
            </a:r>
            <a:r>
              <a:rPr lang="es-ES" altLang="en-US" sz="2000" dirty="0"/>
              <a:t> gaya. </a:t>
            </a:r>
            <a:r>
              <a:rPr lang="es-ES" altLang="en-US" sz="2000" dirty="0" err="1"/>
              <a:t>Kebetulan</a:t>
            </a:r>
            <a:r>
              <a:rPr lang="es-ES" altLang="en-US" sz="2000" dirty="0"/>
              <a:t> </a:t>
            </a:r>
            <a:r>
              <a:rPr lang="es-ES" altLang="en-US" sz="2000" dirty="0" err="1"/>
              <a:t>arah</a:t>
            </a:r>
            <a:r>
              <a:rPr lang="es-ES" altLang="en-US" sz="2000" dirty="0"/>
              <a:t> resultan gaya R </a:t>
            </a:r>
            <a:r>
              <a:rPr lang="es-ES" altLang="en-US" sz="2000" dirty="0" err="1"/>
              <a:t>searah</a:t>
            </a:r>
            <a:r>
              <a:rPr lang="es-ES" altLang="en-US" sz="2000" dirty="0"/>
              <a:t> F2 (ke </a:t>
            </a:r>
            <a:r>
              <a:rPr lang="es-ES" altLang="en-US" sz="2000" dirty="0" err="1"/>
              <a:t>kanan</a:t>
            </a:r>
            <a:r>
              <a:rPr lang="es-ES" altLang="en-US" sz="2000" dirty="0"/>
              <a:t>) </a:t>
            </a:r>
            <a:r>
              <a:rPr lang="es-ES" altLang="en-US" sz="2000" dirty="0" err="1"/>
              <a:t>sehingga</a:t>
            </a:r>
            <a:r>
              <a:rPr lang="es-ES" altLang="en-US" sz="2000" dirty="0"/>
              <a:t> </a:t>
            </a:r>
            <a:r>
              <a:rPr lang="es-ES" altLang="en-US" sz="2000" dirty="0" err="1"/>
              <a:t>tandanya</a:t>
            </a:r>
            <a:r>
              <a:rPr lang="es-ES" altLang="en-US" sz="2000" dirty="0"/>
              <a:t> </a:t>
            </a:r>
            <a:r>
              <a:rPr lang="es-ES" altLang="en-US" sz="2000" dirty="0" err="1"/>
              <a:t>positif</a:t>
            </a:r>
            <a:r>
              <a:rPr lang="es-ES" altLang="en-US" sz="2000" dirty="0"/>
              <a:t>.</a:t>
            </a:r>
            <a:endParaRPr lang="en-US" altLang="en-US" sz="2000" dirty="0"/>
          </a:p>
          <a:p>
            <a:pPr algn="ctr">
              <a:spcBef>
                <a:spcPct val="0"/>
              </a:spcBef>
              <a:buFontTx/>
              <a:buNone/>
            </a:pPr>
            <a:r>
              <a:rPr lang="es-ES" altLang="en-US" sz="2000" b="1" dirty="0"/>
              <a:t>R = - F1 + F2</a:t>
            </a:r>
            <a:endParaRPr lang="en-US" altLang="en-US" sz="2000" b="1" dirty="0"/>
          </a:p>
          <a:p>
            <a:pPr>
              <a:spcBef>
                <a:spcPct val="0"/>
              </a:spcBef>
              <a:buFontTx/>
              <a:buNone/>
            </a:pPr>
            <a:r>
              <a:rPr lang="es-ES" altLang="en-US" sz="2000" dirty="0" err="1"/>
              <a:t>atau</a:t>
            </a:r>
            <a:endParaRPr lang="en-US" altLang="en-US" sz="2000" dirty="0"/>
          </a:p>
          <a:p>
            <a:pPr algn="ctr">
              <a:spcBef>
                <a:spcPct val="0"/>
              </a:spcBef>
              <a:buFontTx/>
              <a:buNone/>
            </a:pPr>
            <a:r>
              <a:rPr lang="es-ES" altLang="en-US" sz="2000" b="1" dirty="0"/>
              <a:t>R = F2 – F1</a:t>
            </a:r>
            <a:endParaRPr lang="en-US" altLang="en-US" sz="2000" b="1" dirty="0"/>
          </a:p>
        </p:txBody>
      </p:sp>
      <p:cxnSp>
        <p:nvCxnSpPr>
          <p:cNvPr id="29701" name="Straight Connector 3">
            <a:extLst>
              <a:ext uri="{FF2B5EF4-FFF2-40B4-BE49-F238E27FC236}">
                <a16:creationId xmlns:a16="http://schemas.microsoft.com/office/drawing/2014/main" id="{2CA02DD6-B12E-42C8-A3B2-7FF346BF1070}"/>
              </a:ext>
            </a:extLst>
          </p:cNvPr>
          <p:cNvCxnSpPr>
            <a:cxnSpLocks noChangeShapeType="1"/>
          </p:cNvCxnSpPr>
          <p:nvPr/>
        </p:nvCxnSpPr>
        <p:spPr bwMode="auto">
          <a:xfrm>
            <a:off x="2895600" y="1600200"/>
            <a:ext cx="4267200" cy="0"/>
          </a:xfrm>
          <a:prstGeom prst="line">
            <a:avLst/>
          </a:prstGeom>
          <a:noFill/>
          <a:ln w="9525" algn="ctr">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cxnSp>
      <p:sp>
        <p:nvSpPr>
          <p:cNvPr id="29702" name="Rectangle 4">
            <a:extLst>
              <a:ext uri="{FF2B5EF4-FFF2-40B4-BE49-F238E27FC236}">
                <a16:creationId xmlns:a16="http://schemas.microsoft.com/office/drawing/2014/main" id="{616D3866-EE7F-4101-876E-C955C0EF4D4E}"/>
              </a:ext>
            </a:extLst>
          </p:cNvPr>
          <p:cNvSpPr>
            <a:spLocks noChangeArrowheads="1"/>
          </p:cNvSpPr>
          <p:nvPr/>
        </p:nvSpPr>
        <p:spPr bwMode="auto">
          <a:xfrm>
            <a:off x="4495800" y="914400"/>
            <a:ext cx="1066800" cy="685800"/>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cxnSp>
        <p:nvCxnSpPr>
          <p:cNvPr id="29703" name="Straight Arrow Connector 6">
            <a:extLst>
              <a:ext uri="{FF2B5EF4-FFF2-40B4-BE49-F238E27FC236}">
                <a16:creationId xmlns:a16="http://schemas.microsoft.com/office/drawing/2014/main" id="{6EFC6CE6-6EDC-452A-B409-389586B63D29}"/>
              </a:ext>
            </a:extLst>
          </p:cNvPr>
          <p:cNvCxnSpPr>
            <a:cxnSpLocks noChangeShapeType="1"/>
          </p:cNvCxnSpPr>
          <p:nvPr/>
        </p:nvCxnSpPr>
        <p:spPr bwMode="auto">
          <a:xfrm>
            <a:off x="5029200" y="1257300"/>
            <a:ext cx="2133600" cy="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704" name="Straight Connector 14">
            <a:extLst>
              <a:ext uri="{FF2B5EF4-FFF2-40B4-BE49-F238E27FC236}">
                <a16:creationId xmlns:a16="http://schemas.microsoft.com/office/drawing/2014/main" id="{149C6FF7-55E0-4725-B107-46ACB9F5BEFE}"/>
              </a:ext>
            </a:extLst>
          </p:cNvPr>
          <p:cNvCxnSpPr>
            <a:cxnSpLocks noChangeShapeType="1"/>
          </p:cNvCxnSpPr>
          <p:nvPr/>
        </p:nvCxnSpPr>
        <p:spPr bwMode="auto">
          <a:xfrm>
            <a:off x="2895600" y="2514600"/>
            <a:ext cx="4267200" cy="0"/>
          </a:xfrm>
          <a:prstGeom prst="line">
            <a:avLst/>
          </a:prstGeom>
          <a:noFill/>
          <a:ln w="9525" algn="ctr">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cxnSp>
      <p:sp>
        <p:nvSpPr>
          <p:cNvPr id="29705" name="Rectangle 15">
            <a:extLst>
              <a:ext uri="{FF2B5EF4-FFF2-40B4-BE49-F238E27FC236}">
                <a16:creationId xmlns:a16="http://schemas.microsoft.com/office/drawing/2014/main" id="{12174198-2136-47A5-82C7-90528F4D1008}"/>
              </a:ext>
            </a:extLst>
          </p:cNvPr>
          <p:cNvSpPr>
            <a:spLocks noChangeArrowheads="1"/>
          </p:cNvSpPr>
          <p:nvPr/>
        </p:nvSpPr>
        <p:spPr bwMode="auto">
          <a:xfrm>
            <a:off x="4495800" y="1828800"/>
            <a:ext cx="1066800" cy="685800"/>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cxnSp>
        <p:nvCxnSpPr>
          <p:cNvPr id="29706" name="Straight Arrow Connector 16">
            <a:extLst>
              <a:ext uri="{FF2B5EF4-FFF2-40B4-BE49-F238E27FC236}">
                <a16:creationId xmlns:a16="http://schemas.microsoft.com/office/drawing/2014/main" id="{4CC1D706-270B-4F4E-A451-5590B94B6752}"/>
              </a:ext>
            </a:extLst>
          </p:cNvPr>
          <p:cNvCxnSpPr>
            <a:cxnSpLocks noChangeShapeType="1"/>
          </p:cNvCxnSpPr>
          <p:nvPr/>
        </p:nvCxnSpPr>
        <p:spPr bwMode="auto">
          <a:xfrm>
            <a:off x="5029200" y="2171700"/>
            <a:ext cx="2133600" cy="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707" name="Straight Connector 18">
            <a:extLst>
              <a:ext uri="{FF2B5EF4-FFF2-40B4-BE49-F238E27FC236}">
                <a16:creationId xmlns:a16="http://schemas.microsoft.com/office/drawing/2014/main" id="{6C6BAFAE-3CF9-422D-9FDF-EFB55EAF56F7}"/>
              </a:ext>
            </a:extLst>
          </p:cNvPr>
          <p:cNvCxnSpPr>
            <a:cxnSpLocks noChangeShapeType="1"/>
          </p:cNvCxnSpPr>
          <p:nvPr/>
        </p:nvCxnSpPr>
        <p:spPr bwMode="auto">
          <a:xfrm>
            <a:off x="2895600" y="3352800"/>
            <a:ext cx="4267200" cy="0"/>
          </a:xfrm>
          <a:prstGeom prst="line">
            <a:avLst/>
          </a:prstGeom>
          <a:noFill/>
          <a:ln w="9525" algn="ctr">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cxnSp>
      <p:sp>
        <p:nvSpPr>
          <p:cNvPr id="29708" name="Rectangle 19">
            <a:extLst>
              <a:ext uri="{FF2B5EF4-FFF2-40B4-BE49-F238E27FC236}">
                <a16:creationId xmlns:a16="http://schemas.microsoft.com/office/drawing/2014/main" id="{9E31CCAF-DC0E-485A-B9C0-631135696A37}"/>
              </a:ext>
            </a:extLst>
          </p:cNvPr>
          <p:cNvSpPr>
            <a:spLocks noChangeArrowheads="1"/>
          </p:cNvSpPr>
          <p:nvPr/>
        </p:nvSpPr>
        <p:spPr bwMode="auto">
          <a:xfrm>
            <a:off x="4495800" y="2667000"/>
            <a:ext cx="1066800" cy="685800"/>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cxnSp>
        <p:nvCxnSpPr>
          <p:cNvPr id="29709" name="Straight Arrow Connector 20">
            <a:extLst>
              <a:ext uri="{FF2B5EF4-FFF2-40B4-BE49-F238E27FC236}">
                <a16:creationId xmlns:a16="http://schemas.microsoft.com/office/drawing/2014/main" id="{53A07DD3-1277-4B0F-B63A-D447B5833F4D}"/>
              </a:ext>
            </a:extLst>
          </p:cNvPr>
          <p:cNvCxnSpPr>
            <a:cxnSpLocks noChangeShapeType="1"/>
          </p:cNvCxnSpPr>
          <p:nvPr/>
        </p:nvCxnSpPr>
        <p:spPr bwMode="auto">
          <a:xfrm>
            <a:off x="4965700" y="3048000"/>
            <a:ext cx="1130300" cy="0"/>
          </a:xfrm>
          <a:prstGeom prst="straightConnector1">
            <a:avLst/>
          </a:prstGeom>
          <a:noFill/>
          <a:ln w="2857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9710" name="TextBox 10">
            <a:extLst>
              <a:ext uri="{FF2B5EF4-FFF2-40B4-BE49-F238E27FC236}">
                <a16:creationId xmlns:a16="http://schemas.microsoft.com/office/drawing/2014/main" id="{29FA06F5-62AD-439E-BA99-72D7F10BA5CF}"/>
              </a:ext>
            </a:extLst>
          </p:cNvPr>
          <p:cNvSpPr txBox="1">
            <a:spLocks noChangeArrowheads="1"/>
          </p:cNvSpPr>
          <p:nvPr/>
        </p:nvSpPr>
        <p:spPr bwMode="auto">
          <a:xfrm>
            <a:off x="3810000" y="839788"/>
            <a:ext cx="609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id-ID" altLang="en-US" sz="1800"/>
              <a:t>F1</a:t>
            </a:r>
            <a:endParaRPr lang="en-US" altLang="en-US" sz="1800"/>
          </a:p>
        </p:txBody>
      </p:sp>
      <p:sp>
        <p:nvSpPr>
          <p:cNvPr id="29711" name="TextBox 24">
            <a:extLst>
              <a:ext uri="{FF2B5EF4-FFF2-40B4-BE49-F238E27FC236}">
                <a16:creationId xmlns:a16="http://schemas.microsoft.com/office/drawing/2014/main" id="{B7DB64B7-4FE0-4B8F-9094-EC54D5F0892E}"/>
              </a:ext>
            </a:extLst>
          </p:cNvPr>
          <p:cNvSpPr txBox="1">
            <a:spLocks noChangeArrowheads="1"/>
          </p:cNvSpPr>
          <p:nvPr/>
        </p:nvSpPr>
        <p:spPr bwMode="auto">
          <a:xfrm>
            <a:off x="6858000" y="838200"/>
            <a:ext cx="609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id-ID" altLang="en-US" sz="1800"/>
              <a:t>F2</a:t>
            </a:r>
            <a:endParaRPr lang="en-US" altLang="en-US" sz="1800"/>
          </a:p>
        </p:txBody>
      </p:sp>
      <p:sp>
        <p:nvSpPr>
          <p:cNvPr id="29712" name="TextBox 25">
            <a:extLst>
              <a:ext uri="{FF2B5EF4-FFF2-40B4-BE49-F238E27FC236}">
                <a16:creationId xmlns:a16="http://schemas.microsoft.com/office/drawing/2014/main" id="{13034265-812A-4CA3-A75C-D1E4E2E82900}"/>
              </a:ext>
            </a:extLst>
          </p:cNvPr>
          <p:cNvSpPr txBox="1">
            <a:spLocks noChangeArrowheads="1"/>
          </p:cNvSpPr>
          <p:nvPr/>
        </p:nvSpPr>
        <p:spPr bwMode="auto">
          <a:xfrm>
            <a:off x="6858000" y="1763713"/>
            <a:ext cx="609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id-ID" altLang="en-US" sz="1800"/>
              <a:t>F2</a:t>
            </a:r>
            <a:endParaRPr lang="en-US" altLang="en-US" sz="1800"/>
          </a:p>
        </p:txBody>
      </p:sp>
      <p:sp>
        <p:nvSpPr>
          <p:cNvPr id="29713" name="TextBox 26">
            <a:extLst>
              <a:ext uri="{FF2B5EF4-FFF2-40B4-BE49-F238E27FC236}">
                <a16:creationId xmlns:a16="http://schemas.microsoft.com/office/drawing/2014/main" id="{89F24312-29BB-42CF-8B40-7F3B8424A4E5}"/>
              </a:ext>
            </a:extLst>
          </p:cNvPr>
          <p:cNvSpPr txBox="1">
            <a:spLocks noChangeArrowheads="1"/>
          </p:cNvSpPr>
          <p:nvPr/>
        </p:nvSpPr>
        <p:spPr bwMode="auto">
          <a:xfrm>
            <a:off x="4854575" y="1863725"/>
            <a:ext cx="6096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id-ID" altLang="en-US" sz="1800"/>
              <a:t>F1</a:t>
            </a:r>
            <a:endParaRPr lang="en-US" altLang="en-US" sz="1800"/>
          </a:p>
        </p:txBody>
      </p:sp>
      <p:sp>
        <p:nvSpPr>
          <p:cNvPr id="29714" name="TextBox 27">
            <a:extLst>
              <a:ext uri="{FF2B5EF4-FFF2-40B4-BE49-F238E27FC236}">
                <a16:creationId xmlns:a16="http://schemas.microsoft.com/office/drawing/2014/main" id="{D00752B0-8670-489A-BAEF-EF216AE6C8C5}"/>
              </a:ext>
            </a:extLst>
          </p:cNvPr>
          <p:cNvSpPr txBox="1">
            <a:spLocks noChangeArrowheads="1"/>
          </p:cNvSpPr>
          <p:nvPr/>
        </p:nvSpPr>
        <p:spPr bwMode="auto">
          <a:xfrm>
            <a:off x="6096000" y="2728913"/>
            <a:ext cx="6096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id-ID" altLang="en-US" sz="1800"/>
              <a:t>R</a:t>
            </a:r>
            <a:endParaRPr lang="en-US" altLang="en-US" sz="1800"/>
          </a:p>
        </p:txBody>
      </p:sp>
      <p:cxnSp>
        <p:nvCxnSpPr>
          <p:cNvPr id="29715" name="Straight Arrow Connector 2">
            <a:extLst>
              <a:ext uri="{FF2B5EF4-FFF2-40B4-BE49-F238E27FC236}">
                <a16:creationId xmlns:a16="http://schemas.microsoft.com/office/drawing/2014/main" id="{2B024450-50C3-4995-B2A8-FFE2966FB273}"/>
              </a:ext>
            </a:extLst>
          </p:cNvPr>
          <p:cNvCxnSpPr>
            <a:cxnSpLocks noChangeShapeType="1"/>
          </p:cNvCxnSpPr>
          <p:nvPr/>
        </p:nvCxnSpPr>
        <p:spPr bwMode="auto">
          <a:xfrm flipH="1">
            <a:off x="4059238" y="1257300"/>
            <a:ext cx="906462" cy="0"/>
          </a:xfrm>
          <a:prstGeom prst="straightConnector1">
            <a:avLst/>
          </a:prstGeom>
          <a:noFill/>
          <a:ln w="2857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716" name="Straight Arrow Connector 7">
            <a:extLst>
              <a:ext uri="{FF2B5EF4-FFF2-40B4-BE49-F238E27FC236}">
                <a16:creationId xmlns:a16="http://schemas.microsoft.com/office/drawing/2014/main" id="{071BF410-554B-4A7C-ADB7-94FCCCD63661}"/>
              </a:ext>
            </a:extLst>
          </p:cNvPr>
          <p:cNvCxnSpPr>
            <a:cxnSpLocks noChangeShapeType="1"/>
          </p:cNvCxnSpPr>
          <p:nvPr/>
        </p:nvCxnSpPr>
        <p:spPr bwMode="auto">
          <a:xfrm flipH="1">
            <a:off x="5029200" y="2181225"/>
            <a:ext cx="1066800" cy="0"/>
          </a:xfrm>
          <a:prstGeom prst="straightConnector1">
            <a:avLst/>
          </a:prstGeom>
          <a:noFill/>
          <a:ln w="2857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4">
            <a:extLst>
              <a:ext uri="{FF2B5EF4-FFF2-40B4-BE49-F238E27FC236}">
                <a16:creationId xmlns:a16="http://schemas.microsoft.com/office/drawing/2014/main" id="{DEB651C9-C60F-4A4D-A356-E8F547ECEDA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9237" cy="692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TextBox 2">
            <a:extLst>
              <a:ext uri="{FF2B5EF4-FFF2-40B4-BE49-F238E27FC236}">
                <a16:creationId xmlns:a16="http://schemas.microsoft.com/office/drawing/2014/main" id="{D0E2A6E0-337D-48BA-8844-30DD743796AF}"/>
              </a:ext>
            </a:extLst>
          </p:cNvPr>
          <p:cNvSpPr txBox="1">
            <a:spLocks noChangeArrowheads="1"/>
          </p:cNvSpPr>
          <p:nvPr/>
        </p:nvSpPr>
        <p:spPr bwMode="auto">
          <a:xfrm>
            <a:off x="609600" y="579438"/>
            <a:ext cx="699611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id-ID" altLang="en-US" sz="2800" b="1" i="0"/>
              <a:t>L</a:t>
            </a:r>
            <a:r>
              <a:rPr lang="en-US" altLang="en-US" sz="2800" b="1" i="0"/>
              <a:t>. </a:t>
            </a:r>
            <a:r>
              <a:rPr lang="id-ID" altLang="en-US" sz="2800" b="1" i="0"/>
              <a:t>Macam gaya</a:t>
            </a:r>
            <a:endParaRPr lang="en-US" altLang="en-US" sz="2800" b="1" i="0"/>
          </a:p>
        </p:txBody>
      </p:sp>
      <p:sp>
        <p:nvSpPr>
          <p:cNvPr id="30724" name="TextBox 3">
            <a:extLst>
              <a:ext uri="{FF2B5EF4-FFF2-40B4-BE49-F238E27FC236}">
                <a16:creationId xmlns:a16="http://schemas.microsoft.com/office/drawing/2014/main" id="{E1E011DE-CCE2-49CF-8DFC-743EF91229BD}"/>
              </a:ext>
            </a:extLst>
          </p:cNvPr>
          <p:cNvSpPr txBox="1">
            <a:spLocks noChangeArrowheads="1"/>
          </p:cNvSpPr>
          <p:nvPr/>
        </p:nvSpPr>
        <p:spPr bwMode="auto">
          <a:xfrm>
            <a:off x="609600" y="1295400"/>
            <a:ext cx="7848600"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id-ID" altLang="en-US" sz="2400"/>
              <a:t>a. </a:t>
            </a:r>
            <a:r>
              <a:rPr lang="en-US" altLang="en-US" sz="2400"/>
              <a:t>Gaya otot</a:t>
            </a:r>
          </a:p>
          <a:p>
            <a:pPr>
              <a:spcBef>
                <a:spcPct val="0"/>
              </a:spcBef>
              <a:buFontTx/>
              <a:buNone/>
            </a:pPr>
            <a:r>
              <a:rPr lang="id-ID" altLang="en-US" sz="2400"/>
              <a:t>b. </a:t>
            </a:r>
            <a:r>
              <a:rPr lang="en-US" altLang="en-US" sz="2400"/>
              <a:t>Gaya pegas</a:t>
            </a:r>
          </a:p>
          <a:p>
            <a:pPr>
              <a:spcBef>
                <a:spcPct val="0"/>
              </a:spcBef>
              <a:buFontTx/>
              <a:buNone/>
            </a:pPr>
            <a:r>
              <a:rPr lang="id-ID" altLang="en-US" sz="2400"/>
              <a:t>c. </a:t>
            </a:r>
            <a:r>
              <a:rPr lang="en-US" altLang="en-US" sz="2400"/>
              <a:t>Gaya magnet.</a:t>
            </a:r>
          </a:p>
          <a:p>
            <a:pPr>
              <a:spcBef>
                <a:spcPct val="0"/>
              </a:spcBef>
              <a:buFontTx/>
              <a:buNone/>
            </a:pPr>
            <a:r>
              <a:rPr lang="id-ID" altLang="en-US" sz="2400"/>
              <a:t>d. </a:t>
            </a:r>
            <a:r>
              <a:rPr lang="en-US" altLang="en-US" sz="2400"/>
              <a:t>Gaya mesin</a:t>
            </a:r>
          </a:p>
          <a:p>
            <a:pPr>
              <a:spcBef>
                <a:spcPct val="0"/>
              </a:spcBef>
              <a:buFontTx/>
              <a:buNone/>
            </a:pPr>
            <a:r>
              <a:rPr lang="id-ID" altLang="en-US" sz="2400"/>
              <a:t>e. </a:t>
            </a:r>
            <a:r>
              <a:rPr lang="en-US" altLang="en-US" sz="2400"/>
              <a:t>Gaya Listrik</a:t>
            </a:r>
            <a:endParaRPr lang="id-ID" altLang="en-US" sz="2400"/>
          </a:p>
          <a:p>
            <a:pPr>
              <a:spcBef>
                <a:spcPct val="0"/>
              </a:spcBef>
              <a:buFontTx/>
              <a:buNone/>
            </a:pPr>
            <a:r>
              <a:rPr lang="id-ID" altLang="en-US" sz="2400"/>
              <a:t>f. Gaya gravitasi</a:t>
            </a:r>
          </a:p>
          <a:p>
            <a:pPr>
              <a:spcBef>
                <a:spcPct val="0"/>
              </a:spcBef>
              <a:buFontTx/>
              <a:buNone/>
            </a:pPr>
            <a:r>
              <a:rPr lang="id-ID" altLang="en-US" sz="2400"/>
              <a:t>g. Gaya gesekan</a:t>
            </a:r>
            <a:endParaRPr lang="en-US" altLang="en-US" sz="2400"/>
          </a:p>
          <a:p>
            <a:pPr>
              <a:spcBef>
                <a:spcPct val="0"/>
              </a:spcBef>
              <a:buFontTx/>
              <a:buNone/>
            </a:pPr>
            <a:r>
              <a:rPr lang="en-US" altLang="en-US" sz="2400"/>
              <a:t> </a:t>
            </a:r>
          </a:p>
          <a:p>
            <a:pPr>
              <a:spcBef>
                <a:spcPct val="0"/>
              </a:spcBef>
              <a:buFontTx/>
              <a:buNone/>
            </a:pPr>
            <a:r>
              <a:rPr lang="en-US" altLang="en-US" sz="2400"/>
              <a:t> </a:t>
            </a:r>
          </a:p>
          <a:p>
            <a:pPr>
              <a:spcBef>
                <a:spcPct val="0"/>
              </a:spcBef>
              <a:buFontTx/>
              <a:buNone/>
            </a:pPr>
            <a:r>
              <a:rPr lang="en-US" altLang="en-US" sz="2400"/>
              <a:t>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01D0AA76-DE65-4BB3-A9E1-5B458EC29803}"/>
              </a:ext>
            </a:extLst>
          </p:cNvPr>
          <p:cNvSpPr>
            <a:spLocks noGrp="1"/>
          </p:cNvSpPr>
          <p:nvPr>
            <p:ph type="title"/>
          </p:nvPr>
        </p:nvSpPr>
        <p:spPr>
          <a:xfrm>
            <a:off x="581192" y="343737"/>
            <a:ext cx="7989752" cy="1083329"/>
          </a:xfrm>
        </p:spPr>
        <p:txBody>
          <a:bodyPr/>
          <a:lstStyle/>
          <a:p>
            <a:r>
              <a:rPr lang="id-ID" altLang="en-US" dirty="0"/>
              <a:t>M. Gaya gesek</a:t>
            </a:r>
            <a:endParaRPr lang="en-US" altLang="en-US" dirty="0"/>
          </a:p>
        </p:txBody>
      </p:sp>
      <p:sp>
        <p:nvSpPr>
          <p:cNvPr id="31747" name="Content Placeholder 2">
            <a:extLst>
              <a:ext uri="{FF2B5EF4-FFF2-40B4-BE49-F238E27FC236}">
                <a16:creationId xmlns:a16="http://schemas.microsoft.com/office/drawing/2014/main" id="{E05E3EC2-744B-47F6-9714-5B41D0CA9610}"/>
              </a:ext>
            </a:extLst>
          </p:cNvPr>
          <p:cNvSpPr>
            <a:spLocks noGrp="1"/>
          </p:cNvSpPr>
          <p:nvPr>
            <p:ph idx="1"/>
          </p:nvPr>
        </p:nvSpPr>
        <p:spPr/>
        <p:txBody>
          <a:bodyPr>
            <a:normAutofit/>
          </a:bodyPr>
          <a:lstStyle/>
          <a:p>
            <a:pPr marL="0" indent="0">
              <a:buFontTx/>
              <a:buNone/>
            </a:pPr>
            <a:endParaRPr lang="id-ID" altLang="en-US"/>
          </a:p>
          <a:p>
            <a:pPr marL="0" indent="0">
              <a:buFontTx/>
              <a:buNone/>
            </a:pPr>
            <a:endParaRPr lang="id-ID" altLang="en-US" sz="1200"/>
          </a:p>
          <a:p>
            <a:pPr marL="0" indent="0">
              <a:buFontTx/>
              <a:buNone/>
            </a:pPr>
            <a:endParaRPr lang="id-ID" altLang="en-US" sz="1200"/>
          </a:p>
          <a:p>
            <a:pPr marL="0" indent="0" algn="ctr">
              <a:buFontTx/>
              <a:buNone/>
            </a:pPr>
            <a:r>
              <a:rPr lang="en-US" altLang="en-US" sz="1400" i="1">
                <a:latin typeface="Times New Roman" panose="02020603050405020304" pitchFamily="18" charset="0"/>
                <a:cs typeface="Times New Roman" panose="02020603050405020304" pitchFamily="18" charset="0"/>
              </a:rPr>
              <a:t>Mengukur gaya gesekan</a:t>
            </a:r>
            <a:endParaRPr lang="id-ID" altLang="en-US" sz="1400" i="1">
              <a:latin typeface="Times New Roman" panose="02020603050405020304" pitchFamily="18" charset="0"/>
              <a:cs typeface="Times New Roman" panose="02020603050405020304" pitchFamily="18" charset="0"/>
            </a:endParaRPr>
          </a:p>
          <a:p>
            <a:pPr marL="0" indent="0" algn="ctr">
              <a:buFontTx/>
              <a:buNone/>
            </a:pPr>
            <a:endParaRPr lang="id-ID" altLang="en-US" sz="1200">
              <a:latin typeface="Times New Roman" panose="02020603050405020304" pitchFamily="18" charset="0"/>
              <a:cs typeface="Times New Roman" panose="02020603050405020304" pitchFamily="18" charset="0"/>
            </a:endParaRPr>
          </a:p>
          <a:p>
            <a:pPr marL="0" indent="0">
              <a:buFontTx/>
              <a:buNone/>
            </a:pPr>
            <a:r>
              <a:rPr lang="en-US" altLang="en-US" sz="2000" i="1"/>
              <a:t>Gaya gesek adalah gaya yang ditimbulkan oleh dua benda yang saling bergesekan, dan arahnya berlawanan dengan arh gerak benda.</a:t>
            </a:r>
            <a:r>
              <a:rPr lang="id-ID" altLang="en-US" sz="2000" i="1"/>
              <a:t>Gaya gesek dipengaruhi  kekasaran permukaan benda dan berat benda, tetapi tidak dipengaruhi luas permukaan benda.</a:t>
            </a:r>
            <a:endParaRPr lang="en-US" altLang="en-US" sz="2000" i="1"/>
          </a:p>
          <a:p>
            <a:pPr marL="0" indent="0" algn="ctr">
              <a:buFontTx/>
              <a:buNone/>
            </a:pPr>
            <a:endParaRPr lang="id-ID" altLang="en-US" sz="1400">
              <a:latin typeface="Times New Roman" panose="02020603050405020304" pitchFamily="18" charset="0"/>
              <a:cs typeface="Times New Roman" panose="02020603050405020304" pitchFamily="18" charset="0"/>
            </a:endParaRPr>
          </a:p>
          <a:p>
            <a:pPr marL="0" indent="0">
              <a:buFontTx/>
              <a:buNone/>
            </a:pPr>
            <a:endParaRPr lang="en-US" altLang="en-US" sz="1400">
              <a:latin typeface="Times New Roman" panose="02020603050405020304" pitchFamily="18" charset="0"/>
              <a:cs typeface="Times New Roman" panose="02020603050405020304" pitchFamily="18" charset="0"/>
            </a:endParaRPr>
          </a:p>
        </p:txBody>
      </p:sp>
      <p:pic>
        <p:nvPicPr>
          <p:cNvPr id="31748" name="Picture 2">
            <a:extLst>
              <a:ext uri="{FF2B5EF4-FFF2-40B4-BE49-F238E27FC236}">
                <a16:creationId xmlns:a16="http://schemas.microsoft.com/office/drawing/2014/main" id="{9EED5901-6E3B-45E5-90D5-E031DB5841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9488" y="1905000"/>
            <a:ext cx="2105025" cy="63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49" name="Picture 3">
            <a:extLst>
              <a:ext uri="{FF2B5EF4-FFF2-40B4-BE49-F238E27FC236}">
                <a16:creationId xmlns:a16="http://schemas.microsoft.com/office/drawing/2014/main" id="{490763C4-B5E2-4F14-836A-2B4E56DAFD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4267200"/>
            <a:ext cx="620395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8589EA6D-47C5-45AF-A6F5-767291E3BE53}"/>
              </a:ext>
            </a:extLst>
          </p:cNvPr>
          <p:cNvSpPr>
            <a:spLocks noGrp="1"/>
          </p:cNvSpPr>
          <p:nvPr>
            <p:ph type="title"/>
          </p:nvPr>
        </p:nvSpPr>
        <p:spPr>
          <a:xfrm>
            <a:off x="581192" y="687475"/>
            <a:ext cx="7989752" cy="760326"/>
          </a:xfrm>
        </p:spPr>
        <p:txBody>
          <a:bodyPr/>
          <a:lstStyle/>
          <a:p>
            <a:r>
              <a:rPr lang="id-ID" altLang="en-US" dirty="0"/>
              <a:t>Gaya gesek statis dan kinetis</a:t>
            </a:r>
            <a:endParaRPr lang="en-US" altLang="en-US" dirty="0"/>
          </a:p>
        </p:txBody>
      </p:sp>
      <p:sp>
        <p:nvSpPr>
          <p:cNvPr id="32771" name="Content Placeholder 2">
            <a:extLst>
              <a:ext uri="{FF2B5EF4-FFF2-40B4-BE49-F238E27FC236}">
                <a16:creationId xmlns:a16="http://schemas.microsoft.com/office/drawing/2014/main" id="{49A1004F-7184-4D9D-AFD7-582E3F1D98EF}"/>
              </a:ext>
            </a:extLst>
          </p:cNvPr>
          <p:cNvSpPr>
            <a:spLocks noGrp="1"/>
          </p:cNvSpPr>
          <p:nvPr>
            <p:ph idx="1"/>
          </p:nvPr>
        </p:nvSpPr>
        <p:spPr/>
        <p:txBody>
          <a:bodyPr>
            <a:normAutofit fontScale="92500"/>
          </a:bodyPr>
          <a:lstStyle/>
          <a:p>
            <a:pPr marL="0" indent="0">
              <a:buFontTx/>
              <a:buNone/>
            </a:pPr>
            <a:r>
              <a:rPr lang="en-US" altLang="en-US" sz="2800">
                <a:latin typeface="Times New Roman" panose="02020603050405020304" pitchFamily="18" charset="0"/>
                <a:cs typeface="Times New Roman" panose="02020603050405020304" pitchFamily="18" charset="0"/>
              </a:rPr>
              <a:t> Gaya gesek yang terjadi, pada saat benda belum bergerak disebut </a:t>
            </a:r>
            <a:r>
              <a:rPr lang="en-US" altLang="en-US" sz="2800" i="1">
                <a:latin typeface="Times New Roman" panose="02020603050405020304" pitchFamily="18" charset="0"/>
                <a:cs typeface="Times New Roman" panose="02020603050405020304" pitchFamily="18" charset="0"/>
              </a:rPr>
              <a:t>gaya gesek statis</a:t>
            </a:r>
            <a:r>
              <a:rPr lang="en-US" altLang="en-US" sz="2800">
                <a:latin typeface="Times New Roman" panose="02020603050405020304" pitchFamily="18" charset="0"/>
                <a:cs typeface="Times New Roman" panose="02020603050405020304" pitchFamily="18" charset="0"/>
              </a:rPr>
              <a:t>. Sedang gaya gesek yang terjadi setelah benda bergerak disebut </a:t>
            </a:r>
            <a:r>
              <a:rPr lang="en-US" altLang="en-US" sz="2800" i="1">
                <a:latin typeface="Times New Roman" panose="02020603050405020304" pitchFamily="18" charset="0"/>
                <a:cs typeface="Times New Roman" panose="02020603050405020304" pitchFamily="18" charset="0"/>
              </a:rPr>
              <a:t>gaya gesek kinetis</a:t>
            </a:r>
            <a:r>
              <a:rPr lang="en-US" altLang="en-US" sz="2800">
                <a:latin typeface="Times New Roman" panose="02020603050405020304" pitchFamily="18" charset="0"/>
                <a:cs typeface="Times New Roman" panose="02020603050405020304" pitchFamily="18" charset="0"/>
              </a:rPr>
              <a:t>. </a:t>
            </a:r>
            <a:endParaRPr lang="id-ID" altLang="en-US" sz="2800">
              <a:latin typeface="Times New Roman" panose="02020603050405020304" pitchFamily="18" charset="0"/>
              <a:cs typeface="Times New Roman" panose="02020603050405020304" pitchFamily="18" charset="0"/>
            </a:endParaRPr>
          </a:p>
          <a:p>
            <a:pPr marL="0" indent="0">
              <a:buFontTx/>
              <a:buNone/>
            </a:pPr>
            <a:r>
              <a:rPr lang="en-US" altLang="en-US" sz="2800">
                <a:latin typeface="Times New Roman" panose="02020603050405020304" pitchFamily="18" charset="0"/>
                <a:cs typeface="Times New Roman" panose="02020603050405020304" pitchFamily="18" charset="0"/>
              </a:rPr>
              <a:t>Jadi, pada saat balok kayu yang ditarik belum bergerak, gaya gesek yang timbul adalah </a:t>
            </a:r>
            <a:r>
              <a:rPr lang="en-US" altLang="en-US" sz="2800" i="1">
                <a:latin typeface="Times New Roman" panose="02020603050405020304" pitchFamily="18" charset="0"/>
                <a:cs typeface="Times New Roman" panose="02020603050405020304" pitchFamily="18" charset="0"/>
              </a:rPr>
              <a:t>gaya gesek statis</a:t>
            </a:r>
            <a:r>
              <a:rPr lang="en-US" altLang="en-US" sz="2800">
                <a:latin typeface="Times New Roman" panose="02020603050405020304" pitchFamily="18" charset="0"/>
                <a:cs typeface="Times New Roman" panose="02020603050405020304" pitchFamily="18" charset="0"/>
              </a:rPr>
              <a:t>. Setelah balok kayu bergerak, antara balok kayu dengan dengan permukaan meja, lantai, atau kaca tetap ada gaya gesek. Gaya gesek ini disebut </a:t>
            </a:r>
            <a:r>
              <a:rPr lang="en-US" altLang="en-US" sz="2800" i="1">
                <a:latin typeface="Times New Roman" panose="02020603050405020304" pitchFamily="18" charset="0"/>
                <a:cs typeface="Times New Roman" panose="02020603050405020304" pitchFamily="18" charset="0"/>
              </a:rPr>
              <a:t>gaya gesek kinetis</a:t>
            </a:r>
            <a:r>
              <a:rPr lang="en-US" altLang="en-US" sz="2800">
                <a:latin typeface="Times New Roman" panose="02020603050405020304" pitchFamily="18" charset="0"/>
                <a:cs typeface="Times New Roman" panose="02020603050405020304" pitchFamily="18" charset="0"/>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69BC240D-85B5-47E3-8C34-4DDC8896C3CC}"/>
              </a:ext>
            </a:extLst>
          </p:cNvPr>
          <p:cNvSpPr>
            <a:spLocks noGrp="1"/>
          </p:cNvSpPr>
          <p:nvPr>
            <p:ph type="title"/>
          </p:nvPr>
        </p:nvSpPr>
        <p:spPr>
          <a:xfrm>
            <a:off x="581192" y="687475"/>
            <a:ext cx="7989752" cy="760326"/>
          </a:xfrm>
        </p:spPr>
        <p:txBody>
          <a:bodyPr/>
          <a:lstStyle/>
          <a:p>
            <a:r>
              <a:rPr lang="id-ID" altLang="en-US" sz="3200" i="1" dirty="0"/>
              <a:t>Gaya gesek yang menguntungkan</a:t>
            </a:r>
            <a:endParaRPr lang="en-US" altLang="en-US" sz="3200" i="1" dirty="0"/>
          </a:p>
        </p:txBody>
      </p:sp>
      <p:sp>
        <p:nvSpPr>
          <p:cNvPr id="3" name="Content Placeholder 2">
            <a:extLst>
              <a:ext uri="{FF2B5EF4-FFF2-40B4-BE49-F238E27FC236}">
                <a16:creationId xmlns:a16="http://schemas.microsoft.com/office/drawing/2014/main" id="{B7D7C747-5A9F-4005-A3CC-D4ACB51F2791}"/>
              </a:ext>
            </a:extLst>
          </p:cNvPr>
          <p:cNvSpPr>
            <a:spLocks noGrp="1"/>
          </p:cNvSpPr>
          <p:nvPr>
            <p:ph idx="1"/>
          </p:nvPr>
        </p:nvSpPr>
        <p:spPr>
          <a:xfrm>
            <a:off x="457200" y="1676400"/>
            <a:ext cx="8229600" cy="4830763"/>
          </a:xfrm>
        </p:spPr>
        <p:txBody>
          <a:bodyPr/>
          <a:lstStyle/>
          <a:p>
            <a:pPr>
              <a:defRPr/>
            </a:pPr>
            <a:r>
              <a:rPr lang="fi-FI" sz="2800" dirty="0"/>
              <a:t>Alas kaki sepatu dan sandal yang dibuat dari bahan karet dan sejenisnya dan bentuknya dibuat sedemikian sehingga jika dipakai akan menahan pemakainya untuk tidak terpeleset.</a:t>
            </a:r>
            <a:endParaRPr lang="en-US" sz="2800" dirty="0"/>
          </a:p>
          <a:p>
            <a:pPr>
              <a:defRPr/>
            </a:pPr>
            <a:r>
              <a:rPr lang="fi-FI" sz="2800" dirty="0"/>
              <a:t>Ban mobil, ban sepeda, ban sepeda motor dibuat dari karet dan bentuknya didesain sedemikian sehingga akan memperbesar gaya gesek antara ban dengan jalan raya yang juga didesain kasar.</a:t>
            </a:r>
            <a:endParaRPr lang="en-US" sz="2800" dirty="0"/>
          </a:p>
          <a:p>
            <a:pPr marL="0" indent="0">
              <a:buFontTx/>
              <a:buNone/>
              <a:defRPr/>
            </a:pPr>
            <a:endParaRPr lang="en-US" sz="28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F99D8E54-6087-47E0-91F6-AC4745069EC8}"/>
              </a:ext>
            </a:extLst>
          </p:cNvPr>
          <p:cNvSpPr>
            <a:spLocks noGrp="1"/>
          </p:cNvSpPr>
          <p:nvPr>
            <p:ph type="title"/>
          </p:nvPr>
        </p:nvSpPr>
        <p:spPr/>
        <p:txBody>
          <a:bodyPr>
            <a:normAutofit fontScale="90000"/>
          </a:bodyPr>
          <a:lstStyle/>
          <a:p>
            <a:r>
              <a:rPr lang="id-ID" altLang="en-US" sz="3600" i="1"/>
              <a:t>Gaya gesek yang merugikan sehingga harus dihilangkan</a:t>
            </a:r>
            <a:endParaRPr lang="en-US" altLang="en-US" sz="3600" i="1"/>
          </a:p>
        </p:txBody>
      </p:sp>
      <p:sp>
        <p:nvSpPr>
          <p:cNvPr id="3" name="Content Placeholder 2">
            <a:extLst>
              <a:ext uri="{FF2B5EF4-FFF2-40B4-BE49-F238E27FC236}">
                <a16:creationId xmlns:a16="http://schemas.microsoft.com/office/drawing/2014/main" id="{BB0BCC77-CA09-412F-BF17-245774A0D0EC}"/>
              </a:ext>
            </a:extLst>
          </p:cNvPr>
          <p:cNvSpPr>
            <a:spLocks noGrp="1"/>
          </p:cNvSpPr>
          <p:nvPr>
            <p:ph idx="1"/>
          </p:nvPr>
        </p:nvSpPr>
        <p:spPr/>
        <p:txBody>
          <a:bodyPr>
            <a:normAutofit/>
          </a:bodyPr>
          <a:lstStyle/>
          <a:p>
            <a:pPr>
              <a:defRPr/>
            </a:pPr>
            <a:r>
              <a:rPr lang="id-ID" sz="2800" dirty="0"/>
              <a:t>Gir roda dan rantai pada sepeda motor yang sering bergesekan dapat aus atau rusak. Usaha untuk mengurangi gesekan ini dapat dilakukan dengan memberikan oli sebagai pelumas.</a:t>
            </a:r>
          </a:p>
          <a:p>
            <a:pPr>
              <a:defRPr/>
            </a:pPr>
            <a:r>
              <a:rPr lang="en-US" sz="2800" dirty="0" err="1"/>
              <a:t>Kereta</a:t>
            </a:r>
            <a:r>
              <a:rPr lang="en-US" sz="2800" dirty="0"/>
              <a:t> </a:t>
            </a:r>
            <a:r>
              <a:rPr lang="en-US" sz="2800" dirty="0" err="1"/>
              <a:t>api</a:t>
            </a:r>
            <a:r>
              <a:rPr lang="en-US" sz="2800" dirty="0"/>
              <a:t> </a:t>
            </a:r>
            <a:r>
              <a:rPr lang="en-US" sz="2800" dirty="0" err="1"/>
              <a:t>cepat</a:t>
            </a:r>
            <a:r>
              <a:rPr lang="en-US" sz="2800" dirty="0"/>
              <a:t> </a:t>
            </a:r>
            <a:r>
              <a:rPr lang="en-US" sz="2800" dirty="0" err="1"/>
              <a:t>berjalan</a:t>
            </a:r>
            <a:r>
              <a:rPr lang="en-US" sz="2800" dirty="0"/>
              <a:t> di </a:t>
            </a:r>
            <a:r>
              <a:rPr lang="en-US" sz="2800" dirty="0" err="1"/>
              <a:t>atas</a:t>
            </a:r>
            <a:r>
              <a:rPr lang="en-US" sz="2800" dirty="0"/>
              <a:t> </a:t>
            </a:r>
            <a:r>
              <a:rPr lang="en-US" sz="2800" dirty="0" err="1"/>
              <a:t>rel</a:t>
            </a:r>
            <a:r>
              <a:rPr lang="en-US" sz="2800" dirty="0"/>
              <a:t> </a:t>
            </a:r>
            <a:r>
              <a:rPr lang="en-US" sz="2800" dirty="0" err="1"/>
              <a:t>magnetis</a:t>
            </a:r>
            <a:r>
              <a:rPr lang="en-US" sz="2800" dirty="0"/>
              <a:t>. </a:t>
            </a:r>
            <a:r>
              <a:rPr lang="en-US" sz="2800" dirty="0" err="1"/>
              <a:t>Rel</a:t>
            </a:r>
            <a:r>
              <a:rPr lang="en-US" sz="2800" dirty="0"/>
              <a:t> model </a:t>
            </a:r>
            <a:r>
              <a:rPr lang="en-US" sz="2800" dirty="0" err="1"/>
              <a:t>ini</a:t>
            </a:r>
            <a:r>
              <a:rPr lang="en-US" sz="2800" dirty="0"/>
              <a:t> </a:t>
            </a:r>
            <a:r>
              <a:rPr lang="en-US" sz="2800" dirty="0" err="1"/>
              <a:t>dibuat</a:t>
            </a:r>
            <a:r>
              <a:rPr lang="en-US" sz="2800" dirty="0"/>
              <a:t> </a:t>
            </a:r>
            <a:r>
              <a:rPr lang="en-US" sz="2800" dirty="0" err="1"/>
              <a:t>dengan</a:t>
            </a:r>
            <a:r>
              <a:rPr lang="en-US" sz="2800" dirty="0"/>
              <a:t> </a:t>
            </a:r>
            <a:r>
              <a:rPr lang="en-US" sz="2800" dirty="0" err="1"/>
              <a:t>tujuan</a:t>
            </a:r>
            <a:r>
              <a:rPr lang="en-US" sz="2800" dirty="0"/>
              <a:t> </a:t>
            </a:r>
            <a:r>
              <a:rPr lang="en-US" sz="2800" dirty="0" err="1"/>
              <a:t>untuk</a:t>
            </a:r>
            <a:r>
              <a:rPr lang="en-US" sz="2800" dirty="0"/>
              <a:t> </a:t>
            </a:r>
            <a:r>
              <a:rPr lang="en-US" sz="2800" dirty="0" err="1"/>
              <a:t>menghilangkan</a:t>
            </a:r>
            <a:r>
              <a:rPr lang="en-US" sz="2800" dirty="0"/>
              <a:t> </a:t>
            </a:r>
            <a:r>
              <a:rPr lang="en-US" sz="2800" dirty="0" err="1"/>
              <a:t>gaya</a:t>
            </a:r>
            <a:r>
              <a:rPr lang="en-US" sz="2800" dirty="0"/>
              <a:t> </a:t>
            </a:r>
            <a:r>
              <a:rPr lang="en-US" sz="2800" dirty="0" err="1"/>
              <a:t>gesek</a:t>
            </a:r>
            <a:r>
              <a:rPr lang="en-US" sz="2800" dirty="0"/>
              <a:t> </a:t>
            </a:r>
            <a:r>
              <a:rPr lang="en-US" sz="2800" dirty="0" err="1"/>
              <a:t>antara</a:t>
            </a:r>
            <a:r>
              <a:rPr lang="en-US" sz="2800" dirty="0"/>
              <a:t> </a:t>
            </a:r>
            <a:r>
              <a:rPr lang="en-US" sz="2800" dirty="0" err="1"/>
              <a:t>kereta</a:t>
            </a:r>
            <a:r>
              <a:rPr lang="en-US" sz="2800" dirty="0"/>
              <a:t> </a:t>
            </a:r>
            <a:r>
              <a:rPr lang="en-US" sz="2800" dirty="0" err="1"/>
              <a:t>dengan</a:t>
            </a:r>
            <a:r>
              <a:rPr lang="en-US" sz="2800" dirty="0"/>
              <a:t> rel.</a:t>
            </a:r>
          </a:p>
          <a:p>
            <a:pPr marL="0" indent="0">
              <a:buFontTx/>
              <a:buNone/>
              <a:defRPr/>
            </a:pPr>
            <a:endParaRPr lang="en-US" sz="28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497822C8-D507-4C63-AE28-ED3EEFC6044B}"/>
              </a:ext>
            </a:extLst>
          </p:cNvPr>
          <p:cNvSpPr>
            <a:spLocks noGrp="1"/>
          </p:cNvSpPr>
          <p:nvPr>
            <p:ph type="title"/>
          </p:nvPr>
        </p:nvSpPr>
        <p:spPr>
          <a:xfrm>
            <a:off x="581192" y="687475"/>
            <a:ext cx="7989752" cy="684126"/>
          </a:xfrm>
        </p:spPr>
        <p:txBody>
          <a:bodyPr/>
          <a:lstStyle/>
          <a:p>
            <a:r>
              <a:rPr lang="id-ID" altLang="en-US" dirty="0"/>
              <a:t>N. Gaya dan percepatan</a:t>
            </a:r>
            <a:endParaRPr lang="en-US" altLang="en-US" dirty="0"/>
          </a:p>
        </p:txBody>
      </p:sp>
      <p:sp>
        <p:nvSpPr>
          <p:cNvPr id="35843" name="Content Placeholder 2">
            <a:extLst>
              <a:ext uri="{FF2B5EF4-FFF2-40B4-BE49-F238E27FC236}">
                <a16:creationId xmlns:a16="http://schemas.microsoft.com/office/drawing/2014/main" id="{B6F80B5D-0AAD-44DB-9DB7-24A0E055E52C}"/>
              </a:ext>
            </a:extLst>
          </p:cNvPr>
          <p:cNvSpPr>
            <a:spLocks noGrp="1"/>
          </p:cNvSpPr>
          <p:nvPr>
            <p:ph idx="1"/>
          </p:nvPr>
        </p:nvSpPr>
        <p:spPr/>
        <p:txBody>
          <a:bodyPr>
            <a:normAutofit fontScale="92500"/>
          </a:bodyPr>
          <a:lstStyle/>
          <a:p>
            <a:pPr marL="0" indent="0">
              <a:buFontTx/>
              <a:buNone/>
            </a:pPr>
            <a:r>
              <a:rPr lang="en-US" altLang="en-US" sz="2800" i="1">
                <a:solidFill>
                  <a:srgbClr val="FF0000"/>
                </a:solidFill>
              </a:rPr>
              <a:t>Percepatan ialah bertambahnya kelajuan tiap sekon.</a:t>
            </a:r>
            <a:endParaRPr lang="en-US" altLang="en-US" sz="2800">
              <a:solidFill>
                <a:srgbClr val="FF0000"/>
              </a:solidFill>
            </a:endParaRPr>
          </a:p>
          <a:p>
            <a:pPr marL="0" indent="0">
              <a:buFontTx/>
              <a:buNone/>
            </a:pPr>
            <a:r>
              <a:rPr lang="en-US" altLang="en-US" sz="2800" i="1">
                <a:solidFill>
                  <a:srgbClr val="FF0000"/>
                </a:solidFill>
              </a:rPr>
              <a:t>Perlambatan ialah berkurangnya kelajuan tiap tiap sekon..</a:t>
            </a:r>
            <a:endParaRPr lang="en-US" altLang="en-US" sz="2800">
              <a:solidFill>
                <a:srgbClr val="FF0000"/>
              </a:solidFill>
            </a:endParaRPr>
          </a:p>
          <a:p>
            <a:pPr marL="0" indent="0">
              <a:buFontTx/>
              <a:buNone/>
            </a:pPr>
            <a:r>
              <a:rPr lang="id-ID" altLang="en-US" sz="2800"/>
              <a:t>Percepatan yang dialami suatu benda akibat kerja suatu gaya</a:t>
            </a:r>
          </a:p>
          <a:p>
            <a:pPr marL="0" indent="0">
              <a:buFontTx/>
              <a:buNone/>
            </a:pPr>
            <a:r>
              <a:rPr lang="id-ID" altLang="en-US" sz="2800"/>
              <a:t>Jika arah gaya searah gerak benda, akan terjadi percepatan</a:t>
            </a:r>
          </a:p>
          <a:p>
            <a:pPr marL="0" indent="0">
              <a:buFontTx/>
              <a:buNone/>
            </a:pPr>
            <a:r>
              <a:rPr lang="id-ID" altLang="en-US" sz="2800"/>
              <a:t>Jika gaya berlawanan dengan arah gerak benda, maka akan terjadi perlambatan</a:t>
            </a:r>
            <a:endParaRPr lang="en-US" altLang="en-US" sz="28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73396ED5-EC72-4CF5-A67B-26E3E15BD78D}"/>
              </a:ext>
            </a:extLst>
          </p:cNvPr>
          <p:cNvSpPr>
            <a:spLocks noGrp="1"/>
          </p:cNvSpPr>
          <p:nvPr>
            <p:ph type="title"/>
          </p:nvPr>
        </p:nvSpPr>
        <p:spPr>
          <a:xfrm>
            <a:off x="581192" y="687475"/>
            <a:ext cx="7989752" cy="760326"/>
          </a:xfrm>
        </p:spPr>
        <p:txBody>
          <a:bodyPr/>
          <a:lstStyle/>
          <a:p>
            <a:pPr algn="l"/>
            <a:r>
              <a:rPr lang="id-ID" altLang="en-US" sz="3200" dirty="0"/>
              <a:t>O. Gaya pada jembatan</a:t>
            </a:r>
            <a:endParaRPr lang="en-US" altLang="en-US" sz="3200" dirty="0"/>
          </a:p>
        </p:txBody>
      </p:sp>
      <p:sp>
        <p:nvSpPr>
          <p:cNvPr id="3" name="Content Placeholder 2">
            <a:extLst>
              <a:ext uri="{FF2B5EF4-FFF2-40B4-BE49-F238E27FC236}">
                <a16:creationId xmlns:a16="http://schemas.microsoft.com/office/drawing/2014/main" id="{EC83E76C-73DB-4B05-9EEF-ACE509596998}"/>
              </a:ext>
            </a:extLst>
          </p:cNvPr>
          <p:cNvSpPr>
            <a:spLocks noGrp="1"/>
          </p:cNvSpPr>
          <p:nvPr>
            <p:ph idx="1"/>
          </p:nvPr>
        </p:nvSpPr>
        <p:spPr>
          <a:xfrm>
            <a:off x="457200" y="2057400"/>
            <a:ext cx="8229600" cy="4525963"/>
          </a:xfrm>
        </p:spPr>
        <p:txBody>
          <a:bodyPr>
            <a:normAutofit/>
          </a:bodyPr>
          <a:lstStyle/>
          <a:p>
            <a:pPr marL="0" indent="0">
              <a:buFontTx/>
              <a:buNone/>
              <a:defRPr/>
            </a:pPr>
            <a:r>
              <a:rPr lang="id-ID" sz="2400" dirty="0"/>
              <a:t>Terdapat tiga jenis konstruksi jembatan, yaitu jembatan kantilever, jembatan lengkung dan jembatan gantung</a:t>
            </a:r>
          </a:p>
          <a:p>
            <a:pPr marL="0" indent="0">
              <a:buFontTx/>
              <a:buNone/>
              <a:defRPr/>
            </a:pPr>
            <a:r>
              <a:rPr lang="id-ID" sz="2400" b="1" dirty="0"/>
              <a:t>Jembatan kantilever</a:t>
            </a:r>
            <a:endParaRPr lang="en-US" sz="2400" dirty="0"/>
          </a:p>
          <a:p>
            <a:pPr>
              <a:defRPr/>
            </a:pPr>
            <a:r>
              <a:rPr lang="id-ID" sz="2400" dirty="0"/>
              <a:t>Jembatan kantilever adalah jembatan panjang yang mirip dengan jembatan sederhana dari kayu batang pohon  dengan penyangga berada di tengah. Pada jembatan ini terdapat kerangka keras dan kaku (dari besi atau baja). Tiap bagian kerangka jembatan jenis ini meneruskan beban yang ditanggungnya ke ujung penyangga jembatan melalui kombinasi antara tegangan dan regangan. Jembatan jenis ini hanya cocok untuk untuk rentang jarak 200 m – 400 m.</a:t>
            </a:r>
            <a:endParaRPr lang="en-US" sz="2400" dirty="0"/>
          </a:p>
          <a:p>
            <a:pPr>
              <a:defRPr/>
            </a:pPr>
            <a:endParaRPr lang="en-US" sz="2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96E4BB6C-C11F-4E9F-8DD8-0231F62A56E1}"/>
              </a:ext>
            </a:extLst>
          </p:cNvPr>
          <p:cNvSpPr>
            <a:spLocks noGrp="1"/>
          </p:cNvSpPr>
          <p:nvPr>
            <p:ph type="title"/>
          </p:nvPr>
        </p:nvSpPr>
        <p:spPr>
          <a:xfrm>
            <a:off x="581192" y="687475"/>
            <a:ext cx="7989752" cy="760326"/>
          </a:xfrm>
        </p:spPr>
        <p:txBody>
          <a:bodyPr/>
          <a:lstStyle/>
          <a:p>
            <a:pPr algn="l"/>
            <a:r>
              <a:rPr lang="id-ID" altLang="en-US" sz="3200" dirty="0"/>
              <a:t>O. Gaya pada jembatan</a:t>
            </a:r>
            <a:endParaRPr lang="en-US" altLang="en-US" sz="3200" dirty="0"/>
          </a:p>
        </p:txBody>
      </p:sp>
      <p:sp>
        <p:nvSpPr>
          <p:cNvPr id="3" name="Content Placeholder 2">
            <a:extLst>
              <a:ext uri="{FF2B5EF4-FFF2-40B4-BE49-F238E27FC236}">
                <a16:creationId xmlns:a16="http://schemas.microsoft.com/office/drawing/2014/main" id="{9D0AFC16-F9C5-4D2C-92B5-4DA765DD390D}"/>
              </a:ext>
            </a:extLst>
          </p:cNvPr>
          <p:cNvSpPr>
            <a:spLocks noGrp="1"/>
          </p:cNvSpPr>
          <p:nvPr>
            <p:ph idx="1"/>
          </p:nvPr>
        </p:nvSpPr>
        <p:spPr/>
        <p:txBody>
          <a:bodyPr>
            <a:normAutofit/>
          </a:bodyPr>
          <a:lstStyle/>
          <a:p>
            <a:pPr marL="0" indent="0">
              <a:buFontTx/>
              <a:buNone/>
              <a:defRPr/>
            </a:pPr>
            <a:r>
              <a:rPr lang="id-ID" sz="2400" b="1" dirty="0"/>
              <a:t>Jembatan lengkung</a:t>
            </a:r>
            <a:endParaRPr lang="en-US" sz="2400" dirty="0"/>
          </a:p>
          <a:p>
            <a:pPr>
              <a:defRPr/>
            </a:pPr>
            <a:r>
              <a:rPr lang="id-ID" sz="2400" dirty="0"/>
              <a:t>Jembatan lrengkung adalah jembatan yang konstruksinya berbentuk busur setengah lingkaran dan memiliki struktur ringan dan terbuka. Berat jembatan serta beban yang ditanggung (yang lewat di atasnya) merupakan gaya-gaya yang saling berpasangan membentuk tekanan. Karena itulah selain menggunakan baja, jembatan jenis ini dapat menggunakan batuan-batuan sebagai </a:t>
            </a:r>
            <a:r>
              <a:rPr lang="en-US" sz="2400" dirty="0" err="1"/>
              <a:t>bahan</a:t>
            </a:r>
            <a:r>
              <a:rPr lang="id-ID" sz="2400" dirty="0"/>
              <a:t> pembangunnya. Rentang maksimum yang dapat dicapai mencapai 900 m.</a:t>
            </a:r>
            <a:endParaRPr lang="en-US" sz="24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DDEE47E5-7939-493F-8F19-B6F88B9898EC}"/>
              </a:ext>
            </a:extLst>
          </p:cNvPr>
          <p:cNvSpPr>
            <a:spLocks noGrp="1"/>
          </p:cNvSpPr>
          <p:nvPr>
            <p:ph type="title"/>
          </p:nvPr>
        </p:nvSpPr>
        <p:spPr>
          <a:xfrm>
            <a:off x="581192" y="687475"/>
            <a:ext cx="7989752" cy="760326"/>
          </a:xfrm>
        </p:spPr>
        <p:txBody>
          <a:bodyPr/>
          <a:lstStyle/>
          <a:p>
            <a:pPr algn="l"/>
            <a:r>
              <a:rPr lang="id-ID" altLang="en-US" sz="3200" dirty="0"/>
              <a:t>O. Gaya pada jembatan</a:t>
            </a:r>
            <a:endParaRPr lang="en-US" altLang="en-US" sz="3200" dirty="0"/>
          </a:p>
        </p:txBody>
      </p:sp>
      <p:sp>
        <p:nvSpPr>
          <p:cNvPr id="3" name="Content Placeholder 2">
            <a:extLst>
              <a:ext uri="{FF2B5EF4-FFF2-40B4-BE49-F238E27FC236}">
                <a16:creationId xmlns:a16="http://schemas.microsoft.com/office/drawing/2014/main" id="{5787207D-BD81-45DE-BAE8-44682FA09195}"/>
              </a:ext>
            </a:extLst>
          </p:cNvPr>
          <p:cNvSpPr>
            <a:spLocks noGrp="1"/>
          </p:cNvSpPr>
          <p:nvPr>
            <p:ph idx="1"/>
          </p:nvPr>
        </p:nvSpPr>
        <p:spPr>
          <a:xfrm>
            <a:off x="457200" y="1644562"/>
            <a:ext cx="8229600" cy="4525963"/>
          </a:xfrm>
        </p:spPr>
        <p:txBody>
          <a:bodyPr/>
          <a:lstStyle/>
          <a:p>
            <a:pPr marL="0" indent="0">
              <a:buFontTx/>
              <a:buNone/>
              <a:defRPr/>
            </a:pPr>
            <a:r>
              <a:rPr lang="id-ID" sz="2400" b="1" dirty="0"/>
              <a:t>Jembatan gantung</a:t>
            </a:r>
            <a:endParaRPr lang="en-US" sz="2400" dirty="0"/>
          </a:p>
          <a:p>
            <a:pPr>
              <a:defRPr/>
            </a:pPr>
            <a:r>
              <a:rPr lang="id-ID" sz="2400" dirty="0"/>
              <a:t>Jembatan gantung adalah jembatan dengan konstruksi yang menggunakan kabel-kabel baja sebagai penggantung yang terentang di antara menara-menara. Setiap ujung kabel penggantung ditanam pada jangkar yang tertanam pada tepi sungai. Gaya tekan dit</a:t>
            </a:r>
            <a:r>
              <a:rPr lang="en-US" sz="2400" dirty="0"/>
              <a:t>e</a:t>
            </a:r>
            <a:r>
              <a:rPr lang="id-ID" sz="2400" dirty="0"/>
              <a:t>ruskan oleh menara penyangga ke tanah. Jembatan ini dapat dibuat dengan panjang sampai mencapai 1780 m.</a:t>
            </a:r>
            <a:endParaRPr lang="en-US" sz="2400" dirty="0"/>
          </a:p>
          <a:p>
            <a:pPr>
              <a:defRPr/>
            </a:pPr>
            <a:endParaRPr lang="en-US" sz="24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AF4B513D-B93B-4B3E-9F8F-7B507E197A28}"/>
              </a:ext>
            </a:extLst>
          </p:cNvPr>
          <p:cNvSpPr>
            <a:spLocks noGrp="1"/>
          </p:cNvSpPr>
          <p:nvPr>
            <p:ph type="title"/>
          </p:nvPr>
        </p:nvSpPr>
        <p:spPr>
          <a:xfrm>
            <a:off x="581192" y="687475"/>
            <a:ext cx="7989752" cy="684126"/>
          </a:xfrm>
        </p:spPr>
        <p:txBody>
          <a:bodyPr/>
          <a:lstStyle/>
          <a:p>
            <a:r>
              <a:rPr lang="id-ID" altLang="en-US" dirty="0"/>
              <a:t>P. Massa dan berat benda</a:t>
            </a:r>
            <a:endParaRPr lang="en-US" altLang="en-US" dirty="0"/>
          </a:p>
        </p:txBody>
      </p:sp>
      <p:pic>
        <p:nvPicPr>
          <p:cNvPr id="39939" name="Picture 5">
            <a:extLst>
              <a:ext uri="{FF2B5EF4-FFF2-40B4-BE49-F238E27FC236}">
                <a16:creationId xmlns:a16="http://schemas.microsoft.com/office/drawing/2014/main" id="{FAEA952C-9A8B-4205-BA3C-B3A76CF3301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590800" y="1967706"/>
            <a:ext cx="4224338" cy="2922587"/>
          </a:xfrm>
          <a:noFill/>
        </p:spPr>
      </p:pic>
      <p:sp>
        <p:nvSpPr>
          <p:cNvPr id="39940" name="Rectangle 2">
            <a:extLst>
              <a:ext uri="{FF2B5EF4-FFF2-40B4-BE49-F238E27FC236}">
                <a16:creationId xmlns:a16="http://schemas.microsoft.com/office/drawing/2014/main" id="{269C27AE-9D94-4FAA-AACB-C70E4F88D93D}"/>
              </a:ext>
            </a:extLst>
          </p:cNvPr>
          <p:cNvSpPr>
            <a:spLocks noChangeArrowheads="1"/>
          </p:cNvSpPr>
          <p:nvPr/>
        </p:nvSpPr>
        <p:spPr bwMode="auto">
          <a:xfrm>
            <a:off x="969169" y="4038600"/>
            <a:ext cx="7467600"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400" dirty="0" err="1"/>
              <a:t>Besaran</a:t>
            </a:r>
            <a:r>
              <a:rPr lang="en-US" altLang="en-US" sz="2400" dirty="0"/>
              <a:t> yang </a:t>
            </a:r>
            <a:r>
              <a:rPr lang="en-US" altLang="en-US" sz="2400" dirty="0" err="1"/>
              <a:t>merupakan</a:t>
            </a:r>
            <a:r>
              <a:rPr lang="en-US" altLang="en-US" sz="2400" dirty="0"/>
              <a:t> </a:t>
            </a:r>
            <a:r>
              <a:rPr lang="en-US" altLang="en-US" sz="2400" dirty="0" err="1"/>
              <a:t>nilai</a:t>
            </a:r>
            <a:r>
              <a:rPr lang="en-US" altLang="en-US" sz="2400" dirty="0"/>
              <a:t> </a:t>
            </a:r>
            <a:r>
              <a:rPr lang="en-US" altLang="en-US" sz="2400" dirty="0" err="1"/>
              <a:t>perbandingan</a:t>
            </a:r>
            <a:r>
              <a:rPr lang="en-US" altLang="en-US" sz="2400" dirty="0"/>
              <a:t> </a:t>
            </a:r>
            <a:r>
              <a:rPr lang="en-US" altLang="en-US" sz="2400" dirty="0" err="1"/>
              <a:t>antara</a:t>
            </a:r>
            <a:r>
              <a:rPr lang="en-US" altLang="en-US" sz="2400" dirty="0"/>
              <a:t> </a:t>
            </a:r>
            <a:r>
              <a:rPr lang="en-US" altLang="en-US" sz="2400" dirty="0" err="1"/>
              <a:t>berat</a:t>
            </a:r>
            <a:r>
              <a:rPr lang="en-US" altLang="en-US" sz="2400" dirty="0"/>
              <a:t> dan </a:t>
            </a:r>
            <a:r>
              <a:rPr lang="en-US" altLang="en-US" sz="2400" dirty="0" err="1"/>
              <a:t>massa</a:t>
            </a:r>
            <a:r>
              <a:rPr lang="en-US" altLang="en-US" sz="2400" dirty="0"/>
              <a:t> </a:t>
            </a:r>
            <a:r>
              <a:rPr lang="en-US" altLang="en-US" sz="2400" dirty="0" err="1"/>
              <a:t>disebut</a:t>
            </a:r>
            <a:r>
              <a:rPr lang="en-US" altLang="en-US" sz="2400" dirty="0"/>
              <a:t> </a:t>
            </a:r>
            <a:r>
              <a:rPr lang="en-US" altLang="en-US" sz="2400" dirty="0" err="1"/>
              <a:t>percepatan</a:t>
            </a:r>
            <a:r>
              <a:rPr lang="en-US" altLang="en-US" sz="2400" dirty="0"/>
              <a:t> </a:t>
            </a:r>
            <a:r>
              <a:rPr lang="en-US" altLang="en-US" sz="2400" dirty="0" err="1"/>
              <a:t>gravitasi</a:t>
            </a:r>
            <a:r>
              <a:rPr lang="en-US" altLang="en-US" sz="2400" dirty="0"/>
              <a:t> (g).</a:t>
            </a:r>
          </a:p>
          <a:p>
            <a:pPr algn="ctr">
              <a:spcBef>
                <a:spcPct val="0"/>
              </a:spcBef>
              <a:buFontTx/>
              <a:buNone/>
            </a:pPr>
            <a:r>
              <a:rPr lang="it-IT" altLang="en-US" sz="2400" b="1" dirty="0"/>
              <a:t>g = w/m</a:t>
            </a:r>
            <a:r>
              <a:rPr lang="id-ID" altLang="en-US" sz="2400" b="1" dirty="0"/>
              <a:t> atau w= m g</a:t>
            </a:r>
            <a:endParaRPr lang="en-US" altLang="en-US" sz="2400" dirty="0"/>
          </a:p>
          <a:p>
            <a:pPr>
              <a:spcBef>
                <a:spcPct val="0"/>
              </a:spcBef>
              <a:buFontTx/>
              <a:buNone/>
            </a:pPr>
            <a:r>
              <a:rPr lang="it-IT" altLang="en-US" sz="2400" dirty="0"/>
              <a:t>di mana :</a:t>
            </a:r>
            <a:endParaRPr lang="en-US" altLang="en-US" sz="2400" dirty="0"/>
          </a:p>
          <a:p>
            <a:pPr>
              <a:spcBef>
                <a:spcPct val="0"/>
              </a:spcBef>
              <a:buFontTx/>
              <a:buNone/>
            </a:pPr>
            <a:r>
              <a:rPr lang="it-IT" altLang="en-US" sz="2400" dirty="0"/>
              <a:t>g = percepatan gravitasi ( N/kg atau m/s2)</a:t>
            </a:r>
            <a:endParaRPr lang="en-US" altLang="en-US" sz="2400" dirty="0"/>
          </a:p>
          <a:p>
            <a:pPr>
              <a:spcBef>
                <a:spcPct val="0"/>
              </a:spcBef>
              <a:buFontTx/>
              <a:buNone/>
            </a:pPr>
            <a:r>
              <a:rPr lang="en-US" altLang="en-US" sz="2400" dirty="0"/>
              <a:t>m = </a:t>
            </a:r>
            <a:r>
              <a:rPr lang="en-US" altLang="en-US" sz="2400" dirty="0" err="1"/>
              <a:t>massa</a:t>
            </a:r>
            <a:r>
              <a:rPr lang="en-US" altLang="en-US" sz="2400" dirty="0"/>
              <a:t> </a:t>
            </a:r>
            <a:r>
              <a:rPr lang="en-US" altLang="en-US" sz="2400" dirty="0" err="1"/>
              <a:t>benda</a:t>
            </a:r>
            <a:r>
              <a:rPr lang="en-US" altLang="en-US" sz="2400" dirty="0"/>
              <a:t> (kg)</a:t>
            </a:r>
          </a:p>
          <a:p>
            <a:pPr>
              <a:spcBef>
                <a:spcPct val="0"/>
              </a:spcBef>
              <a:buFontTx/>
              <a:buNone/>
            </a:pPr>
            <a:r>
              <a:rPr lang="en-US" altLang="en-US" sz="2400" dirty="0"/>
              <a:t>w = </a:t>
            </a:r>
            <a:r>
              <a:rPr lang="en-US" altLang="en-US" sz="2400" dirty="0" err="1"/>
              <a:t>berat</a:t>
            </a:r>
            <a:r>
              <a:rPr lang="en-US" altLang="en-US" sz="2400" dirty="0"/>
              <a:t> </a:t>
            </a:r>
            <a:r>
              <a:rPr lang="en-US" altLang="en-US" sz="2400" dirty="0" err="1"/>
              <a:t>benda</a:t>
            </a:r>
            <a:r>
              <a:rPr lang="en-US" altLang="en-US" sz="2400" dirty="0"/>
              <a:t> (N)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a:extLst>
              <a:ext uri="{FF2B5EF4-FFF2-40B4-BE49-F238E27FC236}">
                <a16:creationId xmlns:a16="http://schemas.microsoft.com/office/drawing/2014/main" id="{1067A7D8-D282-4A75-A8F5-7AB58EE01503}"/>
              </a:ext>
            </a:extLst>
          </p:cNvPr>
          <p:cNvSpPr>
            <a:spLocks noGrp="1"/>
          </p:cNvSpPr>
          <p:nvPr>
            <p:ph type="title"/>
          </p:nvPr>
        </p:nvSpPr>
        <p:spPr>
          <a:xfrm>
            <a:off x="581192" y="687475"/>
            <a:ext cx="7989752" cy="760326"/>
          </a:xfrm>
        </p:spPr>
        <p:txBody>
          <a:bodyPr/>
          <a:lstStyle/>
          <a:p>
            <a:r>
              <a:rPr lang="id-ID" altLang="en-US" dirty="0"/>
              <a:t>Hukum-hukum Newton</a:t>
            </a:r>
            <a:endParaRPr lang="en-US" altLang="en-US" dirty="0"/>
          </a:p>
        </p:txBody>
      </p:sp>
      <p:sp>
        <p:nvSpPr>
          <p:cNvPr id="3" name="Content Placeholder 2">
            <a:extLst>
              <a:ext uri="{FF2B5EF4-FFF2-40B4-BE49-F238E27FC236}">
                <a16:creationId xmlns:a16="http://schemas.microsoft.com/office/drawing/2014/main" id="{EAAFDBA6-C5EB-4B4B-9BFF-96325D6CD7DE}"/>
              </a:ext>
            </a:extLst>
          </p:cNvPr>
          <p:cNvSpPr>
            <a:spLocks noGrp="1"/>
          </p:cNvSpPr>
          <p:nvPr>
            <p:ph idx="1"/>
          </p:nvPr>
        </p:nvSpPr>
        <p:spPr/>
        <p:txBody>
          <a:bodyPr/>
          <a:lstStyle/>
          <a:p>
            <a:pPr marL="0" indent="0">
              <a:buFontTx/>
              <a:buNone/>
              <a:defRPr/>
            </a:pPr>
            <a:r>
              <a:rPr lang="id-ID" dirty="0"/>
              <a:t>Ditemukan oleh fisikawan Inggris Sir Isaac Newton (1643 – 1727)</a:t>
            </a:r>
          </a:p>
          <a:p>
            <a:pPr>
              <a:buFontTx/>
              <a:buChar char="-"/>
              <a:defRPr/>
            </a:pPr>
            <a:r>
              <a:rPr lang="id-ID" dirty="0"/>
              <a:t>Hukum I Newton</a:t>
            </a:r>
          </a:p>
          <a:p>
            <a:pPr>
              <a:buFontTx/>
              <a:buChar char="-"/>
              <a:defRPr/>
            </a:pPr>
            <a:r>
              <a:rPr lang="id-ID" dirty="0"/>
              <a:t>Hukum II Newton</a:t>
            </a:r>
          </a:p>
          <a:p>
            <a:pPr>
              <a:buFontTx/>
              <a:buChar char="-"/>
              <a:defRPr/>
            </a:pPr>
            <a:r>
              <a:rPr lang="id-ID" dirty="0"/>
              <a:t>Hukum III Newton</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a:extLst>
              <a:ext uri="{FF2B5EF4-FFF2-40B4-BE49-F238E27FC236}">
                <a16:creationId xmlns:a16="http://schemas.microsoft.com/office/drawing/2014/main" id="{97243DFC-26CC-4FC2-B2C9-0A455B7E8CB8}"/>
              </a:ext>
            </a:extLst>
          </p:cNvPr>
          <p:cNvSpPr>
            <a:spLocks noGrp="1"/>
          </p:cNvSpPr>
          <p:nvPr>
            <p:ph type="title"/>
          </p:nvPr>
        </p:nvSpPr>
        <p:spPr>
          <a:xfrm>
            <a:off x="581192" y="687475"/>
            <a:ext cx="7989752" cy="684126"/>
          </a:xfrm>
        </p:spPr>
        <p:txBody>
          <a:bodyPr/>
          <a:lstStyle/>
          <a:p>
            <a:r>
              <a:rPr lang="id-ID" altLang="en-US" dirty="0"/>
              <a:t>Q. Hukum I Newton</a:t>
            </a:r>
            <a:endParaRPr lang="en-US" altLang="en-US" dirty="0"/>
          </a:p>
        </p:txBody>
      </p:sp>
      <p:sp>
        <p:nvSpPr>
          <p:cNvPr id="41987" name="Content Placeholder 2">
            <a:extLst>
              <a:ext uri="{FF2B5EF4-FFF2-40B4-BE49-F238E27FC236}">
                <a16:creationId xmlns:a16="http://schemas.microsoft.com/office/drawing/2014/main" id="{F20B10BB-DAAF-4BF5-BEB6-2EBBD8700AD7}"/>
              </a:ext>
            </a:extLst>
          </p:cNvPr>
          <p:cNvSpPr>
            <a:spLocks noGrp="1"/>
          </p:cNvSpPr>
          <p:nvPr>
            <p:ph idx="1"/>
          </p:nvPr>
        </p:nvSpPr>
        <p:spPr>
          <a:xfrm>
            <a:off x="457200" y="1600200"/>
            <a:ext cx="8229600" cy="3124200"/>
          </a:xfrm>
        </p:spPr>
        <p:txBody>
          <a:bodyPr/>
          <a:lstStyle/>
          <a:p>
            <a:r>
              <a:rPr lang="en-US" altLang="en-US" i="1" dirty="0" err="1"/>
              <a:t>Bila</a:t>
            </a:r>
            <a:r>
              <a:rPr lang="en-US" altLang="en-US" i="1" dirty="0"/>
              <a:t> </a:t>
            </a:r>
            <a:r>
              <a:rPr lang="en-US" altLang="en-US" i="1" dirty="0" err="1"/>
              <a:t>resultan</a:t>
            </a:r>
            <a:r>
              <a:rPr lang="en-US" altLang="en-US" i="1" dirty="0"/>
              <a:t> </a:t>
            </a:r>
            <a:r>
              <a:rPr lang="en-US" altLang="en-US" i="1" dirty="0" err="1"/>
              <a:t>gaya-gaya</a:t>
            </a:r>
            <a:r>
              <a:rPr lang="en-US" altLang="en-US" i="1" dirty="0"/>
              <a:t> yang </a:t>
            </a:r>
            <a:r>
              <a:rPr lang="en-US" altLang="en-US" i="1" dirty="0" err="1"/>
              <a:t>bekerja</a:t>
            </a:r>
            <a:r>
              <a:rPr lang="en-US" altLang="en-US" i="1" dirty="0"/>
              <a:t> pada </a:t>
            </a:r>
            <a:r>
              <a:rPr lang="en-US" altLang="en-US" i="1" dirty="0" err="1"/>
              <a:t>benda</a:t>
            </a:r>
            <a:r>
              <a:rPr lang="en-US" altLang="en-US" i="1" dirty="0"/>
              <a:t> </a:t>
            </a:r>
            <a:r>
              <a:rPr lang="en-US" altLang="en-US" i="1" dirty="0" err="1"/>
              <a:t>nol</a:t>
            </a:r>
            <a:r>
              <a:rPr lang="en-US" altLang="en-US" i="1" dirty="0"/>
              <a:t>, </a:t>
            </a:r>
            <a:r>
              <a:rPr lang="en-US" altLang="en-US" i="1" dirty="0" err="1"/>
              <a:t>atau</a:t>
            </a:r>
            <a:r>
              <a:rPr lang="en-US" altLang="en-US" i="1" dirty="0"/>
              <a:t> </a:t>
            </a:r>
            <a:r>
              <a:rPr lang="en-US" altLang="en-US" i="1" dirty="0" err="1"/>
              <a:t>tidak</a:t>
            </a:r>
            <a:r>
              <a:rPr lang="en-US" altLang="en-US" i="1" dirty="0"/>
              <a:t> </a:t>
            </a:r>
            <a:r>
              <a:rPr lang="en-US" altLang="en-US" i="1" dirty="0" err="1"/>
              <a:t>ada</a:t>
            </a:r>
            <a:r>
              <a:rPr lang="en-US" altLang="en-US" i="1" dirty="0"/>
              <a:t> </a:t>
            </a:r>
            <a:r>
              <a:rPr lang="en-US" altLang="en-US" i="1" dirty="0" err="1"/>
              <a:t>gaya</a:t>
            </a:r>
            <a:r>
              <a:rPr lang="en-US" altLang="en-US" i="1" dirty="0"/>
              <a:t> yang </a:t>
            </a:r>
            <a:r>
              <a:rPr lang="en-US" altLang="en-US" i="1" dirty="0" err="1"/>
              <a:t>bekerja</a:t>
            </a:r>
            <a:r>
              <a:rPr lang="en-US" altLang="en-US" i="1" dirty="0"/>
              <a:t> pada </a:t>
            </a:r>
            <a:r>
              <a:rPr lang="en-US" altLang="en-US" i="1" dirty="0" err="1"/>
              <a:t>benda</a:t>
            </a:r>
            <a:r>
              <a:rPr lang="en-US" altLang="en-US" i="1" dirty="0"/>
              <a:t>, </a:t>
            </a:r>
            <a:r>
              <a:rPr lang="en-US" altLang="en-US" i="1" dirty="0" err="1"/>
              <a:t>benda</a:t>
            </a:r>
            <a:r>
              <a:rPr lang="en-US" altLang="en-US" i="1" dirty="0"/>
              <a:t> </a:t>
            </a:r>
            <a:r>
              <a:rPr lang="en-US" altLang="en-US" i="1" dirty="0" err="1"/>
              <a:t>itu</a:t>
            </a:r>
            <a:r>
              <a:rPr lang="en-US" altLang="en-US" i="1" dirty="0"/>
              <a:t> </a:t>
            </a:r>
            <a:r>
              <a:rPr lang="en-US" altLang="en-US" i="1" dirty="0" err="1"/>
              <a:t>akan</a:t>
            </a:r>
            <a:r>
              <a:rPr lang="en-US" altLang="en-US" i="1" dirty="0"/>
              <a:t> diam (</a:t>
            </a:r>
            <a:r>
              <a:rPr lang="en-US" altLang="en-US" i="1" dirty="0" err="1"/>
              <a:t>tidak</a:t>
            </a:r>
            <a:r>
              <a:rPr lang="en-US" altLang="en-US" i="1" dirty="0"/>
              <a:t> </a:t>
            </a:r>
            <a:r>
              <a:rPr lang="en-US" altLang="en-US" i="1" dirty="0" err="1"/>
              <a:t>bergerak</a:t>
            </a:r>
            <a:r>
              <a:rPr lang="en-US" altLang="en-US" i="1" dirty="0"/>
              <a:t>) </a:t>
            </a:r>
            <a:r>
              <a:rPr lang="en-US" altLang="en-US" i="1" dirty="0" err="1"/>
              <a:t>atau</a:t>
            </a:r>
            <a:r>
              <a:rPr lang="en-US" altLang="en-US" i="1" dirty="0"/>
              <a:t> </a:t>
            </a:r>
            <a:r>
              <a:rPr lang="en-US" altLang="en-US" i="1" dirty="0" err="1"/>
              <a:t>akan</a:t>
            </a:r>
            <a:r>
              <a:rPr lang="en-US" altLang="en-US" i="1" dirty="0"/>
              <a:t> </a:t>
            </a:r>
            <a:r>
              <a:rPr lang="en-US" altLang="en-US" i="1" dirty="0" err="1"/>
              <a:t>bergerak</a:t>
            </a:r>
            <a:r>
              <a:rPr lang="en-US" altLang="en-US" i="1" dirty="0"/>
              <a:t> </a:t>
            </a:r>
            <a:r>
              <a:rPr lang="en-US" altLang="en-US" i="1" dirty="0" err="1"/>
              <a:t>lurus</a:t>
            </a:r>
            <a:r>
              <a:rPr lang="en-US" altLang="en-US" i="1" dirty="0"/>
              <a:t> </a:t>
            </a:r>
            <a:r>
              <a:rPr lang="en-US" altLang="en-US" i="1" dirty="0" err="1"/>
              <a:t>beraturan</a:t>
            </a:r>
            <a:r>
              <a:rPr lang="en-US" altLang="en-US" i="1" dirty="0"/>
              <a:t>.</a:t>
            </a:r>
            <a:endParaRPr lang="en-US" altLang="en-US" dirty="0"/>
          </a:p>
          <a:p>
            <a:endParaRPr lang="en-US" alt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a:extLst>
              <a:ext uri="{FF2B5EF4-FFF2-40B4-BE49-F238E27FC236}">
                <a16:creationId xmlns:a16="http://schemas.microsoft.com/office/drawing/2014/main" id="{C0EFBB2D-EF25-413F-AB29-56650495CB49}"/>
              </a:ext>
            </a:extLst>
          </p:cNvPr>
          <p:cNvSpPr>
            <a:spLocks noGrp="1"/>
          </p:cNvSpPr>
          <p:nvPr>
            <p:ph type="title"/>
          </p:nvPr>
        </p:nvSpPr>
        <p:spPr>
          <a:xfrm>
            <a:off x="581192" y="687475"/>
            <a:ext cx="7989752" cy="684126"/>
          </a:xfrm>
        </p:spPr>
        <p:txBody>
          <a:bodyPr/>
          <a:lstStyle/>
          <a:p>
            <a:r>
              <a:rPr lang="id-ID" altLang="en-US" dirty="0"/>
              <a:t>R. Hukum II Newton</a:t>
            </a:r>
            <a:endParaRPr lang="en-US" altLang="en-US" dirty="0"/>
          </a:p>
        </p:txBody>
      </p:sp>
      <p:sp>
        <p:nvSpPr>
          <p:cNvPr id="3" name="Content Placeholder 2">
            <a:extLst>
              <a:ext uri="{FF2B5EF4-FFF2-40B4-BE49-F238E27FC236}">
                <a16:creationId xmlns:a16="http://schemas.microsoft.com/office/drawing/2014/main" id="{9A123D4A-59F0-405D-80FB-0D4FB11999C4}"/>
              </a:ext>
            </a:extLst>
          </p:cNvPr>
          <p:cNvSpPr>
            <a:spLocks noGrp="1"/>
          </p:cNvSpPr>
          <p:nvPr>
            <p:ph idx="1"/>
          </p:nvPr>
        </p:nvSpPr>
        <p:spPr/>
        <p:txBody>
          <a:bodyPr/>
          <a:lstStyle/>
          <a:p>
            <a:pPr>
              <a:defRPr/>
            </a:pPr>
            <a:r>
              <a:rPr lang="en-US" i="1" dirty="0" err="1"/>
              <a:t>Percepatan</a:t>
            </a:r>
            <a:r>
              <a:rPr lang="en-US" i="1" dirty="0"/>
              <a:t> </a:t>
            </a:r>
            <a:r>
              <a:rPr lang="en-US" i="1" dirty="0" err="1"/>
              <a:t>sebuah</a:t>
            </a:r>
            <a:r>
              <a:rPr lang="en-US" i="1" dirty="0"/>
              <a:t> </a:t>
            </a:r>
            <a:r>
              <a:rPr lang="en-US" i="1" dirty="0" err="1"/>
              <a:t>benda</a:t>
            </a:r>
            <a:r>
              <a:rPr lang="en-US" i="1" dirty="0"/>
              <a:t> </a:t>
            </a:r>
            <a:r>
              <a:rPr lang="en-US" i="1" dirty="0" err="1"/>
              <a:t>berbanding</a:t>
            </a:r>
            <a:r>
              <a:rPr lang="en-US" i="1" dirty="0"/>
              <a:t> </a:t>
            </a:r>
            <a:r>
              <a:rPr lang="en-US" i="1" dirty="0" err="1"/>
              <a:t>lurus</a:t>
            </a:r>
            <a:r>
              <a:rPr lang="en-US" i="1" dirty="0"/>
              <a:t> </a:t>
            </a:r>
            <a:r>
              <a:rPr lang="en-US" i="1" dirty="0" err="1"/>
              <a:t>dengan</a:t>
            </a:r>
            <a:r>
              <a:rPr lang="en-US" i="1" dirty="0"/>
              <a:t> </a:t>
            </a:r>
            <a:r>
              <a:rPr lang="en-US" i="1" dirty="0" err="1"/>
              <a:t>gaya</a:t>
            </a:r>
            <a:r>
              <a:rPr lang="en-US" i="1" dirty="0"/>
              <a:t> yang </a:t>
            </a:r>
            <a:r>
              <a:rPr lang="en-US" i="1" dirty="0" err="1"/>
              <a:t>bekerja</a:t>
            </a:r>
            <a:r>
              <a:rPr lang="en-US" i="1" dirty="0"/>
              <a:t> </a:t>
            </a:r>
            <a:r>
              <a:rPr lang="en-US" i="1" dirty="0" err="1"/>
              <a:t>pada</a:t>
            </a:r>
            <a:r>
              <a:rPr lang="en-US" i="1" dirty="0"/>
              <a:t> </a:t>
            </a:r>
            <a:r>
              <a:rPr lang="en-US" i="1" dirty="0" err="1"/>
              <a:t>benda</a:t>
            </a:r>
            <a:r>
              <a:rPr lang="en-US" i="1" dirty="0"/>
              <a:t> </a:t>
            </a:r>
            <a:r>
              <a:rPr lang="en-US" i="1" dirty="0" err="1"/>
              <a:t>itu</a:t>
            </a:r>
            <a:r>
              <a:rPr lang="en-US" i="1" dirty="0"/>
              <a:t>, </a:t>
            </a:r>
            <a:r>
              <a:rPr lang="en-US" i="1" dirty="0" err="1"/>
              <a:t>dan</a:t>
            </a:r>
            <a:r>
              <a:rPr lang="en-US" i="1" dirty="0"/>
              <a:t> </a:t>
            </a:r>
            <a:r>
              <a:rPr lang="en-US" i="1" dirty="0" err="1"/>
              <a:t>berbanding</a:t>
            </a:r>
            <a:r>
              <a:rPr lang="en-US" i="1" dirty="0"/>
              <a:t> </a:t>
            </a:r>
            <a:r>
              <a:rPr lang="en-US" i="1" dirty="0" err="1"/>
              <a:t>terbalik</a:t>
            </a:r>
            <a:r>
              <a:rPr lang="en-US" i="1" dirty="0"/>
              <a:t> </a:t>
            </a:r>
            <a:r>
              <a:rPr lang="en-US" i="1" dirty="0" err="1"/>
              <a:t>dengan</a:t>
            </a:r>
            <a:r>
              <a:rPr lang="en-US" i="1" dirty="0"/>
              <a:t> </a:t>
            </a:r>
            <a:r>
              <a:rPr lang="en-US" i="1" dirty="0" err="1"/>
              <a:t>massa</a:t>
            </a:r>
            <a:r>
              <a:rPr lang="en-US" i="1" dirty="0"/>
              <a:t> </a:t>
            </a:r>
            <a:r>
              <a:rPr lang="en-US" i="1" dirty="0" err="1"/>
              <a:t>benda</a:t>
            </a:r>
            <a:r>
              <a:rPr lang="en-US" i="1" dirty="0"/>
              <a:t> </a:t>
            </a:r>
            <a:r>
              <a:rPr lang="en-US" i="1" dirty="0" err="1"/>
              <a:t>itu</a:t>
            </a:r>
            <a:r>
              <a:rPr lang="en-US" i="1" dirty="0"/>
              <a:t>. </a:t>
            </a:r>
            <a:r>
              <a:rPr lang="en-US" i="1" dirty="0" err="1"/>
              <a:t>Arah</a:t>
            </a:r>
            <a:r>
              <a:rPr lang="en-US" i="1" dirty="0"/>
              <a:t> </a:t>
            </a:r>
            <a:r>
              <a:rPr lang="en-US" i="1" dirty="0" err="1"/>
              <a:t>percepatan</a:t>
            </a:r>
            <a:r>
              <a:rPr lang="en-US" i="1" dirty="0"/>
              <a:t> </a:t>
            </a:r>
            <a:r>
              <a:rPr lang="en-US" i="1" dirty="0" err="1"/>
              <a:t>sama</a:t>
            </a:r>
            <a:r>
              <a:rPr lang="en-US" i="1" dirty="0"/>
              <a:t> </a:t>
            </a:r>
            <a:r>
              <a:rPr lang="en-US" i="1" dirty="0" err="1"/>
              <a:t>dengan</a:t>
            </a:r>
            <a:r>
              <a:rPr lang="en-US" i="1" dirty="0"/>
              <a:t> </a:t>
            </a:r>
            <a:r>
              <a:rPr lang="en-US" i="1" dirty="0" err="1"/>
              <a:t>arah</a:t>
            </a:r>
            <a:r>
              <a:rPr lang="en-US" i="1" dirty="0"/>
              <a:t> </a:t>
            </a:r>
            <a:r>
              <a:rPr lang="en-US" i="1" dirty="0" err="1"/>
              <a:t>gaya</a:t>
            </a:r>
            <a:r>
              <a:rPr lang="en-US" i="1" dirty="0"/>
              <a:t> </a:t>
            </a:r>
            <a:r>
              <a:rPr lang="en-US" i="1" dirty="0" err="1"/>
              <a:t>itu</a:t>
            </a:r>
            <a:r>
              <a:rPr lang="en-US" i="1" dirty="0"/>
              <a:t>. </a:t>
            </a:r>
            <a:endParaRPr lang="en-US" dirty="0"/>
          </a:p>
          <a:p>
            <a:pPr marL="0" indent="0">
              <a:buFontTx/>
              <a:buNone/>
              <a:defRPr/>
            </a:pP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a:extLst>
              <a:ext uri="{FF2B5EF4-FFF2-40B4-BE49-F238E27FC236}">
                <a16:creationId xmlns:a16="http://schemas.microsoft.com/office/drawing/2014/main" id="{660C5F48-995A-49D9-B76A-CE12D7A60013}"/>
              </a:ext>
            </a:extLst>
          </p:cNvPr>
          <p:cNvSpPr>
            <a:spLocks noGrp="1"/>
          </p:cNvSpPr>
          <p:nvPr>
            <p:ph type="title"/>
          </p:nvPr>
        </p:nvSpPr>
        <p:spPr>
          <a:xfrm>
            <a:off x="581192" y="687475"/>
            <a:ext cx="7989752" cy="684126"/>
          </a:xfrm>
        </p:spPr>
        <p:txBody>
          <a:bodyPr/>
          <a:lstStyle/>
          <a:p>
            <a:r>
              <a:rPr lang="id-ID" altLang="en-US" dirty="0"/>
              <a:t>S. Hukum III Newton</a:t>
            </a:r>
            <a:endParaRPr lang="en-US" altLang="en-US" dirty="0"/>
          </a:p>
        </p:txBody>
      </p:sp>
      <p:sp>
        <p:nvSpPr>
          <p:cNvPr id="3" name="Content Placeholder 2">
            <a:extLst>
              <a:ext uri="{FF2B5EF4-FFF2-40B4-BE49-F238E27FC236}">
                <a16:creationId xmlns:a16="http://schemas.microsoft.com/office/drawing/2014/main" id="{F89609EB-BBAF-417D-BA40-DDEE36268712}"/>
              </a:ext>
            </a:extLst>
          </p:cNvPr>
          <p:cNvSpPr>
            <a:spLocks noGrp="1"/>
          </p:cNvSpPr>
          <p:nvPr>
            <p:ph idx="1"/>
          </p:nvPr>
        </p:nvSpPr>
        <p:spPr/>
        <p:txBody>
          <a:bodyPr>
            <a:normAutofit/>
          </a:bodyPr>
          <a:lstStyle/>
          <a:p>
            <a:pPr>
              <a:defRPr/>
            </a:pPr>
            <a:r>
              <a:rPr lang="fi-FI" sz="2400" i="1" dirty="0">
                <a:solidFill>
                  <a:srgbClr val="FF0000"/>
                </a:solidFill>
              </a:rPr>
              <a:t>Ketika suatu benda memberikan gaya pada benda kedua, benda kedua juga memberikan gaya yang sama besar tetapi berlawanan arah terhadap benda yang pertama</a:t>
            </a:r>
            <a:r>
              <a:rPr lang="fi-FI" sz="2400" dirty="0">
                <a:solidFill>
                  <a:srgbClr val="FF0000"/>
                </a:solidFill>
              </a:rPr>
              <a:t> </a:t>
            </a:r>
            <a:endParaRPr lang="en-US" sz="2400" dirty="0">
              <a:solidFill>
                <a:srgbClr val="FF0000"/>
              </a:solidFill>
            </a:endParaRPr>
          </a:p>
          <a:p>
            <a:pPr>
              <a:defRPr/>
            </a:pPr>
            <a:r>
              <a:rPr lang="fi-FI" sz="2400" dirty="0"/>
              <a:t>Hukum di atas sering disebut dengan “</a:t>
            </a:r>
            <a:r>
              <a:rPr lang="fi-FI" sz="2400" i="1" dirty="0">
                <a:solidFill>
                  <a:srgbClr val="FF0000"/>
                </a:solidFill>
              </a:rPr>
              <a:t>Hukum Aksi Reaksi : Untuk setiap aksi akan ada reaksi yang sama tetapi berlawanan arah”</a:t>
            </a:r>
            <a:endParaRPr lang="id-ID" sz="2400" i="1" dirty="0">
              <a:solidFill>
                <a:srgbClr val="FF0000"/>
              </a:solidFill>
            </a:endParaRPr>
          </a:p>
          <a:p>
            <a:pPr>
              <a:defRPr/>
            </a:pPr>
            <a:r>
              <a:rPr lang="id-ID" sz="2400" dirty="0"/>
              <a:t>P</a:t>
            </a:r>
            <a:r>
              <a:rPr lang="fi-FI" sz="2400" dirty="0"/>
              <a:t>erlu ditekankan, bahwa “gaya aksi” dan “gaya reaksi” bekerja pada benda yang berbeda. </a:t>
            </a:r>
            <a:endParaRPr lang="en-US" sz="2400" dirty="0"/>
          </a:p>
          <a:p>
            <a:pPr marL="0" indent="0">
              <a:buFontTx/>
              <a:buNone/>
              <a:defRPr/>
            </a:pPr>
            <a:endParaRPr lang="en-US" sz="24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a:extLst>
              <a:ext uri="{FF2B5EF4-FFF2-40B4-BE49-F238E27FC236}">
                <a16:creationId xmlns:a16="http://schemas.microsoft.com/office/drawing/2014/main" id="{9F9C2DA1-A409-449A-9262-B9FDB63C877D}"/>
              </a:ext>
            </a:extLst>
          </p:cNvPr>
          <p:cNvSpPr>
            <a:spLocks noGrp="1"/>
          </p:cNvSpPr>
          <p:nvPr>
            <p:ph type="title"/>
          </p:nvPr>
        </p:nvSpPr>
        <p:spPr>
          <a:xfrm>
            <a:off x="581192" y="687474"/>
            <a:ext cx="7989752" cy="660313"/>
          </a:xfrm>
        </p:spPr>
        <p:txBody>
          <a:bodyPr/>
          <a:lstStyle/>
          <a:p>
            <a:r>
              <a:rPr lang="id-ID" altLang="en-US" dirty="0"/>
              <a:t>T. Gaya berat dan gaya normal</a:t>
            </a:r>
            <a:endParaRPr lang="en-US" altLang="en-US" dirty="0"/>
          </a:p>
        </p:txBody>
      </p:sp>
      <p:pic>
        <p:nvPicPr>
          <p:cNvPr id="45059" name="Picture 2">
            <a:extLst>
              <a:ext uri="{FF2B5EF4-FFF2-40B4-BE49-F238E27FC236}">
                <a16:creationId xmlns:a16="http://schemas.microsoft.com/office/drawing/2014/main" id="{0F8EEA23-920A-4FF3-8A23-A19907EE4D8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209800" y="2133600"/>
            <a:ext cx="4343400" cy="4214813"/>
          </a:xfr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Content Placeholder 2">
            <a:extLst>
              <a:ext uri="{FF2B5EF4-FFF2-40B4-BE49-F238E27FC236}">
                <a16:creationId xmlns:a16="http://schemas.microsoft.com/office/drawing/2014/main" id="{484B54E4-5D65-448B-BAA8-FE04B432137D}"/>
              </a:ext>
            </a:extLst>
          </p:cNvPr>
          <p:cNvSpPr>
            <a:spLocks noGrp="1"/>
          </p:cNvSpPr>
          <p:nvPr>
            <p:ph idx="1"/>
          </p:nvPr>
        </p:nvSpPr>
        <p:spPr>
          <a:xfrm>
            <a:off x="457200" y="2057400"/>
            <a:ext cx="8229600" cy="4678362"/>
          </a:xfrm>
        </p:spPr>
        <p:txBody>
          <a:bodyPr>
            <a:normAutofit lnSpcReduction="10000"/>
          </a:bodyPr>
          <a:lstStyle/>
          <a:p>
            <a:pPr marL="0" indent="0">
              <a:buFontTx/>
              <a:buNone/>
            </a:pPr>
            <a:r>
              <a:rPr lang="en-US" altLang="en-US" sz="2400" i="1" dirty="0" err="1">
                <a:solidFill>
                  <a:srgbClr val="00B0F0"/>
                </a:solidFill>
              </a:rPr>
              <a:t>Bumi</a:t>
            </a:r>
            <a:r>
              <a:rPr lang="en-US" altLang="en-US" sz="2400" i="1" dirty="0">
                <a:solidFill>
                  <a:srgbClr val="00B0F0"/>
                </a:solidFill>
              </a:rPr>
              <a:t> </a:t>
            </a:r>
            <a:r>
              <a:rPr lang="en-US" altLang="en-US" sz="2400" i="1" dirty="0" err="1">
                <a:solidFill>
                  <a:srgbClr val="00B0F0"/>
                </a:solidFill>
              </a:rPr>
              <a:t>mengerjakan</a:t>
            </a:r>
            <a:r>
              <a:rPr lang="en-US" altLang="en-US" sz="2400" i="1" dirty="0">
                <a:solidFill>
                  <a:srgbClr val="00B0F0"/>
                </a:solidFill>
              </a:rPr>
              <a:t> </a:t>
            </a:r>
            <a:r>
              <a:rPr lang="en-US" altLang="en-US" sz="2400" i="1" dirty="0" err="1">
                <a:solidFill>
                  <a:srgbClr val="00B0F0"/>
                </a:solidFill>
              </a:rPr>
              <a:t>gaya</a:t>
            </a:r>
            <a:r>
              <a:rPr lang="en-US" altLang="en-US" sz="2400" i="1" dirty="0">
                <a:solidFill>
                  <a:srgbClr val="00B0F0"/>
                </a:solidFill>
              </a:rPr>
              <a:t> </a:t>
            </a:r>
            <a:r>
              <a:rPr lang="en-US" altLang="en-US" sz="2400" i="1" dirty="0" err="1">
                <a:solidFill>
                  <a:srgbClr val="00B0F0"/>
                </a:solidFill>
              </a:rPr>
              <a:t>tarik</a:t>
            </a:r>
            <a:r>
              <a:rPr lang="en-US" altLang="en-US" sz="2400" i="1" dirty="0">
                <a:solidFill>
                  <a:srgbClr val="00B0F0"/>
                </a:solidFill>
              </a:rPr>
              <a:t> </a:t>
            </a:r>
            <a:r>
              <a:rPr lang="en-US" altLang="en-US" sz="2400" i="1" dirty="0" err="1">
                <a:solidFill>
                  <a:srgbClr val="00B0F0"/>
                </a:solidFill>
              </a:rPr>
              <a:t>gravitasi</a:t>
            </a:r>
            <a:r>
              <a:rPr lang="en-US" altLang="en-US" sz="2400" i="1" dirty="0">
                <a:solidFill>
                  <a:srgbClr val="00B0F0"/>
                </a:solidFill>
              </a:rPr>
              <a:t> </a:t>
            </a:r>
            <a:r>
              <a:rPr lang="en-US" altLang="en-US" sz="2400" i="1" dirty="0" err="1">
                <a:solidFill>
                  <a:srgbClr val="00B0F0"/>
                </a:solidFill>
              </a:rPr>
              <a:t>sebesar</a:t>
            </a:r>
            <a:r>
              <a:rPr lang="en-US" altLang="en-US" sz="2400" i="1" dirty="0">
                <a:solidFill>
                  <a:srgbClr val="00B0F0"/>
                </a:solidFill>
              </a:rPr>
              <a:t> w pada </a:t>
            </a:r>
            <a:r>
              <a:rPr lang="en-US" altLang="en-US" sz="2400" i="1" dirty="0" err="1">
                <a:solidFill>
                  <a:srgbClr val="00B0F0"/>
                </a:solidFill>
              </a:rPr>
              <a:t>buku</a:t>
            </a:r>
            <a:r>
              <a:rPr lang="en-US" altLang="en-US" sz="2400" i="1" dirty="0">
                <a:solidFill>
                  <a:srgbClr val="00B0F0"/>
                </a:solidFill>
              </a:rPr>
              <a:t>, dan </a:t>
            </a:r>
            <a:r>
              <a:rPr lang="en-US" altLang="en-US" sz="2400" i="1" dirty="0" err="1">
                <a:solidFill>
                  <a:srgbClr val="00B0F0"/>
                </a:solidFill>
              </a:rPr>
              <a:t>buku</a:t>
            </a:r>
            <a:r>
              <a:rPr lang="en-US" altLang="en-US" sz="2400" i="1" dirty="0">
                <a:solidFill>
                  <a:srgbClr val="00B0F0"/>
                </a:solidFill>
              </a:rPr>
              <a:t> </a:t>
            </a:r>
            <a:r>
              <a:rPr lang="en-US" altLang="en-US" sz="2400" i="1" dirty="0" err="1">
                <a:solidFill>
                  <a:srgbClr val="00B0F0"/>
                </a:solidFill>
              </a:rPr>
              <a:t>mengerjakan</a:t>
            </a:r>
            <a:r>
              <a:rPr lang="en-US" altLang="en-US" sz="2400" i="1" dirty="0">
                <a:solidFill>
                  <a:srgbClr val="00B0F0"/>
                </a:solidFill>
              </a:rPr>
              <a:t> </a:t>
            </a:r>
            <a:r>
              <a:rPr lang="en-US" altLang="en-US" sz="2400" i="1" dirty="0" err="1">
                <a:solidFill>
                  <a:srgbClr val="00B0F0"/>
                </a:solidFill>
              </a:rPr>
              <a:t>gaya</a:t>
            </a:r>
            <a:r>
              <a:rPr lang="en-US" altLang="en-US" sz="2400" i="1" dirty="0">
                <a:solidFill>
                  <a:srgbClr val="00B0F0"/>
                </a:solidFill>
              </a:rPr>
              <a:t> </a:t>
            </a:r>
            <a:r>
              <a:rPr lang="en-US" altLang="en-US" sz="2400" i="1" dirty="0" err="1">
                <a:solidFill>
                  <a:srgbClr val="00B0F0"/>
                </a:solidFill>
              </a:rPr>
              <a:t>tarik</a:t>
            </a:r>
            <a:r>
              <a:rPr lang="en-US" altLang="en-US" sz="2400" i="1" dirty="0">
                <a:solidFill>
                  <a:srgbClr val="00B0F0"/>
                </a:solidFill>
              </a:rPr>
              <a:t> </a:t>
            </a:r>
            <a:r>
              <a:rPr lang="en-US" altLang="en-US" sz="2400" i="1" dirty="0" err="1">
                <a:solidFill>
                  <a:srgbClr val="00B0F0"/>
                </a:solidFill>
              </a:rPr>
              <a:t>sebesar</a:t>
            </a:r>
            <a:r>
              <a:rPr lang="en-US" altLang="en-US" sz="2400" i="1" dirty="0">
                <a:solidFill>
                  <a:srgbClr val="00B0F0"/>
                </a:solidFill>
              </a:rPr>
              <a:t> –w pada </a:t>
            </a:r>
            <a:r>
              <a:rPr lang="en-US" altLang="en-US" sz="2400" i="1" dirty="0" err="1">
                <a:solidFill>
                  <a:srgbClr val="00B0F0"/>
                </a:solidFill>
              </a:rPr>
              <a:t>bumi</a:t>
            </a:r>
            <a:r>
              <a:rPr lang="en-US" altLang="en-US" sz="2400" i="1" dirty="0">
                <a:solidFill>
                  <a:srgbClr val="00B0F0"/>
                </a:solidFill>
              </a:rPr>
              <a:t> </a:t>
            </a:r>
            <a:r>
              <a:rPr lang="en-US" altLang="en-US" sz="2400" i="1" dirty="0" err="1">
                <a:solidFill>
                  <a:srgbClr val="00B0F0"/>
                </a:solidFill>
              </a:rPr>
              <a:t>sebagai</a:t>
            </a:r>
            <a:r>
              <a:rPr lang="en-US" altLang="en-US" sz="2400" i="1" dirty="0">
                <a:solidFill>
                  <a:srgbClr val="00B0F0"/>
                </a:solidFill>
              </a:rPr>
              <a:t> </a:t>
            </a:r>
            <a:r>
              <a:rPr lang="en-US" altLang="en-US" sz="2400" i="1" dirty="0" err="1">
                <a:solidFill>
                  <a:srgbClr val="00B0F0"/>
                </a:solidFill>
              </a:rPr>
              <a:t>reaksinya</a:t>
            </a:r>
            <a:r>
              <a:rPr lang="en-US" altLang="en-US" sz="2400" i="1" dirty="0">
                <a:solidFill>
                  <a:srgbClr val="00B0F0"/>
                </a:solidFill>
              </a:rPr>
              <a:t>. </a:t>
            </a:r>
            <a:r>
              <a:rPr lang="en-US" altLang="en-US" sz="2400" i="1" dirty="0" err="1">
                <a:solidFill>
                  <a:srgbClr val="00B0F0"/>
                </a:solidFill>
              </a:rPr>
              <a:t>Kedua</a:t>
            </a:r>
            <a:r>
              <a:rPr lang="en-US" altLang="en-US" sz="2400" i="1" dirty="0">
                <a:solidFill>
                  <a:srgbClr val="00B0F0"/>
                </a:solidFill>
              </a:rPr>
              <a:t> </a:t>
            </a:r>
            <a:r>
              <a:rPr lang="en-US" altLang="en-US" sz="2400" i="1" dirty="0" err="1">
                <a:solidFill>
                  <a:srgbClr val="00B0F0"/>
                </a:solidFill>
              </a:rPr>
              <a:t>gaya</a:t>
            </a:r>
            <a:r>
              <a:rPr lang="en-US" altLang="en-US" sz="2400" i="1" dirty="0">
                <a:solidFill>
                  <a:srgbClr val="00B0F0"/>
                </a:solidFill>
              </a:rPr>
              <a:t> </a:t>
            </a:r>
            <a:r>
              <a:rPr lang="en-US" altLang="en-US" sz="2400" i="1" dirty="0" err="1">
                <a:solidFill>
                  <a:srgbClr val="00B0F0"/>
                </a:solidFill>
              </a:rPr>
              <a:t>tarik</a:t>
            </a:r>
            <a:r>
              <a:rPr lang="en-US" altLang="en-US" sz="2400" i="1" dirty="0">
                <a:solidFill>
                  <a:srgbClr val="00B0F0"/>
                </a:solidFill>
              </a:rPr>
              <a:t> </a:t>
            </a:r>
            <a:r>
              <a:rPr lang="en-US" altLang="en-US" sz="2400" i="1" dirty="0" err="1">
                <a:solidFill>
                  <a:srgbClr val="00B0F0"/>
                </a:solidFill>
              </a:rPr>
              <a:t>ini</a:t>
            </a:r>
            <a:r>
              <a:rPr lang="en-US" altLang="en-US" sz="2400" i="1" dirty="0">
                <a:solidFill>
                  <a:srgbClr val="00B0F0"/>
                </a:solidFill>
              </a:rPr>
              <a:t> </a:t>
            </a:r>
            <a:r>
              <a:rPr lang="en-US" altLang="en-US" sz="2400" i="1" dirty="0" err="1">
                <a:solidFill>
                  <a:srgbClr val="00B0F0"/>
                </a:solidFill>
              </a:rPr>
              <a:t>merupakan</a:t>
            </a:r>
            <a:r>
              <a:rPr lang="en-US" altLang="en-US" sz="2400" i="1" dirty="0">
                <a:solidFill>
                  <a:srgbClr val="00B0F0"/>
                </a:solidFill>
              </a:rPr>
              <a:t> </a:t>
            </a:r>
            <a:r>
              <a:rPr lang="en-US" altLang="en-US" sz="2400" i="1" dirty="0" err="1">
                <a:solidFill>
                  <a:srgbClr val="00B0F0"/>
                </a:solidFill>
              </a:rPr>
              <a:t>pasangan</a:t>
            </a:r>
            <a:r>
              <a:rPr lang="en-US" altLang="en-US" sz="2400" i="1" dirty="0">
                <a:solidFill>
                  <a:srgbClr val="00B0F0"/>
                </a:solidFill>
              </a:rPr>
              <a:t> </a:t>
            </a:r>
            <a:r>
              <a:rPr lang="en-US" altLang="en-US" sz="2400" i="1" dirty="0" err="1">
                <a:solidFill>
                  <a:srgbClr val="00B0F0"/>
                </a:solidFill>
              </a:rPr>
              <a:t>aksi-reaksi</a:t>
            </a:r>
            <a:r>
              <a:rPr lang="en-US" altLang="en-US" sz="2400" i="1" dirty="0">
                <a:solidFill>
                  <a:srgbClr val="00B0F0"/>
                </a:solidFill>
              </a:rPr>
              <a:t>. </a:t>
            </a:r>
            <a:endParaRPr lang="id-ID" altLang="en-US" sz="2400" i="1" dirty="0">
              <a:solidFill>
                <a:srgbClr val="00B0F0"/>
              </a:solidFill>
            </a:endParaRPr>
          </a:p>
          <a:p>
            <a:pPr marL="0" indent="0">
              <a:buFontTx/>
              <a:buNone/>
            </a:pPr>
            <a:r>
              <a:rPr lang="en-US" altLang="en-US" sz="2400" i="1" dirty="0" err="1"/>
              <a:t>Buku</a:t>
            </a:r>
            <a:r>
              <a:rPr lang="en-US" altLang="en-US" sz="2400" i="1" dirty="0"/>
              <a:t> </a:t>
            </a:r>
            <a:r>
              <a:rPr lang="en-US" altLang="en-US" sz="2400" i="1" dirty="0" err="1"/>
              <a:t>mengerjakan</a:t>
            </a:r>
            <a:r>
              <a:rPr lang="en-US" altLang="en-US" sz="2400" i="1" dirty="0"/>
              <a:t> </a:t>
            </a:r>
            <a:r>
              <a:rPr lang="en-US" altLang="en-US" sz="2400" i="1" dirty="0" err="1"/>
              <a:t>gaya</a:t>
            </a:r>
            <a:r>
              <a:rPr lang="en-US" altLang="en-US" sz="2400" i="1" dirty="0"/>
              <a:t> Normal </a:t>
            </a:r>
            <a:r>
              <a:rPr lang="en-US" altLang="en-US" sz="2400" i="1" dirty="0" err="1"/>
              <a:t>sebesar</a:t>
            </a:r>
            <a:r>
              <a:rPr lang="en-US" altLang="en-US" sz="2400" i="1" dirty="0"/>
              <a:t> N pada </a:t>
            </a:r>
            <a:r>
              <a:rPr lang="en-US" altLang="en-US" sz="2400" i="1" dirty="0" err="1"/>
              <a:t>meja</a:t>
            </a:r>
            <a:r>
              <a:rPr lang="en-US" altLang="en-US" sz="2400" i="1" dirty="0"/>
              <a:t>, dan </a:t>
            </a:r>
            <a:r>
              <a:rPr lang="en-US" altLang="en-US" sz="2400" i="1" dirty="0" err="1"/>
              <a:t>meja</a:t>
            </a:r>
            <a:r>
              <a:rPr lang="en-US" altLang="en-US" sz="2400" i="1" dirty="0"/>
              <a:t> </a:t>
            </a:r>
            <a:r>
              <a:rPr lang="en-US" altLang="en-US" sz="2400" i="1" dirty="0" err="1"/>
              <a:t>mengerjakan</a:t>
            </a:r>
            <a:r>
              <a:rPr lang="en-US" altLang="en-US" sz="2400" i="1" dirty="0"/>
              <a:t> </a:t>
            </a:r>
            <a:r>
              <a:rPr lang="en-US" altLang="en-US" sz="2400" i="1" dirty="0" err="1"/>
              <a:t>gaya</a:t>
            </a:r>
            <a:r>
              <a:rPr lang="en-US" altLang="en-US" sz="2400" i="1" dirty="0"/>
              <a:t> normal </a:t>
            </a:r>
            <a:r>
              <a:rPr lang="en-US" altLang="en-US" sz="2400" i="1" dirty="0" err="1"/>
              <a:t>sebesar</a:t>
            </a:r>
            <a:r>
              <a:rPr lang="en-US" altLang="en-US" sz="2400" i="1" dirty="0"/>
              <a:t> –N pada </a:t>
            </a:r>
            <a:r>
              <a:rPr lang="en-US" altLang="en-US" sz="2400" i="1" dirty="0" err="1"/>
              <a:t>buku</a:t>
            </a:r>
            <a:r>
              <a:rPr lang="en-US" altLang="en-US" sz="2400" i="1" dirty="0"/>
              <a:t> </a:t>
            </a:r>
            <a:r>
              <a:rPr lang="en-US" altLang="en-US" sz="2400" i="1" dirty="0" err="1"/>
              <a:t>sebagai</a:t>
            </a:r>
            <a:r>
              <a:rPr lang="en-US" altLang="en-US" sz="2400" i="1" dirty="0"/>
              <a:t> </a:t>
            </a:r>
            <a:r>
              <a:rPr lang="en-US" altLang="en-US" sz="2400" i="1" dirty="0" err="1"/>
              <a:t>reaksinya</a:t>
            </a:r>
            <a:r>
              <a:rPr lang="en-US" altLang="en-US" sz="2400" i="1" dirty="0"/>
              <a:t>. </a:t>
            </a:r>
            <a:r>
              <a:rPr lang="en-US" altLang="en-US" sz="2400" i="1" dirty="0" err="1"/>
              <a:t>Kedua</a:t>
            </a:r>
            <a:r>
              <a:rPr lang="en-US" altLang="en-US" sz="2400" i="1" dirty="0"/>
              <a:t> </a:t>
            </a:r>
            <a:r>
              <a:rPr lang="en-US" altLang="en-US" sz="2400" i="1" dirty="0" err="1"/>
              <a:t>gaya</a:t>
            </a:r>
            <a:r>
              <a:rPr lang="en-US" altLang="en-US" sz="2400" i="1" dirty="0"/>
              <a:t> </a:t>
            </a:r>
            <a:r>
              <a:rPr lang="en-US" altLang="en-US" sz="2400" i="1" dirty="0" err="1"/>
              <a:t>ini</a:t>
            </a:r>
            <a:r>
              <a:rPr lang="en-US" altLang="en-US" sz="2400" i="1" dirty="0"/>
              <a:t> </a:t>
            </a:r>
            <a:r>
              <a:rPr lang="en-US" altLang="en-US" sz="2400" i="1" dirty="0" err="1"/>
              <a:t>merupakan</a:t>
            </a:r>
            <a:r>
              <a:rPr lang="en-US" altLang="en-US" sz="2400" i="1" dirty="0"/>
              <a:t> </a:t>
            </a:r>
            <a:r>
              <a:rPr lang="en-US" altLang="en-US" sz="2400" i="1" dirty="0" err="1"/>
              <a:t>pasangan</a:t>
            </a:r>
            <a:r>
              <a:rPr lang="en-US" altLang="en-US" sz="2400" i="1" dirty="0"/>
              <a:t> </a:t>
            </a:r>
            <a:r>
              <a:rPr lang="en-US" altLang="en-US" sz="2400" i="1" dirty="0" err="1"/>
              <a:t>aksi-reaksi</a:t>
            </a:r>
            <a:r>
              <a:rPr lang="en-US" altLang="en-US" sz="2400" i="1" dirty="0"/>
              <a:t>. Karena </a:t>
            </a:r>
            <a:r>
              <a:rPr lang="en-US" altLang="en-US" sz="2400" i="1" dirty="0" err="1"/>
              <a:t>gaya</a:t>
            </a:r>
            <a:r>
              <a:rPr lang="en-US" altLang="en-US" sz="2400" i="1" dirty="0"/>
              <a:t> </a:t>
            </a:r>
            <a:r>
              <a:rPr lang="en-US" altLang="en-US" sz="2400" i="1" dirty="0" err="1"/>
              <a:t>aksi</a:t>
            </a:r>
            <a:r>
              <a:rPr lang="en-US" altLang="en-US" sz="2400" i="1" dirty="0"/>
              <a:t> dan </a:t>
            </a:r>
            <a:r>
              <a:rPr lang="en-US" altLang="en-US" sz="2400" i="1" dirty="0" err="1"/>
              <a:t>reaksi</a:t>
            </a:r>
            <a:r>
              <a:rPr lang="en-US" altLang="en-US" sz="2400" i="1" dirty="0"/>
              <a:t> </a:t>
            </a:r>
            <a:r>
              <a:rPr lang="en-US" altLang="en-US" sz="2400" i="1" dirty="0" err="1"/>
              <a:t>bekerja</a:t>
            </a:r>
            <a:r>
              <a:rPr lang="en-US" altLang="en-US" sz="2400" i="1" dirty="0"/>
              <a:t> pada </a:t>
            </a:r>
            <a:r>
              <a:rPr lang="en-US" altLang="en-US" sz="2400" i="1" dirty="0" err="1"/>
              <a:t>benda</a:t>
            </a:r>
            <a:r>
              <a:rPr lang="en-US" altLang="en-US" sz="2400" i="1" dirty="0"/>
              <a:t> yang </a:t>
            </a:r>
            <a:r>
              <a:rPr lang="en-US" altLang="en-US" sz="2400" i="1" dirty="0" err="1"/>
              <a:t>berbeda</a:t>
            </a:r>
            <a:r>
              <a:rPr lang="en-US" altLang="en-US" sz="2400" i="1" dirty="0"/>
              <a:t>, </a:t>
            </a:r>
            <a:r>
              <a:rPr lang="en-US" altLang="en-US" sz="2400" i="1" dirty="0" err="1"/>
              <a:t>maka</a:t>
            </a:r>
            <a:r>
              <a:rPr lang="en-US" altLang="en-US" sz="2400" i="1" dirty="0"/>
              <a:t> </a:t>
            </a:r>
            <a:r>
              <a:rPr lang="en-US" altLang="en-US" sz="2400" i="1" dirty="0" err="1"/>
              <a:t>adalah</a:t>
            </a:r>
            <a:r>
              <a:rPr lang="en-US" altLang="en-US" sz="2400" i="1" dirty="0"/>
              <a:t> </a:t>
            </a:r>
            <a:r>
              <a:rPr lang="en-US" altLang="en-US" sz="2400" i="1" dirty="0" err="1"/>
              <a:t>kekeliruan</a:t>
            </a:r>
            <a:r>
              <a:rPr lang="en-US" altLang="en-US" sz="2400" i="1" dirty="0"/>
              <a:t> </a:t>
            </a:r>
            <a:r>
              <a:rPr lang="en-US" altLang="en-US" sz="2400" i="1" dirty="0" err="1"/>
              <a:t>bila</a:t>
            </a:r>
            <a:r>
              <a:rPr lang="en-US" altLang="en-US" sz="2400" i="1" dirty="0"/>
              <a:t> </a:t>
            </a:r>
            <a:r>
              <a:rPr lang="en-US" altLang="en-US" sz="2400" i="1" dirty="0" err="1"/>
              <a:t>dikatakan</a:t>
            </a:r>
            <a:r>
              <a:rPr lang="en-US" altLang="en-US" sz="2400" i="1" dirty="0"/>
              <a:t> </a:t>
            </a:r>
            <a:r>
              <a:rPr lang="en-US" altLang="en-US" sz="2400" i="1" dirty="0" err="1"/>
              <a:t>bahwa</a:t>
            </a:r>
            <a:r>
              <a:rPr lang="en-US" altLang="en-US" sz="2400" i="1" dirty="0"/>
              <a:t> </a:t>
            </a:r>
            <a:r>
              <a:rPr lang="en-US" altLang="en-US" sz="2400" i="1" dirty="0" err="1"/>
              <a:t>gaya</a:t>
            </a:r>
            <a:r>
              <a:rPr lang="en-US" altLang="en-US" sz="2400" i="1" dirty="0"/>
              <a:t> normal –N </a:t>
            </a:r>
            <a:r>
              <a:rPr lang="en-US" altLang="en-US" sz="2400" i="1" dirty="0" err="1"/>
              <a:t>merupakan</a:t>
            </a:r>
            <a:r>
              <a:rPr lang="en-US" altLang="en-US" sz="2400" i="1" dirty="0"/>
              <a:t> </a:t>
            </a:r>
            <a:r>
              <a:rPr lang="en-US" altLang="en-US" sz="2400" i="1" dirty="0" err="1"/>
              <a:t>reaksi</a:t>
            </a:r>
            <a:r>
              <a:rPr lang="en-US" altLang="en-US" sz="2400" i="1" dirty="0"/>
              <a:t> </a:t>
            </a:r>
            <a:r>
              <a:rPr lang="en-US" altLang="en-US" sz="2400" i="1" dirty="0" err="1"/>
              <a:t>dari</a:t>
            </a:r>
            <a:r>
              <a:rPr lang="en-US" altLang="en-US" sz="2400" i="1" dirty="0"/>
              <a:t> </a:t>
            </a:r>
            <a:r>
              <a:rPr lang="en-US" altLang="en-US" sz="2400" i="1" dirty="0" err="1"/>
              <a:t>berat</a:t>
            </a:r>
            <a:r>
              <a:rPr lang="en-US" altLang="en-US" sz="2400" i="1" dirty="0"/>
              <a:t> </a:t>
            </a:r>
            <a:r>
              <a:rPr lang="en-US" altLang="en-US" sz="2400" i="1" dirty="0" err="1"/>
              <a:t>buku</a:t>
            </a:r>
            <a:r>
              <a:rPr lang="en-US" altLang="en-US" sz="2400" i="1" dirty="0"/>
              <a:t> w </a:t>
            </a:r>
            <a:r>
              <a:rPr lang="en-US" altLang="en-US" sz="2400" i="1" dirty="0" err="1"/>
              <a:t>karena</a:t>
            </a:r>
            <a:r>
              <a:rPr lang="en-US" altLang="en-US" sz="2400" i="1" dirty="0"/>
              <a:t> </a:t>
            </a:r>
            <a:r>
              <a:rPr lang="en-US" altLang="en-US" sz="2400" i="1" dirty="0" err="1"/>
              <a:t>kedua</a:t>
            </a:r>
            <a:r>
              <a:rPr lang="en-US" altLang="en-US" sz="2400" i="1" dirty="0"/>
              <a:t> </a:t>
            </a:r>
            <a:r>
              <a:rPr lang="en-US" altLang="en-US" sz="2400" i="1" dirty="0" err="1"/>
              <a:t>gaya</a:t>
            </a:r>
            <a:r>
              <a:rPr lang="en-US" altLang="en-US" sz="2400" i="1" dirty="0"/>
              <a:t> </a:t>
            </a:r>
            <a:r>
              <a:rPr lang="en-US" altLang="en-US" sz="2400" i="1" dirty="0" err="1"/>
              <a:t>bekerja</a:t>
            </a:r>
            <a:r>
              <a:rPr lang="en-US" altLang="en-US" sz="2400" i="1" dirty="0"/>
              <a:t> pada </a:t>
            </a:r>
            <a:r>
              <a:rPr lang="en-US" altLang="en-US" sz="2400" i="1" dirty="0" err="1"/>
              <a:t>benda</a:t>
            </a:r>
            <a:r>
              <a:rPr lang="en-US" altLang="en-US" sz="2400" i="1" dirty="0"/>
              <a:t> yang </a:t>
            </a:r>
            <a:r>
              <a:rPr lang="en-US" altLang="en-US" sz="2400" i="1" dirty="0" err="1"/>
              <a:t>sama</a:t>
            </a:r>
            <a:r>
              <a:rPr lang="en-US" altLang="en-US" sz="2400" i="1" dirty="0"/>
              <a:t>(</a:t>
            </a:r>
            <a:r>
              <a:rPr lang="en-US" altLang="en-US" sz="2400" i="1" dirty="0" err="1"/>
              <a:t>yaitu</a:t>
            </a:r>
            <a:r>
              <a:rPr lang="en-US" altLang="en-US" sz="2400" i="1" dirty="0"/>
              <a:t> </a:t>
            </a:r>
            <a:r>
              <a:rPr lang="en-US" altLang="en-US" sz="2400" i="1" dirty="0" err="1"/>
              <a:t>buku</a:t>
            </a:r>
            <a:r>
              <a:rPr lang="en-US" altLang="en-US" sz="2400" i="1" dirty="0"/>
              <a:t>) </a:t>
            </a:r>
            <a:r>
              <a:rPr lang="en-US" altLang="en-US" sz="2400" i="1" dirty="0" err="1"/>
              <a:t>meskipun</a:t>
            </a:r>
            <a:r>
              <a:rPr lang="en-US" altLang="en-US" sz="2400" i="1" dirty="0"/>
              <a:t> </a:t>
            </a:r>
            <a:r>
              <a:rPr lang="en-US" altLang="en-US" sz="2400" i="1" dirty="0" err="1"/>
              <a:t>besar</a:t>
            </a:r>
            <a:r>
              <a:rPr lang="en-US" altLang="en-US" sz="2400" i="1" dirty="0"/>
              <a:t> </a:t>
            </a:r>
            <a:r>
              <a:rPr lang="en-US" altLang="en-US" sz="2400" i="1" dirty="0" err="1"/>
              <a:t>kedua</a:t>
            </a:r>
            <a:r>
              <a:rPr lang="en-US" altLang="en-US" sz="2400" i="1" dirty="0"/>
              <a:t> </a:t>
            </a:r>
            <a:r>
              <a:rPr lang="en-US" altLang="en-US" sz="2400" i="1" dirty="0" err="1"/>
              <a:t>gaya</a:t>
            </a:r>
            <a:r>
              <a:rPr lang="en-US" altLang="en-US" sz="2400" i="1" dirty="0"/>
              <a:t> </a:t>
            </a:r>
            <a:r>
              <a:rPr lang="en-US" altLang="en-US" sz="2400" i="1" dirty="0" err="1"/>
              <a:t>adalah</a:t>
            </a:r>
            <a:r>
              <a:rPr lang="en-US" altLang="en-US" sz="2400" i="1" dirty="0"/>
              <a:t> </a:t>
            </a:r>
            <a:r>
              <a:rPr lang="en-US" altLang="en-US" sz="2400" i="1" dirty="0" err="1"/>
              <a:t>sama</a:t>
            </a:r>
            <a:r>
              <a:rPr lang="en-US" altLang="en-US" sz="2400" i="1" dirty="0"/>
              <a:t> dan </a:t>
            </a:r>
            <a:r>
              <a:rPr lang="en-US" altLang="en-US" sz="2400" i="1" dirty="0" err="1"/>
              <a:t>kedua</a:t>
            </a:r>
            <a:r>
              <a:rPr lang="en-US" altLang="en-US" sz="2400" i="1" dirty="0"/>
              <a:t> </a:t>
            </a:r>
            <a:r>
              <a:rPr lang="en-US" altLang="en-US" sz="2400" i="1" dirty="0" err="1"/>
              <a:t>gaya</a:t>
            </a:r>
            <a:r>
              <a:rPr lang="en-US" altLang="en-US" sz="2400" i="1" dirty="0"/>
              <a:t> </a:t>
            </a:r>
            <a:r>
              <a:rPr lang="en-US" altLang="en-US" sz="2400" i="1" dirty="0" err="1"/>
              <a:t>berlawanan</a:t>
            </a:r>
            <a:r>
              <a:rPr lang="en-US" altLang="en-US" sz="2400" i="1" dirty="0"/>
              <a:t> </a:t>
            </a:r>
            <a:r>
              <a:rPr lang="en-US" altLang="en-US" sz="2400" i="1" dirty="0" err="1"/>
              <a:t>arah</a:t>
            </a:r>
            <a:r>
              <a:rPr lang="en-US" altLang="en-US" sz="2400" i="1" dirty="0"/>
              <a:t>.    </a:t>
            </a:r>
            <a:endParaRPr lang="id-ID" altLang="en-US" sz="2400" i="1" dirty="0"/>
          </a:p>
          <a:p>
            <a:pPr marL="0" indent="0">
              <a:buFontTx/>
              <a:buNone/>
            </a:pPr>
            <a:r>
              <a:rPr lang="en-US" altLang="en-US" sz="2400" i="1" dirty="0">
                <a:solidFill>
                  <a:srgbClr val="FF0000"/>
                </a:solidFill>
              </a:rPr>
              <a:t>Gaya normal yang </a:t>
            </a:r>
            <a:r>
              <a:rPr lang="en-US" altLang="en-US" sz="2400" i="1" dirty="0" err="1">
                <a:solidFill>
                  <a:srgbClr val="FF0000"/>
                </a:solidFill>
              </a:rPr>
              <a:t>sama</a:t>
            </a:r>
            <a:r>
              <a:rPr lang="en-US" altLang="en-US" sz="2400" i="1" dirty="0">
                <a:solidFill>
                  <a:srgbClr val="FF0000"/>
                </a:solidFill>
              </a:rPr>
              <a:t> </a:t>
            </a:r>
            <a:r>
              <a:rPr lang="en-US" altLang="en-US" sz="2400" i="1" dirty="0" err="1">
                <a:solidFill>
                  <a:srgbClr val="FF0000"/>
                </a:solidFill>
              </a:rPr>
              <a:t>besar</a:t>
            </a:r>
            <a:r>
              <a:rPr lang="en-US" altLang="en-US" sz="2400" i="1" dirty="0">
                <a:solidFill>
                  <a:srgbClr val="FF0000"/>
                </a:solidFill>
              </a:rPr>
              <a:t> dan </a:t>
            </a:r>
            <a:r>
              <a:rPr lang="en-US" altLang="en-US" sz="2400" i="1" dirty="0" err="1">
                <a:solidFill>
                  <a:srgbClr val="FF0000"/>
                </a:solidFill>
              </a:rPr>
              <a:t>berlawanan</a:t>
            </a:r>
            <a:r>
              <a:rPr lang="en-US" altLang="en-US" sz="2400" i="1" dirty="0">
                <a:solidFill>
                  <a:srgbClr val="FF0000"/>
                </a:solidFill>
              </a:rPr>
              <a:t> </a:t>
            </a:r>
            <a:r>
              <a:rPr lang="en-US" altLang="en-US" sz="2400" i="1" dirty="0" err="1">
                <a:solidFill>
                  <a:srgbClr val="FF0000"/>
                </a:solidFill>
              </a:rPr>
              <a:t>arah</a:t>
            </a:r>
            <a:r>
              <a:rPr lang="en-US" altLang="en-US" sz="2400" i="1" dirty="0">
                <a:solidFill>
                  <a:srgbClr val="FF0000"/>
                </a:solidFill>
              </a:rPr>
              <a:t> </a:t>
            </a:r>
            <a:r>
              <a:rPr lang="en-US" altLang="en-US" sz="2400" i="1" dirty="0" err="1">
                <a:solidFill>
                  <a:srgbClr val="FF0000"/>
                </a:solidFill>
              </a:rPr>
              <a:t>dengan</a:t>
            </a:r>
            <a:r>
              <a:rPr lang="en-US" altLang="en-US" sz="2400" i="1" dirty="0">
                <a:solidFill>
                  <a:srgbClr val="FF0000"/>
                </a:solidFill>
              </a:rPr>
              <a:t> </a:t>
            </a:r>
            <a:r>
              <a:rPr lang="en-US" altLang="en-US" sz="2400" i="1" dirty="0" err="1">
                <a:solidFill>
                  <a:srgbClr val="FF0000"/>
                </a:solidFill>
              </a:rPr>
              <a:t>arah</a:t>
            </a:r>
            <a:r>
              <a:rPr lang="en-US" altLang="en-US" sz="2400" i="1" dirty="0">
                <a:solidFill>
                  <a:srgbClr val="FF0000"/>
                </a:solidFill>
              </a:rPr>
              <a:t> </a:t>
            </a:r>
            <a:r>
              <a:rPr lang="en-US" altLang="en-US" sz="2400" i="1" dirty="0" err="1">
                <a:solidFill>
                  <a:srgbClr val="FF0000"/>
                </a:solidFill>
              </a:rPr>
              <a:t>berat</a:t>
            </a:r>
            <a:r>
              <a:rPr lang="en-US" altLang="en-US" sz="2400" i="1" dirty="0">
                <a:solidFill>
                  <a:srgbClr val="FF0000"/>
                </a:solidFill>
              </a:rPr>
              <a:t> </a:t>
            </a:r>
            <a:r>
              <a:rPr lang="en-US" altLang="en-US" sz="2400" i="1" dirty="0" err="1">
                <a:solidFill>
                  <a:srgbClr val="FF0000"/>
                </a:solidFill>
              </a:rPr>
              <a:t>benda</a:t>
            </a:r>
            <a:endParaRPr lang="en-US" altLang="en-US" sz="2400" dirty="0">
              <a:solidFill>
                <a:srgbClr val="FF0000"/>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a:extLst>
              <a:ext uri="{FF2B5EF4-FFF2-40B4-BE49-F238E27FC236}">
                <a16:creationId xmlns:a16="http://schemas.microsoft.com/office/drawing/2014/main" id="{5CCE518F-A6F4-4F8C-982D-F75BDD3A7BFD}"/>
              </a:ext>
            </a:extLst>
          </p:cNvPr>
          <p:cNvSpPr>
            <a:spLocks noGrp="1"/>
          </p:cNvSpPr>
          <p:nvPr>
            <p:ph type="title"/>
          </p:nvPr>
        </p:nvSpPr>
        <p:spPr>
          <a:xfrm>
            <a:off x="431409" y="990600"/>
            <a:ext cx="8229600" cy="792162"/>
          </a:xfrm>
        </p:spPr>
        <p:txBody>
          <a:bodyPr>
            <a:normAutofit fontScale="90000"/>
          </a:bodyPr>
          <a:lstStyle/>
          <a:p>
            <a:br>
              <a:rPr lang="id-ID" altLang="en-US" b="1" dirty="0"/>
            </a:br>
            <a:r>
              <a:rPr lang="id-ID" altLang="en-US" b="1" dirty="0"/>
              <a:t>V</a:t>
            </a:r>
            <a:r>
              <a:rPr lang="en-US" altLang="en-US" b="1" dirty="0"/>
              <a:t>. </a:t>
            </a:r>
            <a:r>
              <a:rPr lang="en-US" altLang="en-US" b="1" dirty="0" err="1"/>
              <a:t>Pesawat</a:t>
            </a:r>
            <a:r>
              <a:rPr lang="en-US" altLang="en-US" b="1" dirty="0"/>
              <a:t> </a:t>
            </a:r>
            <a:r>
              <a:rPr lang="en-US" altLang="en-US" b="1" dirty="0" err="1"/>
              <a:t>Supersonik</a:t>
            </a:r>
            <a:br>
              <a:rPr lang="en-US" altLang="en-US" dirty="0"/>
            </a:br>
            <a:endParaRPr lang="en-US" altLang="en-US" dirty="0"/>
          </a:p>
        </p:txBody>
      </p:sp>
      <p:sp>
        <p:nvSpPr>
          <p:cNvPr id="47107" name="Content Placeholder 2">
            <a:extLst>
              <a:ext uri="{FF2B5EF4-FFF2-40B4-BE49-F238E27FC236}">
                <a16:creationId xmlns:a16="http://schemas.microsoft.com/office/drawing/2014/main" id="{07652442-B4F6-48A9-8FD9-13061E5B07D3}"/>
              </a:ext>
            </a:extLst>
          </p:cNvPr>
          <p:cNvSpPr>
            <a:spLocks noGrp="1"/>
          </p:cNvSpPr>
          <p:nvPr>
            <p:ph idx="1"/>
          </p:nvPr>
        </p:nvSpPr>
        <p:spPr>
          <a:xfrm>
            <a:off x="457200" y="2133600"/>
            <a:ext cx="8229600" cy="4191000"/>
          </a:xfrm>
        </p:spPr>
        <p:txBody>
          <a:bodyPr>
            <a:normAutofit fontScale="92500" lnSpcReduction="20000"/>
          </a:bodyPr>
          <a:lstStyle/>
          <a:p>
            <a:pPr marL="457200" indent="-457200">
              <a:buFontTx/>
              <a:buAutoNum type="alphaLcPeriod"/>
            </a:pPr>
            <a:r>
              <a:rPr lang="en-US" altLang="en-US" sz="2000" dirty="0" err="1"/>
              <a:t>Pesawat</a:t>
            </a:r>
            <a:r>
              <a:rPr lang="en-US" altLang="en-US" sz="2000" dirty="0"/>
              <a:t> terbang </a:t>
            </a:r>
            <a:r>
              <a:rPr lang="id-ID" altLang="en-US" sz="2000" dirty="0"/>
              <a:t>yang dapat terbang dengan kelajuan melebihi kelajuan bunyi di udara </a:t>
            </a:r>
            <a:r>
              <a:rPr lang="en-US" altLang="en-US" sz="2000" dirty="0" err="1"/>
              <a:t>seperti</a:t>
            </a:r>
            <a:r>
              <a:rPr lang="en-US" altLang="en-US" sz="2000" dirty="0"/>
              <a:t> </a:t>
            </a:r>
            <a:r>
              <a:rPr lang="en-US" altLang="en-US" sz="2000" dirty="0" err="1"/>
              <a:t>ini</a:t>
            </a:r>
            <a:r>
              <a:rPr lang="en-US" altLang="en-US" sz="2000" dirty="0"/>
              <a:t> </a:t>
            </a:r>
            <a:r>
              <a:rPr lang="en-US" altLang="en-US" sz="2000" dirty="0" err="1"/>
              <a:t>disebut</a:t>
            </a:r>
            <a:r>
              <a:rPr lang="en-US" altLang="en-US" sz="2000" dirty="0"/>
              <a:t> </a:t>
            </a:r>
            <a:r>
              <a:rPr lang="en-US" altLang="en-US" sz="2000" i="1" dirty="0" err="1"/>
              <a:t>pesawat</a:t>
            </a:r>
            <a:r>
              <a:rPr lang="en-US" altLang="en-US" sz="2000" i="1" dirty="0"/>
              <a:t> </a:t>
            </a:r>
            <a:r>
              <a:rPr lang="en-US" altLang="en-US" sz="2000" i="1" dirty="0" err="1"/>
              <a:t>supersonik</a:t>
            </a:r>
            <a:r>
              <a:rPr lang="en-US" altLang="en-US" sz="2000" dirty="0"/>
              <a:t>. </a:t>
            </a:r>
            <a:endParaRPr lang="id-ID" altLang="en-US" sz="2000" dirty="0"/>
          </a:p>
          <a:p>
            <a:pPr marL="457200" indent="-457200">
              <a:buFontTx/>
              <a:buAutoNum type="alphaLcPeriod"/>
            </a:pPr>
            <a:r>
              <a:rPr lang="en-US" altLang="en-US" sz="2000" dirty="0" err="1"/>
              <a:t>Laju</a:t>
            </a:r>
            <a:r>
              <a:rPr lang="en-US" altLang="en-US" sz="2000" dirty="0"/>
              <a:t> yang </a:t>
            </a:r>
            <a:r>
              <a:rPr lang="en-US" altLang="en-US" sz="2000" dirty="0" err="1"/>
              <a:t>melebihi</a:t>
            </a:r>
            <a:r>
              <a:rPr lang="en-US" altLang="en-US" sz="2000" dirty="0"/>
              <a:t> </a:t>
            </a:r>
            <a:r>
              <a:rPr lang="en-US" altLang="en-US" sz="2000" dirty="0" err="1"/>
              <a:t>laju</a:t>
            </a:r>
            <a:r>
              <a:rPr lang="en-US" altLang="en-US" sz="2000" dirty="0"/>
              <a:t> </a:t>
            </a:r>
            <a:r>
              <a:rPr lang="en-US" altLang="en-US" sz="2000" dirty="0" err="1"/>
              <a:t>bunyi</a:t>
            </a:r>
            <a:r>
              <a:rPr lang="en-US" altLang="en-US" sz="2000" dirty="0"/>
              <a:t> di </a:t>
            </a:r>
            <a:r>
              <a:rPr lang="en-US" altLang="en-US" sz="2000" dirty="0" err="1"/>
              <a:t>uadara</a:t>
            </a:r>
            <a:r>
              <a:rPr lang="en-US" altLang="en-US" sz="2000" dirty="0"/>
              <a:t> </a:t>
            </a:r>
            <a:r>
              <a:rPr lang="en-US" altLang="en-US" sz="2000" dirty="0" err="1"/>
              <a:t>ini</a:t>
            </a:r>
            <a:r>
              <a:rPr lang="en-US" altLang="en-US" sz="2000" dirty="0"/>
              <a:t> </a:t>
            </a:r>
            <a:r>
              <a:rPr lang="en-US" altLang="en-US" sz="2000" dirty="0" err="1"/>
              <a:t>disebut</a:t>
            </a:r>
            <a:r>
              <a:rPr lang="en-US" altLang="en-US" sz="2000" dirty="0"/>
              <a:t> </a:t>
            </a:r>
            <a:r>
              <a:rPr lang="en-US" altLang="en-US" sz="2000" i="1" dirty="0" err="1"/>
              <a:t>laju</a:t>
            </a:r>
            <a:r>
              <a:rPr lang="en-US" altLang="en-US" sz="2000" i="1" dirty="0"/>
              <a:t> </a:t>
            </a:r>
            <a:r>
              <a:rPr lang="en-US" altLang="en-US" sz="2000" i="1" dirty="0" err="1"/>
              <a:t>supersonik</a:t>
            </a:r>
            <a:r>
              <a:rPr lang="en-US" altLang="en-US" sz="2000" dirty="0"/>
              <a:t>. </a:t>
            </a:r>
            <a:r>
              <a:rPr lang="en-US" altLang="en-US" sz="2000" dirty="0" err="1"/>
              <a:t>Laju</a:t>
            </a:r>
            <a:r>
              <a:rPr lang="en-US" altLang="en-US" sz="2000" dirty="0"/>
              <a:t> </a:t>
            </a:r>
            <a:r>
              <a:rPr lang="en-US" altLang="en-US" sz="2000" dirty="0" err="1"/>
              <a:t>supersonik</a:t>
            </a:r>
            <a:r>
              <a:rPr lang="en-US" altLang="en-US" sz="2000" dirty="0"/>
              <a:t> </a:t>
            </a:r>
            <a:r>
              <a:rPr lang="en-US" altLang="en-US" sz="2000" dirty="0" err="1"/>
              <a:t>dinyatak</a:t>
            </a:r>
            <a:r>
              <a:rPr lang="id-ID" altLang="en-US" sz="2000" dirty="0"/>
              <a:t>a</a:t>
            </a:r>
            <a:r>
              <a:rPr lang="en-US" altLang="en-US" sz="2000" dirty="0"/>
              <a:t>n </a:t>
            </a:r>
            <a:r>
              <a:rPr lang="en-US" altLang="en-US" sz="2000" dirty="0" err="1"/>
              <a:t>dalam</a:t>
            </a:r>
            <a:r>
              <a:rPr lang="en-US" altLang="en-US" sz="2000" dirty="0"/>
              <a:t> </a:t>
            </a:r>
            <a:r>
              <a:rPr lang="en-US" altLang="en-US" sz="2000" i="1" dirty="0" err="1"/>
              <a:t>bilangan</a:t>
            </a:r>
            <a:r>
              <a:rPr lang="en-US" altLang="en-US" sz="2000" i="1" dirty="0"/>
              <a:t> Mach. </a:t>
            </a:r>
            <a:endParaRPr lang="id-ID" altLang="en-US" sz="2000" i="1" dirty="0"/>
          </a:p>
          <a:p>
            <a:pPr marL="457200" indent="-457200">
              <a:buFontTx/>
              <a:buAutoNum type="alphaLcPeriod"/>
            </a:pPr>
            <a:r>
              <a:rPr lang="en-US" altLang="en-US" sz="2000" dirty="0" err="1"/>
              <a:t>Misalnya</a:t>
            </a:r>
            <a:r>
              <a:rPr lang="en-US" altLang="en-US" sz="2000" dirty="0"/>
              <a:t> </a:t>
            </a:r>
            <a:r>
              <a:rPr lang="en-US" altLang="en-US" sz="2000" dirty="0" err="1"/>
              <a:t>sebuah</a:t>
            </a:r>
            <a:r>
              <a:rPr lang="en-US" altLang="en-US" sz="2000" dirty="0"/>
              <a:t> </a:t>
            </a:r>
            <a:r>
              <a:rPr lang="en-US" altLang="en-US" sz="2000" dirty="0" err="1"/>
              <a:t>pesawat</a:t>
            </a:r>
            <a:r>
              <a:rPr lang="en-US" altLang="en-US" sz="2000" dirty="0"/>
              <a:t> </a:t>
            </a:r>
            <a:r>
              <a:rPr lang="en-US" altLang="en-US" sz="2000" dirty="0" err="1"/>
              <a:t>melaju</a:t>
            </a:r>
            <a:r>
              <a:rPr lang="en-US" altLang="en-US" sz="2000" dirty="0"/>
              <a:t> </a:t>
            </a:r>
            <a:r>
              <a:rPr lang="en-US" altLang="en-US" sz="2000" dirty="0" err="1"/>
              <a:t>dengan</a:t>
            </a:r>
            <a:r>
              <a:rPr lang="en-US" altLang="en-US" sz="2000" dirty="0"/>
              <a:t> </a:t>
            </a:r>
            <a:r>
              <a:rPr lang="en-US" altLang="en-US" sz="2000" dirty="0" err="1"/>
              <a:t>laju</a:t>
            </a:r>
            <a:r>
              <a:rPr lang="en-US" altLang="en-US" sz="2000" dirty="0"/>
              <a:t> 900 m/s. Karena </a:t>
            </a:r>
            <a:r>
              <a:rPr lang="en-US" altLang="en-US" sz="2000" dirty="0" err="1"/>
              <a:t>laju</a:t>
            </a:r>
            <a:r>
              <a:rPr lang="en-US" altLang="en-US" sz="2000" dirty="0"/>
              <a:t> </a:t>
            </a:r>
            <a:r>
              <a:rPr lang="en-US" altLang="en-US" sz="2000" dirty="0" err="1"/>
              <a:t>bunyi</a:t>
            </a:r>
            <a:r>
              <a:rPr lang="en-US" altLang="en-US" sz="2000" dirty="0"/>
              <a:t> di </a:t>
            </a:r>
            <a:r>
              <a:rPr lang="en-US" altLang="en-US" sz="2000" dirty="0" err="1"/>
              <a:t>udara</a:t>
            </a:r>
            <a:r>
              <a:rPr lang="en-US" altLang="en-US" sz="2000" dirty="0"/>
              <a:t> 300 m/s, </a:t>
            </a:r>
            <a:r>
              <a:rPr lang="en-US" altLang="en-US" sz="2000" dirty="0" err="1"/>
              <a:t>maka</a:t>
            </a:r>
            <a:r>
              <a:rPr lang="en-US" altLang="en-US" sz="2000" dirty="0"/>
              <a:t> </a:t>
            </a:r>
            <a:r>
              <a:rPr lang="en-US" altLang="en-US" sz="2000" dirty="0" err="1"/>
              <a:t>laju</a:t>
            </a:r>
            <a:r>
              <a:rPr lang="en-US" altLang="en-US" sz="2000" dirty="0"/>
              <a:t> </a:t>
            </a:r>
            <a:r>
              <a:rPr lang="en-US" altLang="en-US" sz="2000" dirty="0" err="1"/>
              <a:t>pesawat</a:t>
            </a:r>
            <a:r>
              <a:rPr lang="en-US" altLang="en-US" sz="2000" dirty="0"/>
              <a:t> </a:t>
            </a:r>
            <a:r>
              <a:rPr lang="en-US" altLang="en-US" sz="2000" dirty="0" err="1"/>
              <a:t>tersebut</a:t>
            </a:r>
            <a:r>
              <a:rPr lang="en-US" altLang="en-US" sz="2000" dirty="0"/>
              <a:t> </a:t>
            </a:r>
            <a:r>
              <a:rPr lang="en-US" altLang="en-US" sz="2000" dirty="0" err="1"/>
              <a:t>adalah</a:t>
            </a:r>
            <a:r>
              <a:rPr lang="en-US" altLang="en-US" sz="2000" dirty="0"/>
              <a:t> 3 kali </a:t>
            </a:r>
            <a:r>
              <a:rPr lang="en-US" altLang="en-US" sz="2000" dirty="0" err="1"/>
              <a:t>laju</a:t>
            </a:r>
            <a:r>
              <a:rPr lang="en-US" altLang="en-US" sz="2000" dirty="0"/>
              <a:t> </a:t>
            </a:r>
            <a:r>
              <a:rPr lang="en-US" altLang="en-US" sz="2000" dirty="0" err="1"/>
              <a:t>bunyi</a:t>
            </a:r>
            <a:r>
              <a:rPr lang="en-US" altLang="en-US" sz="2000" dirty="0"/>
              <a:t> di </a:t>
            </a:r>
            <a:r>
              <a:rPr lang="en-US" altLang="en-US" sz="2000" dirty="0" err="1"/>
              <a:t>udara</a:t>
            </a:r>
            <a:r>
              <a:rPr lang="en-US" altLang="en-US" sz="2000" dirty="0"/>
              <a:t>. </a:t>
            </a:r>
            <a:r>
              <a:rPr lang="en-US" altLang="en-US" sz="2000" dirty="0" err="1"/>
              <a:t>Selanjutnya</a:t>
            </a:r>
            <a:r>
              <a:rPr lang="en-US" altLang="en-US" sz="2000" dirty="0"/>
              <a:t> </a:t>
            </a:r>
            <a:r>
              <a:rPr lang="en-US" altLang="en-US" sz="2000" dirty="0" err="1"/>
              <a:t>disebut</a:t>
            </a:r>
            <a:r>
              <a:rPr lang="en-US" altLang="en-US" sz="2000" dirty="0"/>
              <a:t> </a:t>
            </a:r>
            <a:r>
              <a:rPr lang="en-US" altLang="en-US" sz="2000" dirty="0" err="1"/>
              <a:t>bahwa</a:t>
            </a:r>
            <a:r>
              <a:rPr lang="en-US" altLang="en-US" sz="2000" dirty="0"/>
              <a:t> </a:t>
            </a:r>
            <a:r>
              <a:rPr lang="en-US" altLang="en-US" sz="2000" dirty="0" err="1"/>
              <a:t>laju</a:t>
            </a:r>
            <a:r>
              <a:rPr lang="en-US" altLang="en-US" sz="2000" dirty="0"/>
              <a:t> </a:t>
            </a:r>
            <a:r>
              <a:rPr lang="en-US" altLang="en-US" sz="2000" dirty="0" err="1"/>
              <a:t>pesawat</a:t>
            </a:r>
            <a:r>
              <a:rPr lang="en-US" altLang="en-US" sz="2000" dirty="0"/>
              <a:t> </a:t>
            </a:r>
            <a:r>
              <a:rPr lang="en-US" altLang="en-US" sz="2000" i="1" dirty="0"/>
              <a:t>3 Mach</a:t>
            </a:r>
            <a:r>
              <a:rPr lang="en-US" altLang="en-US" sz="2000" dirty="0"/>
              <a:t>.</a:t>
            </a:r>
            <a:endParaRPr lang="id-ID" altLang="en-US" sz="2000" dirty="0"/>
          </a:p>
          <a:p>
            <a:pPr marL="457200" indent="-457200">
              <a:buFontTx/>
              <a:buAutoNum type="alphaLcPeriod"/>
            </a:pPr>
            <a:r>
              <a:rPr lang="en-US" altLang="en-US" sz="2000" dirty="0"/>
              <a:t> </a:t>
            </a:r>
            <a:r>
              <a:rPr lang="id-ID" altLang="en-US" sz="2000" dirty="0"/>
              <a:t>U</a:t>
            </a:r>
            <a:r>
              <a:rPr lang="en-US" altLang="en-US" sz="2000" dirty="0" err="1"/>
              <a:t>ntuk</a:t>
            </a:r>
            <a:r>
              <a:rPr lang="en-US" altLang="en-US" sz="2000" dirty="0"/>
              <a:t> terbang </a:t>
            </a:r>
            <a:r>
              <a:rPr lang="en-US" altLang="en-US" sz="2000" dirty="0" err="1"/>
              <a:t>dengan</a:t>
            </a:r>
            <a:r>
              <a:rPr lang="en-US" altLang="en-US" sz="2000" dirty="0"/>
              <a:t> </a:t>
            </a:r>
            <a:r>
              <a:rPr lang="id-ID" altLang="en-US" sz="2000" dirty="0"/>
              <a:t>ke</a:t>
            </a:r>
            <a:r>
              <a:rPr lang="en-US" altLang="en-US" sz="2000" dirty="0" err="1"/>
              <a:t>laju</a:t>
            </a:r>
            <a:r>
              <a:rPr lang="id-ID" altLang="en-US" sz="2000" dirty="0"/>
              <a:t>a</a:t>
            </a:r>
            <a:r>
              <a:rPr lang="en-US" altLang="en-US" sz="2000" dirty="0"/>
              <a:t> </a:t>
            </a:r>
            <a:r>
              <a:rPr lang="en-US" altLang="en-US" sz="2000" dirty="0" err="1"/>
              <a:t>melebihi</a:t>
            </a:r>
            <a:r>
              <a:rPr lang="en-US" altLang="en-US" sz="2000" dirty="0"/>
              <a:t> </a:t>
            </a:r>
            <a:r>
              <a:rPr lang="id-ID" altLang="en-US" sz="2000" dirty="0"/>
              <a:t>ke</a:t>
            </a:r>
            <a:r>
              <a:rPr lang="en-US" altLang="en-US" sz="2000" dirty="0" err="1"/>
              <a:t>laju</a:t>
            </a:r>
            <a:r>
              <a:rPr lang="id-ID" altLang="en-US" sz="2000" dirty="0"/>
              <a:t>an</a:t>
            </a:r>
            <a:r>
              <a:rPr lang="en-US" altLang="en-US" sz="2000" dirty="0"/>
              <a:t> </a:t>
            </a:r>
            <a:r>
              <a:rPr lang="en-US" altLang="en-US" sz="2000" dirty="0" err="1"/>
              <a:t>bunyi</a:t>
            </a:r>
            <a:r>
              <a:rPr lang="en-US" altLang="en-US" sz="2000" dirty="0"/>
              <a:t> </a:t>
            </a:r>
            <a:r>
              <a:rPr lang="en-US" altLang="en-US" sz="2000" dirty="0" err="1"/>
              <a:t>ini</a:t>
            </a:r>
            <a:r>
              <a:rPr lang="en-US" altLang="en-US" sz="2000" dirty="0"/>
              <a:t> </a:t>
            </a:r>
            <a:r>
              <a:rPr lang="en-US" altLang="en-US" sz="2000" dirty="0" err="1"/>
              <a:t>harus</a:t>
            </a:r>
            <a:r>
              <a:rPr lang="en-US" altLang="en-US" sz="2000" dirty="0"/>
              <a:t> </a:t>
            </a:r>
            <a:r>
              <a:rPr lang="en-US" altLang="en-US" sz="2000" dirty="0" err="1"/>
              <a:t>dilakukan</a:t>
            </a:r>
            <a:r>
              <a:rPr lang="en-US" altLang="en-US" sz="2000" dirty="0"/>
              <a:t> di </a:t>
            </a:r>
            <a:r>
              <a:rPr lang="en-US" altLang="en-US" sz="2000" dirty="0" err="1"/>
              <a:t>ketinggian</a:t>
            </a:r>
            <a:r>
              <a:rPr lang="en-US" altLang="en-US" sz="2000" dirty="0"/>
              <a:t> yang </a:t>
            </a:r>
            <a:r>
              <a:rPr lang="en-US" altLang="en-US" sz="2000" dirty="0" err="1"/>
              <a:t>cukup</a:t>
            </a:r>
            <a:r>
              <a:rPr lang="en-US" altLang="en-US" sz="2000" dirty="0"/>
              <a:t>. </a:t>
            </a:r>
            <a:endParaRPr lang="id-ID" altLang="en-US" sz="2000" dirty="0"/>
          </a:p>
          <a:p>
            <a:pPr marL="457200" indent="-457200">
              <a:buFontTx/>
              <a:buAutoNum type="alphaLcPeriod"/>
            </a:pPr>
            <a:r>
              <a:rPr lang="en-US" altLang="en-US" sz="2000" dirty="0"/>
              <a:t>Jika </a:t>
            </a:r>
            <a:r>
              <a:rPr lang="en-US" altLang="en-US" sz="2000" dirty="0" err="1"/>
              <a:t>tidak</a:t>
            </a:r>
            <a:r>
              <a:rPr lang="en-US" altLang="en-US" sz="2000" dirty="0"/>
              <a:t> </a:t>
            </a:r>
            <a:r>
              <a:rPr lang="en-US" altLang="en-US" sz="2000" dirty="0" err="1"/>
              <a:t>demikian</a:t>
            </a:r>
            <a:r>
              <a:rPr lang="en-US" altLang="en-US" sz="2000" dirty="0"/>
              <a:t>, </a:t>
            </a:r>
            <a:r>
              <a:rPr lang="en-US" altLang="en-US" sz="2000" dirty="0" err="1"/>
              <a:t>maka</a:t>
            </a:r>
            <a:r>
              <a:rPr lang="en-US" altLang="en-US" sz="2000" dirty="0"/>
              <a:t> </a:t>
            </a:r>
            <a:r>
              <a:rPr lang="en-US" altLang="en-US" sz="2000" dirty="0" err="1"/>
              <a:t>akan</a:t>
            </a:r>
            <a:r>
              <a:rPr lang="en-US" altLang="en-US" sz="2000" dirty="0"/>
              <a:t> </a:t>
            </a:r>
            <a:r>
              <a:rPr lang="en-US" altLang="en-US" sz="2000" dirty="0" err="1"/>
              <a:t>terjadi</a:t>
            </a:r>
            <a:r>
              <a:rPr lang="en-US" altLang="en-US" sz="2000" dirty="0"/>
              <a:t> </a:t>
            </a:r>
            <a:r>
              <a:rPr lang="en-US" altLang="en-US" sz="2000" dirty="0" err="1"/>
              <a:t>gelombang</a:t>
            </a:r>
            <a:r>
              <a:rPr lang="en-US" altLang="en-US" sz="2000" dirty="0"/>
              <a:t> </a:t>
            </a:r>
            <a:r>
              <a:rPr lang="en-US" altLang="en-US" sz="2000" dirty="0" err="1"/>
              <a:t>kejut</a:t>
            </a:r>
            <a:r>
              <a:rPr lang="en-US" altLang="en-US" sz="2000" dirty="0"/>
              <a:t>. Udara yang </a:t>
            </a:r>
            <a:r>
              <a:rPr lang="en-US" altLang="en-US" sz="2000" dirty="0" err="1"/>
              <a:t>dilewati</a:t>
            </a:r>
            <a:r>
              <a:rPr lang="en-US" altLang="en-US" sz="2000" dirty="0"/>
              <a:t> oleh </a:t>
            </a:r>
            <a:r>
              <a:rPr lang="en-US" altLang="en-US" sz="2000" dirty="0" err="1"/>
              <a:t>pesawat</a:t>
            </a:r>
            <a:r>
              <a:rPr lang="en-US" altLang="en-US" sz="2000" dirty="0"/>
              <a:t> </a:t>
            </a:r>
            <a:r>
              <a:rPr lang="en-US" altLang="en-US" sz="2000" dirty="0" err="1"/>
              <a:t>terdorong</a:t>
            </a:r>
            <a:r>
              <a:rPr lang="en-US" altLang="en-US" sz="2000" dirty="0"/>
              <a:t> </a:t>
            </a:r>
            <a:r>
              <a:rPr lang="en-US" altLang="en-US" sz="2000" dirty="0" err="1"/>
              <a:t>menyamping</a:t>
            </a:r>
            <a:r>
              <a:rPr lang="en-US" altLang="en-US" sz="2000" dirty="0"/>
              <a:t>. </a:t>
            </a:r>
            <a:r>
              <a:rPr lang="en-US" altLang="en-US" sz="2000" dirty="0" err="1"/>
              <a:t>Akibatnya</a:t>
            </a:r>
            <a:r>
              <a:rPr lang="en-US" altLang="en-US" sz="2000" dirty="0"/>
              <a:t> </a:t>
            </a:r>
            <a:r>
              <a:rPr lang="en-US" altLang="en-US" sz="2000" dirty="0" err="1"/>
              <a:t>ruang</a:t>
            </a:r>
            <a:r>
              <a:rPr lang="en-US" altLang="en-US" sz="2000" dirty="0"/>
              <a:t> di </a:t>
            </a:r>
            <a:r>
              <a:rPr lang="en-US" altLang="en-US" sz="2000" dirty="0" err="1"/>
              <a:t>belakang</a:t>
            </a:r>
            <a:r>
              <a:rPr lang="en-US" altLang="en-US" sz="2000" dirty="0"/>
              <a:t> [</a:t>
            </a:r>
            <a:r>
              <a:rPr lang="en-US" altLang="en-US" sz="2000" dirty="0" err="1"/>
              <a:t>pesawat</a:t>
            </a:r>
            <a:r>
              <a:rPr lang="en-US" altLang="en-US" sz="2000" dirty="0"/>
              <a:t> </a:t>
            </a:r>
            <a:r>
              <a:rPr lang="en-US" altLang="en-US" sz="2000" dirty="0" err="1"/>
              <a:t>akan</a:t>
            </a:r>
            <a:r>
              <a:rPr lang="en-US" altLang="en-US" sz="2000" dirty="0"/>
              <a:t> </a:t>
            </a:r>
            <a:r>
              <a:rPr lang="en-US" altLang="en-US" sz="2000" dirty="0" err="1"/>
              <a:t>menjadi</a:t>
            </a:r>
            <a:r>
              <a:rPr lang="en-US" altLang="en-US" sz="2000" dirty="0"/>
              <a:t> </a:t>
            </a:r>
            <a:r>
              <a:rPr lang="en-US" altLang="en-US" sz="2000" dirty="0" err="1"/>
              <a:t>ruang</a:t>
            </a:r>
            <a:r>
              <a:rPr lang="en-US" altLang="en-US" sz="2000" dirty="0"/>
              <a:t> </a:t>
            </a:r>
            <a:r>
              <a:rPr lang="en-US" altLang="en-US" sz="2000" dirty="0" err="1"/>
              <a:t>hampa</a:t>
            </a:r>
            <a:r>
              <a:rPr lang="en-US" altLang="en-US" sz="2000" dirty="0"/>
              <a:t>. Udara </a:t>
            </a:r>
            <a:r>
              <a:rPr lang="en-US" altLang="en-US" sz="2000" dirty="0" err="1"/>
              <a:t>akan</a:t>
            </a:r>
            <a:r>
              <a:rPr lang="en-US" altLang="en-US" sz="2000" dirty="0"/>
              <a:t> </a:t>
            </a:r>
            <a:r>
              <a:rPr lang="en-US" altLang="en-US" sz="2000" dirty="0" err="1"/>
              <a:t>segera</a:t>
            </a:r>
            <a:r>
              <a:rPr lang="en-US" altLang="en-US" sz="2000" dirty="0"/>
              <a:t> </a:t>
            </a:r>
            <a:r>
              <a:rPr lang="en-US" altLang="en-US" sz="2000" dirty="0" err="1"/>
              <a:t>menekan</a:t>
            </a:r>
            <a:r>
              <a:rPr lang="en-US" altLang="en-US" sz="2000" dirty="0"/>
              <a:t>. Dan </a:t>
            </a:r>
            <a:r>
              <a:rPr lang="en-US" altLang="en-US" sz="2000" dirty="0" err="1"/>
              <a:t>selanjutnya</a:t>
            </a:r>
            <a:r>
              <a:rPr lang="en-US" altLang="en-US" sz="2000" dirty="0"/>
              <a:t> </a:t>
            </a:r>
            <a:r>
              <a:rPr lang="en-US" altLang="en-US" sz="2000" dirty="0" err="1"/>
              <a:t>terjadilah</a:t>
            </a:r>
            <a:r>
              <a:rPr lang="en-US" altLang="en-US" sz="2000" dirty="0"/>
              <a:t> “</a:t>
            </a:r>
            <a:r>
              <a:rPr lang="en-US" altLang="en-US" sz="2000" i="1" dirty="0" err="1"/>
              <a:t>ledakan</a:t>
            </a:r>
            <a:r>
              <a:rPr lang="en-US" altLang="en-US" sz="2000" i="1" dirty="0"/>
              <a:t> </a:t>
            </a:r>
            <a:r>
              <a:rPr lang="en-US" altLang="en-US" sz="2000" i="1" dirty="0" err="1"/>
              <a:t>sonik</a:t>
            </a:r>
            <a:r>
              <a:rPr lang="en-US" altLang="en-US" sz="2000" dirty="0"/>
              <a:t>” (</a:t>
            </a:r>
            <a:r>
              <a:rPr lang="en-US" altLang="en-US" sz="2000" i="1" dirty="0"/>
              <a:t>sonic boom</a:t>
            </a:r>
            <a:r>
              <a:rPr lang="en-US" altLang="en-US" sz="2000" dirty="0"/>
              <a:t>). </a:t>
            </a:r>
            <a:r>
              <a:rPr lang="en-US" altLang="en-US" sz="2000" dirty="0" err="1"/>
              <a:t>Ledakan</a:t>
            </a:r>
            <a:r>
              <a:rPr lang="en-US" altLang="en-US" sz="2000" dirty="0"/>
              <a:t> </a:t>
            </a:r>
            <a:r>
              <a:rPr lang="en-US" altLang="en-US" sz="2000" dirty="0" err="1"/>
              <a:t>sonik</a:t>
            </a:r>
            <a:r>
              <a:rPr lang="en-US" altLang="en-US" sz="2000" dirty="0"/>
              <a:t> </a:t>
            </a:r>
            <a:r>
              <a:rPr lang="en-US" altLang="en-US" sz="2000" dirty="0" err="1"/>
              <a:t>ini</a:t>
            </a:r>
            <a:r>
              <a:rPr lang="en-US" altLang="en-US" sz="2000" dirty="0"/>
              <a:t> </a:t>
            </a:r>
            <a:r>
              <a:rPr lang="en-US" altLang="en-US" sz="2000" dirty="0" err="1"/>
              <a:t>bisa</a:t>
            </a:r>
            <a:r>
              <a:rPr lang="en-US" altLang="en-US" sz="2000" dirty="0"/>
              <a:t> </a:t>
            </a:r>
            <a:r>
              <a:rPr lang="en-US" altLang="en-US" sz="2000" dirty="0" err="1"/>
              <a:t>mematahkan</a:t>
            </a:r>
            <a:r>
              <a:rPr lang="en-US" altLang="en-US" sz="2000" dirty="0"/>
              <a:t> </a:t>
            </a:r>
            <a:r>
              <a:rPr lang="en-US" altLang="en-US" sz="2000" dirty="0" err="1"/>
              <a:t>dahan</a:t>
            </a:r>
            <a:r>
              <a:rPr lang="en-US" altLang="en-US" sz="2000" dirty="0"/>
              <a:t> </a:t>
            </a:r>
            <a:r>
              <a:rPr lang="en-US" altLang="en-US" sz="2000" dirty="0" err="1"/>
              <a:t>pohon</a:t>
            </a:r>
            <a:r>
              <a:rPr lang="en-US" altLang="en-US" sz="2000" dirty="0"/>
              <a:t>, </a:t>
            </a:r>
            <a:r>
              <a:rPr lang="en-US" altLang="en-US" sz="2000" dirty="0" err="1"/>
              <a:t>memecahkan</a:t>
            </a:r>
            <a:r>
              <a:rPr lang="en-US" altLang="en-US" sz="2000" dirty="0"/>
              <a:t> </a:t>
            </a:r>
            <a:r>
              <a:rPr lang="en-US" altLang="en-US" sz="2000" dirty="0" err="1"/>
              <a:t>kaca</a:t>
            </a:r>
            <a:r>
              <a:rPr lang="en-US" altLang="en-US" sz="2000" dirty="0"/>
              <a:t> </a:t>
            </a:r>
            <a:r>
              <a:rPr lang="en-US" altLang="en-US" sz="2000" dirty="0" err="1"/>
              <a:t>jendela</a:t>
            </a:r>
            <a:r>
              <a:rPr lang="en-US" altLang="en-US" sz="2000" dirty="0"/>
              <a:t>, dan </a:t>
            </a:r>
            <a:r>
              <a:rPr lang="en-US" altLang="en-US" sz="2000" dirty="0" err="1"/>
              <a:t>sebagainya</a:t>
            </a:r>
            <a:r>
              <a:rPr lang="en-US" altLang="en-US" sz="2000" dirty="0"/>
              <a: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21896" y="3957295"/>
            <a:ext cx="5445504" cy="1200329"/>
          </a:xfrm>
          <a:prstGeom prst="rect">
            <a:avLst/>
          </a:prstGeom>
          <a:solidFill>
            <a:schemeClr val="accent5">
              <a:lumMod val="20000"/>
              <a:lumOff val="80000"/>
            </a:schemeClr>
          </a:solidFill>
          <a:effectLst>
            <a:outerShdw blurRad="50800" dist="38100" dir="5400000" algn="t" rotWithShape="0">
              <a:prstClr val="black">
                <a:alpha val="40000"/>
              </a:prstClr>
            </a:outerShdw>
          </a:effectLst>
        </p:spPr>
        <p:txBody>
          <a:bodyPr wrap="square">
            <a:spAutoFit/>
          </a:bodyPr>
          <a:lstStyle/>
          <a:p>
            <a:pPr marL="91440"/>
            <a:r>
              <a:rPr lang="en-US" dirty="0" err="1">
                <a:cs typeface="Calibri" pitchFamily="34" charset="0"/>
              </a:rPr>
              <a:t>Pada</a:t>
            </a:r>
            <a:r>
              <a:rPr lang="en-US" dirty="0">
                <a:cs typeface="Calibri" pitchFamily="34" charset="0"/>
              </a:rPr>
              <a:t> </a:t>
            </a:r>
            <a:r>
              <a:rPr lang="en-US" dirty="0" err="1">
                <a:cs typeface="Calibri" pitchFamily="34" charset="0"/>
              </a:rPr>
              <a:t>umumnya</a:t>
            </a:r>
            <a:r>
              <a:rPr lang="en-US" dirty="0">
                <a:cs typeface="Calibri" pitchFamily="34" charset="0"/>
              </a:rPr>
              <a:t>, </a:t>
            </a:r>
            <a:r>
              <a:rPr lang="en-US" dirty="0" err="1">
                <a:cs typeface="Calibri" pitchFamily="34" charset="0"/>
              </a:rPr>
              <a:t>gerak</a:t>
            </a:r>
            <a:r>
              <a:rPr lang="en-US" dirty="0">
                <a:cs typeface="Calibri" pitchFamily="34" charset="0"/>
              </a:rPr>
              <a:t> </a:t>
            </a:r>
            <a:r>
              <a:rPr lang="en-US" dirty="0" err="1">
                <a:cs typeface="Calibri" pitchFamily="34" charset="0"/>
              </a:rPr>
              <a:t>hewan</a:t>
            </a:r>
            <a:r>
              <a:rPr lang="en-US" dirty="0">
                <a:cs typeface="Calibri" pitchFamily="34" charset="0"/>
              </a:rPr>
              <a:t> </a:t>
            </a:r>
            <a:r>
              <a:rPr lang="en-US" dirty="0" err="1">
                <a:cs typeface="Calibri" pitchFamily="34" charset="0"/>
              </a:rPr>
              <a:t>terlihat</a:t>
            </a:r>
            <a:r>
              <a:rPr lang="en-US" dirty="0">
                <a:cs typeface="Calibri" pitchFamily="34" charset="0"/>
              </a:rPr>
              <a:t> </a:t>
            </a:r>
          </a:p>
          <a:p>
            <a:pPr marL="91440"/>
            <a:r>
              <a:rPr lang="en-US" dirty="0" err="1">
                <a:cs typeface="Calibri" pitchFamily="34" charset="0"/>
              </a:rPr>
              <a:t>nyata</a:t>
            </a:r>
            <a:r>
              <a:rPr lang="en-US" dirty="0">
                <a:cs typeface="Calibri" pitchFamily="34" charset="0"/>
              </a:rPr>
              <a:t> </a:t>
            </a:r>
            <a:r>
              <a:rPr lang="en-US" dirty="0" err="1">
                <a:cs typeface="Calibri" pitchFamily="34" charset="0"/>
              </a:rPr>
              <a:t>karena</a:t>
            </a:r>
            <a:r>
              <a:rPr lang="en-US" dirty="0">
                <a:cs typeface="Calibri" pitchFamily="34" charset="0"/>
              </a:rPr>
              <a:t> </a:t>
            </a:r>
            <a:r>
              <a:rPr lang="en-US" dirty="0" err="1">
                <a:cs typeface="Calibri" pitchFamily="34" charset="0"/>
              </a:rPr>
              <a:t>memiliki</a:t>
            </a:r>
            <a:r>
              <a:rPr lang="en-US" dirty="0">
                <a:cs typeface="Calibri" pitchFamily="34" charset="0"/>
              </a:rPr>
              <a:t> </a:t>
            </a:r>
            <a:r>
              <a:rPr lang="en-US" dirty="0" err="1">
                <a:cs typeface="Calibri" pitchFamily="34" charset="0"/>
              </a:rPr>
              <a:t>alat</a:t>
            </a:r>
            <a:r>
              <a:rPr lang="en-US" dirty="0">
                <a:cs typeface="Calibri" pitchFamily="34" charset="0"/>
              </a:rPr>
              <a:t> </a:t>
            </a:r>
            <a:r>
              <a:rPr lang="en-US" dirty="0" err="1">
                <a:cs typeface="Calibri" pitchFamily="34" charset="0"/>
              </a:rPr>
              <a:t>gerak</a:t>
            </a:r>
            <a:r>
              <a:rPr lang="en-US" dirty="0">
                <a:cs typeface="Calibri" pitchFamily="34" charset="0"/>
              </a:rPr>
              <a:t> </a:t>
            </a:r>
            <a:r>
              <a:rPr lang="en-US" dirty="0" err="1">
                <a:cs typeface="Calibri" pitchFamily="34" charset="0"/>
              </a:rPr>
              <a:t>dan</a:t>
            </a:r>
            <a:r>
              <a:rPr lang="en-US" dirty="0">
                <a:cs typeface="Calibri" pitchFamily="34" charset="0"/>
              </a:rPr>
              <a:t> </a:t>
            </a:r>
          </a:p>
          <a:p>
            <a:pPr marL="91440"/>
            <a:r>
              <a:rPr lang="en-US" dirty="0" err="1">
                <a:cs typeface="Calibri" pitchFamily="34" charset="0"/>
              </a:rPr>
              <a:t>dapat</a:t>
            </a:r>
            <a:r>
              <a:rPr lang="en-US" dirty="0">
                <a:cs typeface="Calibri" pitchFamily="34" charset="0"/>
              </a:rPr>
              <a:t> </a:t>
            </a:r>
            <a:r>
              <a:rPr lang="en-US" dirty="0" err="1">
                <a:cs typeface="Calibri" pitchFamily="34" charset="0"/>
              </a:rPr>
              <a:t>berpindah</a:t>
            </a:r>
            <a:r>
              <a:rPr lang="en-US" dirty="0">
                <a:cs typeface="Calibri" pitchFamily="34" charset="0"/>
              </a:rPr>
              <a:t> </a:t>
            </a:r>
            <a:r>
              <a:rPr lang="en-US" dirty="0" err="1">
                <a:cs typeface="Calibri" pitchFamily="34" charset="0"/>
              </a:rPr>
              <a:t>tempat</a:t>
            </a:r>
            <a:r>
              <a:rPr lang="en-US" dirty="0">
                <a:cs typeface="Calibri" pitchFamily="34" charset="0"/>
              </a:rPr>
              <a:t> </a:t>
            </a:r>
            <a:r>
              <a:rPr lang="en-US" dirty="0" err="1">
                <a:cs typeface="Calibri" pitchFamily="34" charset="0"/>
              </a:rPr>
              <a:t>sedangkan</a:t>
            </a:r>
            <a:r>
              <a:rPr lang="en-US" dirty="0">
                <a:cs typeface="Calibri" pitchFamily="34" charset="0"/>
              </a:rPr>
              <a:t> </a:t>
            </a:r>
            <a:r>
              <a:rPr lang="en-US" dirty="0" err="1">
                <a:cs typeface="Calibri" pitchFamily="34" charset="0"/>
              </a:rPr>
              <a:t>tumbuhan</a:t>
            </a:r>
            <a:r>
              <a:rPr lang="en-US" dirty="0">
                <a:cs typeface="Calibri" pitchFamily="34" charset="0"/>
              </a:rPr>
              <a:t> </a:t>
            </a:r>
            <a:r>
              <a:rPr lang="en-US" dirty="0" err="1">
                <a:cs typeface="Calibri" pitchFamily="34" charset="0"/>
              </a:rPr>
              <a:t>tidak</a:t>
            </a:r>
            <a:r>
              <a:rPr lang="en-US" dirty="0">
                <a:cs typeface="Calibri" pitchFamily="34" charset="0"/>
              </a:rPr>
              <a:t> </a:t>
            </a:r>
            <a:r>
              <a:rPr lang="en-US" dirty="0" err="1">
                <a:cs typeface="Calibri" pitchFamily="34" charset="0"/>
              </a:rPr>
              <a:t>terlihat</a:t>
            </a:r>
            <a:r>
              <a:rPr lang="en-US" dirty="0">
                <a:cs typeface="Calibri" pitchFamily="34" charset="0"/>
              </a:rPr>
              <a:t> </a:t>
            </a:r>
            <a:r>
              <a:rPr lang="en-US" dirty="0" err="1">
                <a:cs typeface="Calibri" pitchFamily="34" charset="0"/>
              </a:rPr>
              <a:t>nyata</a:t>
            </a:r>
            <a:r>
              <a:rPr lang="en-US" dirty="0">
                <a:cs typeface="Calibri" pitchFamily="34" charset="0"/>
              </a:rPr>
              <a:t>.</a:t>
            </a:r>
          </a:p>
        </p:txBody>
      </p:sp>
      <p:sp>
        <p:nvSpPr>
          <p:cNvPr id="3" name="Rectangle 2"/>
          <p:cNvSpPr/>
          <p:nvPr/>
        </p:nvSpPr>
        <p:spPr>
          <a:xfrm>
            <a:off x="421896" y="2057176"/>
            <a:ext cx="4800600" cy="1200329"/>
          </a:xfrm>
          <a:prstGeom prst="rect">
            <a:avLst/>
          </a:prstGeom>
          <a:solidFill>
            <a:schemeClr val="accent3">
              <a:lumMod val="20000"/>
              <a:lumOff val="80000"/>
            </a:schemeClr>
          </a:solidFill>
          <a:effectLst>
            <a:outerShdw blurRad="50800" dist="38100" dir="5400000" algn="t" rotWithShape="0">
              <a:prstClr val="black">
                <a:alpha val="40000"/>
              </a:prstClr>
            </a:outerShdw>
          </a:effectLst>
        </p:spPr>
        <p:txBody>
          <a:bodyPr wrap="square">
            <a:spAutoFit/>
          </a:bodyPr>
          <a:lstStyle/>
          <a:p>
            <a:pPr marL="91440"/>
            <a:r>
              <a:rPr lang="en-US" dirty="0" err="1">
                <a:cs typeface="Calibri" pitchFamily="34" charset="0"/>
              </a:rPr>
              <a:t>Dapatkah</a:t>
            </a:r>
            <a:r>
              <a:rPr lang="en-US" dirty="0">
                <a:cs typeface="Calibri" pitchFamily="34" charset="0"/>
              </a:rPr>
              <a:t> </a:t>
            </a:r>
            <a:r>
              <a:rPr lang="en-US" dirty="0" err="1">
                <a:cs typeface="Calibri" pitchFamily="34" charset="0"/>
              </a:rPr>
              <a:t>kamu</a:t>
            </a:r>
            <a:r>
              <a:rPr lang="en-US" dirty="0">
                <a:cs typeface="Calibri" pitchFamily="34" charset="0"/>
              </a:rPr>
              <a:t> </a:t>
            </a:r>
            <a:r>
              <a:rPr lang="en-US" dirty="0" err="1">
                <a:cs typeface="Calibri" pitchFamily="34" charset="0"/>
              </a:rPr>
              <a:t>melihat</a:t>
            </a:r>
            <a:r>
              <a:rPr lang="en-US" dirty="0">
                <a:cs typeface="Calibri" pitchFamily="34" charset="0"/>
              </a:rPr>
              <a:t> </a:t>
            </a:r>
            <a:r>
              <a:rPr lang="en-US" dirty="0" err="1">
                <a:cs typeface="Calibri" pitchFamily="34" charset="0"/>
              </a:rPr>
              <a:t>tumbuhan</a:t>
            </a:r>
            <a:r>
              <a:rPr lang="en-US" dirty="0">
                <a:cs typeface="Calibri" pitchFamily="34" charset="0"/>
              </a:rPr>
              <a:t> </a:t>
            </a:r>
            <a:r>
              <a:rPr lang="en-US" dirty="0" err="1">
                <a:cs typeface="Calibri" pitchFamily="34" charset="0"/>
              </a:rPr>
              <a:t>dan</a:t>
            </a:r>
            <a:r>
              <a:rPr lang="en-US" dirty="0">
                <a:cs typeface="Calibri" pitchFamily="34" charset="0"/>
              </a:rPr>
              <a:t> </a:t>
            </a:r>
            <a:r>
              <a:rPr lang="en-US" dirty="0" err="1">
                <a:cs typeface="Calibri" pitchFamily="34" charset="0"/>
              </a:rPr>
              <a:t>hewan</a:t>
            </a:r>
            <a:r>
              <a:rPr lang="en-US" dirty="0">
                <a:cs typeface="Calibri" pitchFamily="34" charset="0"/>
              </a:rPr>
              <a:t> </a:t>
            </a:r>
            <a:r>
              <a:rPr lang="en-US" dirty="0" err="1">
                <a:cs typeface="Calibri" pitchFamily="34" charset="0"/>
              </a:rPr>
              <a:t>bergerak</a:t>
            </a:r>
            <a:r>
              <a:rPr lang="en-US" dirty="0">
                <a:cs typeface="Calibri" pitchFamily="34" charset="0"/>
              </a:rPr>
              <a:t>? </a:t>
            </a:r>
            <a:r>
              <a:rPr lang="en-US" dirty="0" err="1">
                <a:cs typeface="Calibri" pitchFamily="34" charset="0"/>
              </a:rPr>
              <a:t>Kemampuan</a:t>
            </a:r>
            <a:r>
              <a:rPr lang="en-US" dirty="0">
                <a:cs typeface="Calibri" pitchFamily="34" charset="0"/>
              </a:rPr>
              <a:t> </a:t>
            </a:r>
            <a:r>
              <a:rPr lang="en-US" dirty="0" err="1">
                <a:cs typeface="Calibri" pitchFamily="34" charset="0"/>
              </a:rPr>
              <a:t>untuk</a:t>
            </a:r>
            <a:r>
              <a:rPr lang="en-US" dirty="0">
                <a:cs typeface="Calibri" pitchFamily="34" charset="0"/>
              </a:rPr>
              <a:t> </a:t>
            </a:r>
            <a:r>
              <a:rPr lang="en-US" dirty="0" err="1">
                <a:cs typeface="Calibri" pitchFamily="34" charset="0"/>
              </a:rPr>
              <a:t>bergerak</a:t>
            </a:r>
            <a:r>
              <a:rPr lang="en-US" dirty="0">
                <a:cs typeface="Calibri" pitchFamily="34" charset="0"/>
              </a:rPr>
              <a:t> </a:t>
            </a:r>
            <a:r>
              <a:rPr lang="en-US" dirty="0" err="1">
                <a:cs typeface="Calibri" pitchFamily="34" charset="0"/>
              </a:rPr>
              <a:t>merupakan</a:t>
            </a:r>
            <a:r>
              <a:rPr lang="en-US" dirty="0">
                <a:cs typeface="Calibri" pitchFamily="34" charset="0"/>
              </a:rPr>
              <a:t> </a:t>
            </a:r>
            <a:r>
              <a:rPr lang="en-US" dirty="0" err="1">
                <a:cs typeface="Calibri" pitchFamily="34" charset="0"/>
              </a:rPr>
              <a:t>salah</a:t>
            </a:r>
            <a:r>
              <a:rPr lang="en-US" dirty="0">
                <a:cs typeface="Calibri" pitchFamily="34" charset="0"/>
              </a:rPr>
              <a:t> </a:t>
            </a:r>
            <a:r>
              <a:rPr lang="en-US" dirty="0" err="1">
                <a:cs typeface="Calibri" pitchFamily="34" charset="0"/>
              </a:rPr>
              <a:t>satu</a:t>
            </a:r>
            <a:r>
              <a:rPr lang="en-US" dirty="0">
                <a:cs typeface="Calibri" pitchFamily="34" charset="0"/>
              </a:rPr>
              <a:t> </a:t>
            </a:r>
            <a:r>
              <a:rPr lang="en-US" dirty="0" err="1">
                <a:cs typeface="Calibri" pitchFamily="34" charset="0"/>
              </a:rPr>
              <a:t>ciri</a:t>
            </a:r>
            <a:r>
              <a:rPr lang="en-US" dirty="0">
                <a:cs typeface="Calibri" pitchFamily="34" charset="0"/>
              </a:rPr>
              <a:t> </a:t>
            </a:r>
          </a:p>
          <a:p>
            <a:pPr marL="91440"/>
            <a:r>
              <a:rPr lang="en-US" dirty="0" err="1">
                <a:cs typeface="Calibri" pitchFamily="34" charset="0"/>
              </a:rPr>
              <a:t>makhluk</a:t>
            </a:r>
            <a:r>
              <a:rPr lang="en-US" dirty="0">
                <a:cs typeface="Calibri" pitchFamily="34" charset="0"/>
              </a:rPr>
              <a:t> </a:t>
            </a:r>
            <a:r>
              <a:rPr lang="en-US" dirty="0" err="1">
                <a:cs typeface="Calibri" pitchFamily="34" charset="0"/>
              </a:rPr>
              <a:t>hidup</a:t>
            </a:r>
            <a:r>
              <a:rPr lang="en-US" dirty="0">
                <a:cs typeface="Calibri" pitchFamily="34" charset="0"/>
              </a:rPr>
              <a:t>.</a:t>
            </a:r>
          </a:p>
        </p:txBody>
      </p:sp>
      <p:grpSp>
        <p:nvGrpSpPr>
          <p:cNvPr id="4" name="Group 3"/>
          <p:cNvGrpSpPr/>
          <p:nvPr/>
        </p:nvGrpSpPr>
        <p:grpSpPr>
          <a:xfrm>
            <a:off x="4955297" y="1169349"/>
            <a:ext cx="3744205" cy="2403106"/>
            <a:chOff x="4955296" y="312099"/>
            <a:chExt cx="3744205" cy="2403106"/>
          </a:xfrm>
        </p:grpSpPr>
        <p:pic>
          <p:nvPicPr>
            <p:cNvPr id="4098" name="Picture 2" descr="H:\BAB 1 SISTEM GERAK MANUSIA\joshua-tree-national-park-74399_960_72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55297" y="312099"/>
              <a:ext cx="3744204" cy="237245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6" name="Rectangle 5"/>
            <p:cNvSpPr/>
            <p:nvPr/>
          </p:nvSpPr>
          <p:spPr>
            <a:xfrm>
              <a:off x="4955296" y="2484373"/>
              <a:ext cx="3744205" cy="230832"/>
            </a:xfrm>
            <a:prstGeom prst="rect">
              <a:avLst/>
            </a:prstGeom>
            <a:solidFill>
              <a:schemeClr val="bg1">
                <a:alpha val="61000"/>
              </a:schemeClr>
            </a:solidFill>
          </p:spPr>
          <p:txBody>
            <a:bodyPr wrap="square">
              <a:spAutoFit/>
            </a:bodyPr>
            <a:lstStyle/>
            <a:p>
              <a:pPr algn="r"/>
              <a:r>
                <a:rPr lang="en-US" sz="900" dirty="0" err="1"/>
                <a:t>Sumber</a:t>
              </a:r>
              <a:r>
                <a:rPr lang="en-US" sz="900" dirty="0"/>
                <a:t> : </a:t>
              </a:r>
              <a:r>
                <a:rPr lang="id-ID" sz="900" i="1" dirty="0"/>
                <a:t>pixabay.com/nightowl</a:t>
              </a:r>
            </a:p>
          </p:txBody>
        </p:sp>
      </p:grpSp>
      <p:grpSp>
        <p:nvGrpSpPr>
          <p:cNvPr id="5" name="Group 4"/>
          <p:cNvGrpSpPr/>
          <p:nvPr/>
        </p:nvGrpSpPr>
        <p:grpSpPr>
          <a:xfrm>
            <a:off x="4942597" y="3810000"/>
            <a:ext cx="3756905" cy="1618028"/>
            <a:chOff x="4942596" y="2952750"/>
            <a:chExt cx="3756905" cy="1618028"/>
          </a:xfrm>
        </p:grpSpPr>
        <p:pic>
          <p:nvPicPr>
            <p:cNvPr id="4099" name="Picture 3" descr="H:\BAB 1 SISTEM GERAK MANUSIA\horses-1984977_960_72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15000" y="2952750"/>
              <a:ext cx="2984501" cy="161802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8" name="Rectangle 7"/>
            <p:cNvSpPr/>
            <p:nvPr/>
          </p:nvSpPr>
          <p:spPr>
            <a:xfrm>
              <a:off x="4942596" y="4339946"/>
              <a:ext cx="3744204" cy="230832"/>
            </a:xfrm>
            <a:prstGeom prst="rect">
              <a:avLst/>
            </a:prstGeom>
            <a:solidFill>
              <a:schemeClr val="bg1">
                <a:alpha val="61000"/>
              </a:schemeClr>
            </a:solidFill>
          </p:spPr>
          <p:txBody>
            <a:bodyPr wrap="square">
              <a:spAutoFit/>
            </a:bodyPr>
            <a:lstStyle/>
            <a:p>
              <a:pPr algn="r"/>
              <a:r>
                <a:rPr lang="en-US" sz="900" dirty="0" err="1"/>
                <a:t>Sumber</a:t>
              </a:r>
              <a:r>
                <a:rPr lang="en-US" sz="900" dirty="0"/>
                <a:t> : </a:t>
              </a:r>
              <a:r>
                <a:rPr lang="id-ID" sz="900" i="1" dirty="0"/>
                <a:t>pixabay.com/Mzlle</a:t>
              </a:r>
            </a:p>
          </p:txBody>
        </p:sp>
      </p:grpSp>
      <p:sp>
        <p:nvSpPr>
          <p:cNvPr id="12" name="TextBox 11"/>
          <p:cNvSpPr txBox="1"/>
          <p:nvPr/>
        </p:nvSpPr>
        <p:spPr>
          <a:xfrm>
            <a:off x="345696" y="1169350"/>
            <a:ext cx="6740904" cy="430851"/>
          </a:xfrm>
          <a:prstGeom prst="rect">
            <a:avLst/>
          </a:prstGeom>
          <a:noFill/>
        </p:spPr>
        <p:txBody>
          <a:bodyPr wrap="square" lIns="91401" tIns="45702" rIns="91401" bIns="45702" rtlCol="0">
            <a:spAutoFit/>
          </a:bodyPr>
          <a:lstStyle/>
          <a:p>
            <a:pPr marL="0" lvl="1">
              <a:tabLst>
                <a:tab pos="679353" algn="l"/>
              </a:tabLst>
            </a:pPr>
            <a:r>
              <a:rPr lang="id-ID" sz="2200" b="1" dirty="0"/>
              <a:t>GERAK PADA MAKHLUK HIDUP</a:t>
            </a:r>
          </a:p>
        </p:txBody>
      </p:sp>
      <p:cxnSp>
        <p:nvCxnSpPr>
          <p:cNvPr id="16" name="Straight Connector 15"/>
          <p:cNvCxnSpPr/>
          <p:nvPr/>
        </p:nvCxnSpPr>
        <p:spPr>
          <a:xfrm>
            <a:off x="76200" y="1661531"/>
            <a:ext cx="4800600" cy="6074"/>
          </a:xfrm>
          <a:prstGeom prst="line">
            <a:avLst/>
          </a:prstGeom>
          <a:ln w="28575">
            <a:solidFill>
              <a:schemeClr val="accent6">
                <a:lumMod val="7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7290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5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750"/>
                            </p:stCondLst>
                            <p:childTnLst>
                              <p:par>
                                <p:cTn id="9" presetID="10" presetClass="entr" presetSubtype="0" fill="hold" grpId="0" nodeType="afterEffect">
                                  <p:stCondLst>
                                    <p:cond delay="50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750"/>
                                        <p:tgtEl>
                                          <p:spTgt spid="12"/>
                                        </p:tgtEl>
                                      </p:cBhvr>
                                    </p:animEffect>
                                  </p:childTnLst>
                                </p:cTn>
                              </p:par>
                            </p:childTnLst>
                          </p:cTn>
                        </p:par>
                        <p:par>
                          <p:cTn id="12" fill="hold">
                            <p:stCondLst>
                              <p:cond delay="2000"/>
                            </p:stCondLst>
                            <p:childTnLst>
                              <p:par>
                                <p:cTn id="13" presetID="22" presetClass="entr" presetSubtype="8" fill="hold" grpId="0" nodeType="afterEffect">
                                  <p:stCondLst>
                                    <p:cond delay="50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750"/>
                                        <p:tgtEl>
                                          <p:spTgt spid="3"/>
                                        </p:tgtEl>
                                      </p:cBhvr>
                                    </p:animEffect>
                                  </p:childTnLst>
                                </p:cTn>
                              </p:par>
                            </p:childTnLst>
                          </p:cTn>
                        </p:par>
                        <p:par>
                          <p:cTn id="16" fill="hold">
                            <p:stCondLst>
                              <p:cond delay="3250"/>
                            </p:stCondLst>
                            <p:childTnLst>
                              <p:par>
                                <p:cTn id="17" presetID="16" presetClass="entr" presetSubtype="21" fill="hold" nodeType="afterEffect">
                                  <p:stCondLst>
                                    <p:cond delay="25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par>
                          <p:cTn id="20" fill="hold">
                            <p:stCondLst>
                              <p:cond delay="4000"/>
                            </p:stCondLst>
                            <p:childTnLst>
                              <p:par>
                                <p:cTn id="21" presetID="22" presetClass="entr" presetSubtype="8" fill="hold" grpId="0" nodeType="afterEffect">
                                  <p:stCondLst>
                                    <p:cond delay="50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750"/>
                                        <p:tgtEl>
                                          <p:spTgt spid="9"/>
                                        </p:tgtEl>
                                      </p:cBhvr>
                                    </p:animEffect>
                                  </p:childTnLst>
                                </p:cTn>
                              </p:par>
                            </p:childTnLst>
                          </p:cTn>
                        </p:par>
                        <p:par>
                          <p:cTn id="24" fill="hold">
                            <p:stCondLst>
                              <p:cond delay="5250"/>
                            </p:stCondLst>
                            <p:childTnLst>
                              <p:par>
                                <p:cTn id="25" presetID="16" presetClass="entr" presetSubtype="21" fill="hold" nodeType="afterEffect">
                                  <p:stCondLst>
                                    <p:cond delay="25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animBg="1"/>
      <p:bldP spid="1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5494249" y="1371600"/>
            <a:ext cx="2599243" cy="1200150"/>
            <a:chOff x="5475515" y="378023"/>
            <a:chExt cx="3350656" cy="1200150"/>
          </a:xfrm>
        </p:grpSpPr>
        <p:grpSp>
          <p:nvGrpSpPr>
            <p:cNvPr id="15" name="Group 14"/>
            <p:cNvGrpSpPr/>
            <p:nvPr/>
          </p:nvGrpSpPr>
          <p:grpSpPr>
            <a:xfrm>
              <a:off x="5475515" y="378023"/>
              <a:ext cx="3318533" cy="1200150"/>
              <a:chOff x="5822156" y="201485"/>
              <a:chExt cx="3318533" cy="1200150"/>
            </a:xfrm>
            <a:effectLst>
              <a:outerShdw blurRad="50800" dist="38100" dir="8100000" algn="tr" rotWithShape="0">
                <a:prstClr val="black">
                  <a:alpha val="40000"/>
                </a:prstClr>
              </a:outerShdw>
            </a:effectLst>
          </p:grpSpPr>
          <p:pic>
            <p:nvPicPr>
              <p:cNvPr id="5122" name="Picture 2" descr="H:\BAB 1 SISTEM GERAK MANUSIA\512px-Phototropism_Diagram.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3041" y="201485"/>
                <a:ext cx="3307648" cy="120015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5822156" y="204206"/>
                <a:ext cx="609600" cy="215444"/>
              </a:xfrm>
              <a:prstGeom prst="rect">
                <a:avLst/>
              </a:prstGeom>
              <a:noFill/>
            </p:spPr>
            <p:txBody>
              <a:bodyPr wrap="square" rtlCol="0">
                <a:spAutoFit/>
              </a:bodyPr>
              <a:lstStyle/>
              <a:p>
                <a:r>
                  <a:rPr lang="en-US" sz="800" b="1" dirty="0">
                    <a:solidFill>
                      <a:schemeClr val="bg1"/>
                    </a:solidFill>
                  </a:rPr>
                  <a:t>(a)</a:t>
                </a:r>
              </a:p>
            </p:txBody>
          </p:sp>
        </p:grpSp>
        <p:sp>
          <p:nvSpPr>
            <p:cNvPr id="3" name="Rectangle 2"/>
            <p:cNvSpPr/>
            <p:nvPr/>
          </p:nvSpPr>
          <p:spPr>
            <a:xfrm>
              <a:off x="5486400" y="1362729"/>
              <a:ext cx="3339771" cy="215444"/>
            </a:xfrm>
            <a:prstGeom prst="rect">
              <a:avLst/>
            </a:prstGeom>
            <a:solidFill>
              <a:schemeClr val="bg1">
                <a:alpha val="76000"/>
              </a:schemeClr>
            </a:solidFill>
          </p:spPr>
          <p:txBody>
            <a:bodyPr wrap="square">
              <a:spAutoFit/>
            </a:bodyPr>
            <a:lstStyle/>
            <a:p>
              <a:pPr algn="r"/>
              <a:r>
                <a:rPr lang="en-US" sz="800" dirty="0" err="1"/>
                <a:t>Sumber</a:t>
              </a:r>
              <a:r>
                <a:rPr lang="en-US" sz="800" dirty="0"/>
                <a:t>: </a:t>
              </a:r>
              <a:r>
                <a:rPr lang="en-US" sz="800" i="1" dirty="0"/>
                <a:t>wikipedia.org/</a:t>
              </a:r>
              <a:r>
                <a:rPr lang="en-US" sz="800" i="1" dirty="0" err="1"/>
                <a:t>MacKhayman</a:t>
              </a:r>
              <a:endParaRPr lang="en-US" sz="800" i="1" dirty="0"/>
            </a:p>
          </p:txBody>
        </p:sp>
      </p:grpSp>
      <p:sp>
        <p:nvSpPr>
          <p:cNvPr id="9" name="Rectangle 8"/>
          <p:cNvSpPr/>
          <p:nvPr/>
        </p:nvSpPr>
        <p:spPr>
          <a:xfrm>
            <a:off x="381000" y="1905000"/>
            <a:ext cx="4495800" cy="1053644"/>
          </a:xfrm>
          <a:prstGeom prst="rect">
            <a:avLst/>
          </a:prstGeom>
          <a:solidFill>
            <a:schemeClr val="accent6">
              <a:lumMod val="20000"/>
              <a:lumOff val="8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1440"/>
            <a:r>
              <a:rPr lang="en-US" sz="1600" dirty="0" err="1">
                <a:solidFill>
                  <a:schemeClr val="tx1"/>
                </a:solidFill>
                <a:cs typeface="Calibri" pitchFamily="34" charset="0"/>
              </a:rPr>
              <a:t>Gerakan</a:t>
            </a:r>
            <a:r>
              <a:rPr lang="en-US" sz="1600" dirty="0">
                <a:solidFill>
                  <a:schemeClr val="tx1"/>
                </a:solidFill>
                <a:cs typeface="Calibri" pitchFamily="34" charset="0"/>
              </a:rPr>
              <a:t> yang </a:t>
            </a:r>
            <a:r>
              <a:rPr lang="en-US" sz="1600" dirty="0" err="1">
                <a:solidFill>
                  <a:schemeClr val="tx1"/>
                </a:solidFill>
                <a:cs typeface="Calibri" pitchFamily="34" charset="0"/>
              </a:rPr>
              <a:t>terjadi</a:t>
            </a:r>
            <a:r>
              <a:rPr lang="en-US" sz="1600" dirty="0">
                <a:solidFill>
                  <a:schemeClr val="tx1"/>
                </a:solidFill>
                <a:cs typeface="Calibri" pitchFamily="34" charset="0"/>
              </a:rPr>
              <a:t> </a:t>
            </a:r>
            <a:r>
              <a:rPr lang="en-US" sz="1600" dirty="0" err="1">
                <a:solidFill>
                  <a:schemeClr val="tx1"/>
                </a:solidFill>
                <a:cs typeface="Calibri" pitchFamily="34" charset="0"/>
              </a:rPr>
              <a:t>pada</a:t>
            </a:r>
            <a:r>
              <a:rPr lang="en-US" sz="1600" dirty="0">
                <a:solidFill>
                  <a:schemeClr val="tx1"/>
                </a:solidFill>
                <a:cs typeface="Calibri" pitchFamily="34" charset="0"/>
              </a:rPr>
              <a:t> </a:t>
            </a:r>
            <a:r>
              <a:rPr lang="en-US" sz="1600" dirty="0" err="1">
                <a:solidFill>
                  <a:schemeClr val="tx1"/>
                </a:solidFill>
                <a:cs typeface="Calibri" pitchFamily="34" charset="0"/>
              </a:rPr>
              <a:t>tumbuhan</a:t>
            </a:r>
            <a:r>
              <a:rPr lang="en-US" sz="1600" dirty="0">
                <a:solidFill>
                  <a:schemeClr val="tx1"/>
                </a:solidFill>
                <a:cs typeface="Calibri" pitchFamily="34" charset="0"/>
              </a:rPr>
              <a:t> </a:t>
            </a:r>
            <a:r>
              <a:rPr lang="en-US" sz="1600" dirty="0" err="1">
                <a:solidFill>
                  <a:schemeClr val="tx1"/>
                </a:solidFill>
                <a:cs typeface="Calibri" pitchFamily="34" charset="0"/>
              </a:rPr>
              <a:t>pada</a:t>
            </a:r>
            <a:r>
              <a:rPr lang="en-US" sz="1600" dirty="0">
                <a:solidFill>
                  <a:schemeClr val="tx1"/>
                </a:solidFill>
                <a:cs typeface="Calibri" pitchFamily="34" charset="0"/>
              </a:rPr>
              <a:t> </a:t>
            </a:r>
            <a:r>
              <a:rPr lang="en-US" sz="1600" dirty="0" err="1">
                <a:solidFill>
                  <a:schemeClr val="tx1"/>
                </a:solidFill>
                <a:cs typeface="Calibri" pitchFamily="34" charset="0"/>
              </a:rPr>
              <a:t>umumnya</a:t>
            </a:r>
            <a:r>
              <a:rPr lang="en-US" sz="1600" dirty="0">
                <a:solidFill>
                  <a:schemeClr val="tx1"/>
                </a:solidFill>
                <a:cs typeface="Calibri" pitchFamily="34" charset="0"/>
              </a:rPr>
              <a:t> </a:t>
            </a:r>
            <a:r>
              <a:rPr lang="en-US" sz="1600" dirty="0" err="1">
                <a:solidFill>
                  <a:schemeClr val="tx1"/>
                </a:solidFill>
                <a:cs typeface="Calibri" pitchFamily="34" charset="0"/>
              </a:rPr>
              <a:t>merupakan</a:t>
            </a:r>
            <a:r>
              <a:rPr lang="en-US" sz="1600" dirty="0">
                <a:solidFill>
                  <a:schemeClr val="tx1"/>
                </a:solidFill>
                <a:cs typeface="Calibri" pitchFamily="34" charset="0"/>
              </a:rPr>
              <a:t> proses yang </a:t>
            </a:r>
            <a:r>
              <a:rPr lang="en-US" sz="1600" dirty="0" err="1">
                <a:solidFill>
                  <a:schemeClr val="tx1"/>
                </a:solidFill>
                <a:cs typeface="Calibri" pitchFamily="34" charset="0"/>
              </a:rPr>
              <a:t>berlangsung</a:t>
            </a:r>
            <a:r>
              <a:rPr lang="en-US" sz="1600" dirty="0">
                <a:solidFill>
                  <a:schemeClr val="tx1"/>
                </a:solidFill>
                <a:cs typeface="Calibri" pitchFamily="34" charset="0"/>
              </a:rPr>
              <a:t> lama </a:t>
            </a:r>
            <a:r>
              <a:rPr lang="en-US" sz="1600" dirty="0" err="1">
                <a:solidFill>
                  <a:schemeClr val="tx1"/>
                </a:solidFill>
                <a:cs typeface="Calibri" pitchFamily="34" charset="0"/>
              </a:rPr>
              <a:t>sehingga</a:t>
            </a:r>
            <a:r>
              <a:rPr lang="en-US" sz="1600" dirty="0">
                <a:solidFill>
                  <a:schemeClr val="tx1"/>
                </a:solidFill>
                <a:cs typeface="Calibri" pitchFamily="34" charset="0"/>
              </a:rPr>
              <a:t> </a:t>
            </a:r>
            <a:r>
              <a:rPr lang="en-US" sz="1600" dirty="0" err="1">
                <a:solidFill>
                  <a:schemeClr val="tx1"/>
                </a:solidFill>
                <a:cs typeface="Calibri" pitchFamily="34" charset="0"/>
              </a:rPr>
              <a:t>tidak</a:t>
            </a:r>
            <a:r>
              <a:rPr lang="en-US" sz="1600" dirty="0">
                <a:solidFill>
                  <a:schemeClr val="tx1"/>
                </a:solidFill>
                <a:cs typeface="Calibri" pitchFamily="34" charset="0"/>
              </a:rPr>
              <a:t> </a:t>
            </a:r>
            <a:r>
              <a:rPr lang="en-US" sz="1600" dirty="0" err="1">
                <a:solidFill>
                  <a:schemeClr val="tx1"/>
                </a:solidFill>
                <a:cs typeface="Calibri" pitchFamily="34" charset="0"/>
              </a:rPr>
              <a:t>langsung</a:t>
            </a:r>
            <a:r>
              <a:rPr lang="en-US" sz="1600" dirty="0">
                <a:solidFill>
                  <a:schemeClr val="tx1"/>
                </a:solidFill>
                <a:cs typeface="Calibri" pitchFamily="34" charset="0"/>
              </a:rPr>
              <a:t> </a:t>
            </a:r>
            <a:r>
              <a:rPr lang="en-US" sz="1600" dirty="0" err="1">
                <a:solidFill>
                  <a:schemeClr val="tx1"/>
                </a:solidFill>
                <a:cs typeface="Calibri" pitchFamily="34" charset="0"/>
              </a:rPr>
              <a:t>terlihat</a:t>
            </a:r>
            <a:endParaRPr lang="en-US" sz="1600" dirty="0">
              <a:solidFill>
                <a:schemeClr val="tx1"/>
              </a:solidFill>
              <a:cs typeface="Calibri" pitchFamily="34" charset="0"/>
            </a:endParaRPr>
          </a:p>
        </p:txBody>
      </p:sp>
      <p:grpSp>
        <p:nvGrpSpPr>
          <p:cNvPr id="14" name="Group 13"/>
          <p:cNvGrpSpPr/>
          <p:nvPr/>
        </p:nvGrpSpPr>
        <p:grpSpPr>
          <a:xfrm>
            <a:off x="5494249" y="2743200"/>
            <a:ext cx="2590799" cy="1345364"/>
            <a:chOff x="5843707" y="1645673"/>
            <a:chExt cx="3339771" cy="1345364"/>
          </a:xfrm>
          <a:effectLst>
            <a:outerShdw blurRad="50800" dist="38100" dir="8100000" algn="tr" rotWithShape="0">
              <a:prstClr val="black">
                <a:alpha val="40000"/>
              </a:prstClr>
            </a:outerShdw>
          </a:effectLst>
        </p:grpSpPr>
        <p:grpSp>
          <p:nvGrpSpPr>
            <p:cNvPr id="8" name="Group 7"/>
            <p:cNvGrpSpPr/>
            <p:nvPr/>
          </p:nvGrpSpPr>
          <p:grpSpPr>
            <a:xfrm>
              <a:off x="5865478" y="1657350"/>
              <a:ext cx="3318000" cy="1333687"/>
              <a:chOff x="5865479" y="2286000"/>
              <a:chExt cx="3318000" cy="1778250"/>
            </a:xfrm>
          </p:grpSpPr>
          <p:pic>
            <p:nvPicPr>
              <p:cNvPr id="5123" name="Picture 3" descr="H:\BAB 1 SISTEM GERAK MANUSIA\799px-Gul-Abas-4-O'clock_plan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5480" y="2286000"/>
                <a:ext cx="3307114" cy="174466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5865479" y="3776991"/>
                <a:ext cx="3318000" cy="287259"/>
              </a:xfrm>
              <a:prstGeom prst="rect">
                <a:avLst/>
              </a:prstGeom>
              <a:solidFill>
                <a:schemeClr val="bg1">
                  <a:alpha val="76000"/>
                </a:schemeClr>
              </a:solidFill>
            </p:spPr>
            <p:txBody>
              <a:bodyPr wrap="square">
                <a:spAutoFit/>
              </a:bodyPr>
              <a:lstStyle/>
              <a:p>
                <a:pPr algn="r"/>
                <a:r>
                  <a:rPr lang="en-US" sz="800" i="1" dirty="0" err="1"/>
                  <a:t>Sumber</a:t>
                </a:r>
                <a:r>
                  <a:rPr lang="en-US" sz="800" i="1" dirty="0"/>
                  <a:t>: wikipedia.org/Khalid </a:t>
                </a:r>
                <a:r>
                  <a:rPr lang="en-US" sz="800" i="1" dirty="0" err="1"/>
                  <a:t>Mahmood</a:t>
                </a:r>
                <a:endParaRPr lang="en-US" sz="800" i="1" dirty="0"/>
              </a:p>
            </p:txBody>
          </p:sp>
        </p:grpSp>
        <p:sp>
          <p:nvSpPr>
            <p:cNvPr id="16" name="TextBox 15"/>
            <p:cNvSpPr txBox="1"/>
            <p:nvPr/>
          </p:nvSpPr>
          <p:spPr>
            <a:xfrm>
              <a:off x="5843707" y="1645673"/>
              <a:ext cx="609600" cy="215444"/>
            </a:xfrm>
            <a:prstGeom prst="rect">
              <a:avLst/>
            </a:prstGeom>
            <a:noFill/>
          </p:spPr>
          <p:txBody>
            <a:bodyPr wrap="square" rtlCol="0">
              <a:spAutoFit/>
            </a:bodyPr>
            <a:lstStyle/>
            <a:p>
              <a:r>
                <a:rPr lang="en-US" sz="800" b="1" dirty="0">
                  <a:solidFill>
                    <a:schemeClr val="bg1"/>
                  </a:solidFill>
                </a:rPr>
                <a:t>(b)</a:t>
              </a:r>
            </a:p>
          </p:txBody>
        </p:sp>
      </p:grpSp>
      <p:grpSp>
        <p:nvGrpSpPr>
          <p:cNvPr id="6" name="Group 5"/>
          <p:cNvGrpSpPr/>
          <p:nvPr/>
        </p:nvGrpSpPr>
        <p:grpSpPr>
          <a:xfrm>
            <a:off x="5494248" y="4267201"/>
            <a:ext cx="2599244" cy="1170385"/>
            <a:chOff x="5549373" y="3272089"/>
            <a:chExt cx="3350657" cy="1170385"/>
          </a:xfrm>
          <a:effectLst>
            <a:outerShdw blurRad="50800" dist="38100" dir="8100000" algn="tr" rotWithShape="0">
              <a:prstClr val="black">
                <a:alpha val="40000"/>
              </a:prstClr>
            </a:outerShdw>
          </a:effectLst>
        </p:grpSpPr>
        <p:grpSp>
          <p:nvGrpSpPr>
            <p:cNvPr id="7" name="Group 6"/>
            <p:cNvGrpSpPr/>
            <p:nvPr/>
          </p:nvGrpSpPr>
          <p:grpSpPr>
            <a:xfrm>
              <a:off x="5549373" y="3272089"/>
              <a:ext cx="3350657" cy="1170385"/>
              <a:chOff x="5762774" y="4283870"/>
              <a:chExt cx="2767730" cy="1560513"/>
            </a:xfrm>
          </p:grpSpPr>
          <p:pic>
            <p:nvPicPr>
              <p:cNvPr id="5124" name="Picture 4" descr="H:\BAB 1 SISTEM GERAK MANUSIA\Putrimalu.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774" y="4283870"/>
                <a:ext cx="2749747" cy="1560513"/>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5762774" y="5557124"/>
                <a:ext cx="2767730" cy="287259"/>
              </a:xfrm>
              <a:prstGeom prst="rect">
                <a:avLst/>
              </a:prstGeom>
              <a:solidFill>
                <a:schemeClr val="bg1">
                  <a:alpha val="76000"/>
                </a:schemeClr>
              </a:solidFill>
            </p:spPr>
            <p:txBody>
              <a:bodyPr wrap="square">
                <a:spAutoFit/>
              </a:bodyPr>
              <a:lstStyle/>
              <a:p>
                <a:pPr algn="r"/>
                <a:r>
                  <a:rPr lang="en-US" sz="800" i="1" dirty="0" err="1"/>
                  <a:t>Sumber</a:t>
                </a:r>
                <a:r>
                  <a:rPr lang="en-US" sz="800" i="1" dirty="0"/>
                  <a:t>: wikipedia.org/</a:t>
                </a:r>
                <a:r>
                  <a:rPr lang="en-US" sz="800" i="1" dirty="0" err="1"/>
                  <a:t>Hariadhi</a:t>
                </a:r>
                <a:endParaRPr lang="en-US" sz="800" i="1" dirty="0"/>
              </a:p>
            </p:txBody>
          </p:sp>
        </p:grpSp>
        <p:sp>
          <p:nvSpPr>
            <p:cNvPr id="17" name="TextBox 16"/>
            <p:cNvSpPr txBox="1"/>
            <p:nvPr/>
          </p:nvSpPr>
          <p:spPr>
            <a:xfrm>
              <a:off x="5549374" y="3277491"/>
              <a:ext cx="609600" cy="215444"/>
            </a:xfrm>
            <a:prstGeom prst="rect">
              <a:avLst/>
            </a:prstGeom>
            <a:noFill/>
          </p:spPr>
          <p:txBody>
            <a:bodyPr wrap="square" rtlCol="0">
              <a:spAutoFit/>
            </a:bodyPr>
            <a:lstStyle/>
            <a:p>
              <a:r>
                <a:rPr lang="en-US" sz="800" b="1" dirty="0">
                  <a:solidFill>
                    <a:schemeClr val="bg1"/>
                  </a:solidFill>
                </a:rPr>
                <a:t>(c)</a:t>
              </a:r>
            </a:p>
          </p:txBody>
        </p:sp>
      </p:grpSp>
      <p:sp>
        <p:nvSpPr>
          <p:cNvPr id="13" name="TextBox 12"/>
          <p:cNvSpPr txBox="1"/>
          <p:nvPr/>
        </p:nvSpPr>
        <p:spPr>
          <a:xfrm>
            <a:off x="381000" y="4419601"/>
            <a:ext cx="4495800" cy="830997"/>
          </a:xfrm>
          <a:prstGeom prst="rect">
            <a:avLst/>
          </a:prstGeom>
          <a:noFill/>
        </p:spPr>
        <p:txBody>
          <a:bodyPr wrap="square" rtlCol="0">
            <a:spAutoFit/>
          </a:bodyPr>
          <a:lstStyle/>
          <a:p>
            <a:pPr marL="112713" indent="-22225">
              <a:buAutoNum type="alphaLcParenBoth"/>
            </a:pPr>
            <a:r>
              <a:rPr lang="en-US" sz="1600" dirty="0">
                <a:cs typeface="Calibri" pitchFamily="34" charset="0"/>
              </a:rPr>
              <a:t>Tunas </a:t>
            </a:r>
            <a:r>
              <a:rPr lang="en-US" sz="1600" dirty="0" err="1">
                <a:cs typeface="Calibri" pitchFamily="34" charset="0"/>
              </a:rPr>
              <a:t>tumbuhan</a:t>
            </a:r>
            <a:r>
              <a:rPr lang="en-US" sz="1600" dirty="0">
                <a:cs typeface="Calibri" pitchFamily="34" charset="0"/>
              </a:rPr>
              <a:t> </a:t>
            </a:r>
            <a:r>
              <a:rPr lang="en-US" sz="1600" dirty="0" err="1">
                <a:cs typeface="Calibri" pitchFamily="34" charset="0"/>
              </a:rPr>
              <a:t>tumbuh</a:t>
            </a:r>
            <a:r>
              <a:rPr lang="en-US" sz="1600" dirty="0">
                <a:cs typeface="Calibri" pitchFamily="34" charset="0"/>
              </a:rPr>
              <a:t> </a:t>
            </a:r>
            <a:r>
              <a:rPr lang="en-US" sz="1600" dirty="0" err="1">
                <a:cs typeface="Calibri" pitchFamily="34" charset="0"/>
              </a:rPr>
              <a:t>ke</a:t>
            </a:r>
            <a:r>
              <a:rPr lang="en-US" sz="1600" dirty="0">
                <a:cs typeface="Calibri" pitchFamily="34" charset="0"/>
              </a:rPr>
              <a:t> </a:t>
            </a:r>
            <a:r>
              <a:rPr lang="en-US" sz="1600" dirty="0" err="1">
                <a:cs typeface="Calibri" pitchFamily="34" charset="0"/>
              </a:rPr>
              <a:t>arah</a:t>
            </a:r>
            <a:r>
              <a:rPr lang="en-US" sz="1600" dirty="0">
                <a:cs typeface="Calibri" pitchFamily="34" charset="0"/>
              </a:rPr>
              <a:t> </a:t>
            </a:r>
            <a:r>
              <a:rPr lang="en-US" sz="1600" dirty="0" err="1">
                <a:cs typeface="Calibri" pitchFamily="34" charset="0"/>
              </a:rPr>
              <a:t>cahaya</a:t>
            </a:r>
            <a:r>
              <a:rPr lang="en-US" sz="1600" dirty="0">
                <a:cs typeface="Calibri" pitchFamily="34" charset="0"/>
              </a:rPr>
              <a:t> (b) </a:t>
            </a:r>
            <a:r>
              <a:rPr lang="en-US" sz="1600" dirty="0" err="1">
                <a:cs typeface="Calibri" pitchFamily="34" charset="0"/>
              </a:rPr>
              <a:t>bunga</a:t>
            </a:r>
            <a:r>
              <a:rPr lang="en-US" sz="1600" dirty="0">
                <a:cs typeface="Calibri" pitchFamily="34" charset="0"/>
              </a:rPr>
              <a:t> </a:t>
            </a:r>
            <a:r>
              <a:rPr lang="en-US" sz="1600" dirty="0" err="1">
                <a:cs typeface="Calibri" pitchFamily="34" charset="0"/>
              </a:rPr>
              <a:t>pukul</a:t>
            </a:r>
            <a:r>
              <a:rPr lang="en-US" sz="1600" dirty="0">
                <a:cs typeface="Calibri" pitchFamily="34" charset="0"/>
              </a:rPr>
              <a:t> </a:t>
            </a:r>
            <a:r>
              <a:rPr lang="en-US" sz="1600" dirty="0" err="1">
                <a:cs typeface="Calibri" pitchFamily="34" charset="0"/>
              </a:rPr>
              <a:t>empat</a:t>
            </a:r>
            <a:r>
              <a:rPr lang="en-US" sz="1600" dirty="0">
                <a:cs typeface="Calibri" pitchFamily="34" charset="0"/>
              </a:rPr>
              <a:t> </a:t>
            </a:r>
            <a:r>
              <a:rPr lang="en-US" sz="1600" dirty="0" err="1">
                <a:cs typeface="Calibri" pitchFamily="34" charset="0"/>
              </a:rPr>
              <a:t>mekar</a:t>
            </a:r>
            <a:r>
              <a:rPr lang="en-US" sz="1600" dirty="0">
                <a:cs typeface="Calibri" pitchFamily="34" charset="0"/>
              </a:rPr>
              <a:t> di sore </a:t>
            </a:r>
            <a:r>
              <a:rPr lang="en-US" sz="1600" dirty="0" err="1">
                <a:cs typeface="Calibri" pitchFamily="34" charset="0"/>
              </a:rPr>
              <a:t>hari</a:t>
            </a:r>
            <a:r>
              <a:rPr lang="en-US" sz="1600" dirty="0">
                <a:cs typeface="Calibri" pitchFamily="34" charset="0"/>
              </a:rPr>
              <a:t> </a:t>
            </a:r>
          </a:p>
          <a:p>
            <a:pPr marL="91440"/>
            <a:r>
              <a:rPr lang="en-US" sz="1600" dirty="0">
                <a:cs typeface="Calibri" pitchFamily="34" charset="0"/>
              </a:rPr>
              <a:t>(c)  </a:t>
            </a:r>
            <a:r>
              <a:rPr lang="en-US" sz="1600" dirty="0" err="1">
                <a:cs typeface="Calibri" pitchFamily="34" charset="0"/>
              </a:rPr>
              <a:t>daun</a:t>
            </a:r>
            <a:r>
              <a:rPr lang="en-US" sz="1600" dirty="0">
                <a:cs typeface="Calibri" pitchFamily="34" charset="0"/>
              </a:rPr>
              <a:t> </a:t>
            </a:r>
            <a:r>
              <a:rPr lang="en-US" sz="1600" dirty="0" err="1">
                <a:cs typeface="Calibri" pitchFamily="34" charset="0"/>
              </a:rPr>
              <a:t>putri</a:t>
            </a:r>
            <a:r>
              <a:rPr lang="en-US" sz="1600" dirty="0">
                <a:cs typeface="Calibri" pitchFamily="34" charset="0"/>
              </a:rPr>
              <a:t> </a:t>
            </a:r>
            <a:r>
              <a:rPr lang="en-US" sz="1600" dirty="0" err="1">
                <a:cs typeface="Calibri" pitchFamily="34" charset="0"/>
              </a:rPr>
              <a:t>malu</a:t>
            </a:r>
            <a:r>
              <a:rPr lang="en-US" sz="1600" dirty="0">
                <a:cs typeface="Calibri" pitchFamily="34" charset="0"/>
              </a:rPr>
              <a:t> </a:t>
            </a:r>
            <a:r>
              <a:rPr lang="en-US" sz="1600" dirty="0" err="1">
                <a:cs typeface="Calibri" pitchFamily="34" charset="0"/>
              </a:rPr>
              <a:t>menutup</a:t>
            </a:r>
            <a:r>
              <a:rPr lang="en-US" sz="1600" dirty="0">
                <a:cs typeface="Calibri" pitchFamily="34" charset="0"/>
              </a:rPr>
              <a:t> </a:t>
            </a:r>
            <a:r>
              <a:rPr lang="en-US" sz="1600" dirty="0" err="1">
                <a:cs typeface="Calibri" pitchFamily="34" charset="0"/>
              </a:rPr>
              <a:t>jika</a:t>
            </a:r>
            <a:r>
              <a:rPr lang="en-US" sz="1600" dirty="0">
                <a:cs typeface="Calibri" pitchFamily="34" charset="0"/>
              </a:rPr>
              <a:t> </a:t>
            </a:r>
            <a:r>
              <a:rPr lang="en-US" sz="1600" dirty="0" err="1">
                <a:cs typeface="Calibri" pitchFamily="34" charset="0"/>
              </a:rPr>
              <a:t>disentuh</a:t>
            </a:r>
            <a:endParaRPr lang="en-US" sz="1600" dirty="0">
              <a:cs typeface="Calibri" pitchFamily="34" charset="0"/>
            </a:endParaRPr>
          </a:p>
        </p:txBody>
      </p:sp>
      <p:sp>
        <p:nvSpPr>
          <p:cNvPr id="19" name="Rectangle 18"/>
          <p:cNvSpPr/>
          <p:nvPr/>
        </p:nvSpPr>
        <p:spPr>
          <a:xfrm>
            <a:off x="381001" y="3156532"/>
            <a:ext cx="4463143" cy="1110668"/>
          </a:xfrm>
          <a:prstGeom prst="rect">
            <a:avLst/>
          </a:prstGeom>
          <a:solidFill>
            <a:schemeClr val="accent4">
              <a:lumMod val="20000"/>
              <a:lumOff val="8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1440"/>
            <a:r>
              <a:rPr lang="en-US" sz="1600" dirty="0" err="1">
                <a:solidFill>
                  <a:schemeClr val="tx1"/>
                </a:solidFill>
                <a:cs typeface="Calibri" pitchFamily="34" charset="0"/>
              </a:rPr>
              <a:t>Gerak</a:t>
            </a:r>
            <a:r>
              <a:rPr lang="en-US" sz="1600" dirty="0">
                <a:solidFill>
                  <a:schemeClr val="tx1"/>
                </a:solidFill>
                <a:cs typeface="Calibri" pitchFamily="34" charset="0"/>
              </a:rPr>
              <a:t> </a:t>
            </a:r>
            <a:r>
              <a:rPr lang="en-US" sz="1600" dirty="0" err="1">
                <a:solidFill>
                  <a:schemeClr val="tx1"/>
                </a:solidFill>
                <a:cs typeface="Calibri" pitchFamily="34" charset="0"/>
              </a:rPr>
              <a:t>pada</a:t>
            </a:r>
            <a:r>
              <a:rPr lang="en-US" sz="1600" dirty="0">
                <a:solidFill>
                  <a:schemeClr val="tx1"/>
                </a:solidFill>
                <a:cs typeface="Calibri" pitchFamily="34" charset="0"/>
              </a:rPr>
              <a:t> </a:t>
            </a:r>
            <a:r>
              <a:rPr lang="en-US" sz="1600" dirty="0" err="1">
                <a:solidFill>
                  <a:schemeClr val="tx1"/>
                </a:solidFill>
                <a:cs typeface="Calibri" pitchFamily="34" charset="0"/>
              </a:rPr>
              <a:t>tumbuhan</a:t>
            </a:r>
            <a:r>
              <a:rPr lang="en-US" sz="1600" dirty="0">
                <a:solidFill>
                  <a:schemeClr val="tx1"/>
                </a:solidFill>
                <a:cs typeface="Calibri" pitchFamily="34" charset="0"/>
              </a:rPr>
              <a:t> </a:t>
            </a:r>
            <a:r>
              <a:rPr lang="en-US" sz="1600" dirty="0" err="1">
                <a:solidFill>
                  <a:schemeClr val="tx1"/>
                </a:solidFill>
                <a:cs typeface="Calibri" pitchFamily="34" charset="0"/>
              </a:rPr>
              <a:t>tidak</a:t>
            </a:r>
            <a:r>
              <a:rPr lang="en-US" sz="1600" dirty="0">
                <a:solidFill>
                  <a:schemeClr val="tx1"/>
                </a:solidFill>
                <a:cs typeface="Calibri" pitchFamily="34" charset="0"/>
              </a:rPr>
              <a:t> </a:t>
            </a:r>
            <a:r>
              <a:rPr lang="en-US" sz="1600" dirty="0" err="1">
                <a:solidFill>
                  <a:schemeClr val="tx1"/>
                </a:solidFill>
                <a:cs typeface="Calibri" pitchFamily="34" charset="0"/>
              </a:rPr>
              <a:t>menimbulkan</a:t>
            </a:r>
            <a:r>
              <a:rPr lang="en-US" sz="1600" dirty="0">
                <a:solidFill>
                  <a:schemeClr val="tx1"/>
                </a:solidFill>
                <a:cs typeface="Calibri" pitchFamily="34" charset="0"/>
              </a:rPr>
              <a:t> </a:t>
            </a:r>
            <a:r>
              <a:rPr lang="en-US" sz="1600" dirty="0" err="1">
                <a:solidFill>
                  <a:schemeClr val="tx1"/>
                </a:solidFill>
                <a:cs typeface="Calibri" pitchFamily="34" charset="0"/>
              </a:rPr>
              <a:t>perpindahan</a:t>
            </a:r>
            <a:r>
              <a:rPr lang="en-US" sz="1600" dirty="0">
                <a:solidFill>
                  <a:schemeClr val="tx1"/>
                </a:solidFill>
                <a:cs typeface="Calibri" pitchFamily="34" charset="0"/>
              </a:rPr>
              <a:t> </a:t>
            </a:r>
            <a:r>
              <a:rPr lang="en-US" sz="1600" dirty="0" err="1">
                <a:solidFill>
                  <a:schemeClr val="tx1"/>
                </a:solidFill>
                <a:cs typeface="Calibri" pitchFamily="34" charset="0"/>
              </a:rPr>
              <a:t>tempat</a:t>
            </a:r>
            <a:r>
              <a:rPr lang="en-US" sz="1600" dirty="0">
                <a:solidFill>
                  <a:schemeClr val="tx1"/>
                </a:solidFill>
                <a:cs typeface="Calibri" pitchFamily="34" charset="0"/>
              </a:rPr>
              <a:t> </a:t>
            </a:r>
            <a:r>
              <a:rPr lang="en-US" sz="1600" dirty="0" err="1">
                <a:solidFill>
                  <a:schemeClr val="tx1"/>
                </a:solidFill>
                <a:cs typeface="Calibri" pitchFamily="34" charset="0"/>
              </a:rPr>
              <a:t>dan</a:t>
            </a:r>
            <a:r>
              <a:rPr lang="en-US" sz="1600" dirty="0">
                <a:solidFill>
                  <a:schemeClr val="tx1"/>
                </a:solidFill>
                <a:cs typeface="Calibri" pitchFamily="34" charset="0"/>
              </a:rPr>
              <a:t> </a:t>
            </a:r>
            <a:r>
              <a:rPr lang="en-US" sz="1600" dirty="0" err="1">
                <a:solidFill>
                  <a:schemeClr val="tx1"/>
                </a:solidFill>
                <a:cs typeface="Calibri" pitchFamily="34" charset="0"/>
              </a:rPr>
              <a:t>hanya</a:t>
            </a:r>
            <a:r>
              <a:rPr lang="en-US" sz="1600" dirty="0">
                <a:solidFill>
                  <a:schemeClr val="tx1"/>
                </a:solidFill>
                <a:cs typeface="Calibri" pitchFamily="34" charset="0"/>
              </a:rPr>
              <a:t> </a:t>
            </a:r>
            <a:r>
              <a:rPr lang="en-US" sz="1600" dirty="0" err="1">
                <a:solidFill>
                  <a:schemeClr val="tx1"/>
                </a:solidFill>
                <a:cs typeface="Calibri" pitchFamily="34" charset="0"/>
              </a:rPr>
              <a:t>terjadi</a:t>
            </a:r>
            <a:r>
              <a:rPr lang="en-US" sz="1600" dirty="0">
                <a:solidFill>
                  <a:schemeClr val="tx1"/>
                </a:solidFill>
                <a:cs typeface="Calibri" pitchFamily="34" charset="0"/>
              </a:rPr>
              <a:t> </a:t>
            </a:r>
            <a:r>
              <a:rPr lang="en-US" sz="1600" dirty="0" err="1">
                <a:solidFill>
                  <a:schemeClr val="tx1"/>
                </a:solidFill>
                <a:cs typeface="Calibri" pitchFamily="34" charset="0"/>
              </a:rPr>
              <a:t>pada</a:t>
            </a:r>
            <a:r>
              <a:rPr lang="en-US" sz="1600" dirty="0">
                <a:solidFill>
                  <a:schemeClr val="tx1"/>
                </a:solidFill>
                <a:cs typeface="Calibri" pitchFamily="34" charset="0"/>
              </a:rPr>
              <a:t> </a:t>
            </a:r>
            <a:r>
              <a:rPr lang="en-US" sz="1600" dirty="0" err="1">
                <a:solidFill>
                  <a:schemeClr val="tx1"/>
                </a:solidFill>
                <a:cs typeface="Calibri" pitchFamily="34" charset="0"/>
              </a:rPr>
              <a:t>sebagian</a:t>
            </a:r>
            <a:r>
              <a:rPr lang="en-US" sz="1600" dirty="0">
                <a:solidFill>
                  <a:schemeClr val="tx1"/>
                </a:solidFill>
                <a:cs typeface="Calibri" pitchFamily="34" charset="0"/>
              </a:rPr>
              <a:t> </a:t>
            </a:r>
            <a:r>
              <a:rPr lang="en-US" sz="1600" dirty="0" err="1">
                <a:solidFill>
                  <a:schemeClr val="tx1"/>
                </a:solidFill>
                <a:cs typeface="Calibri" pitchFamily="34" charset="0"/>
              </a:rPr>
              <a:t>tubuh</a:t>
            </a:r>
            <a:r>
              <a:rPr lang="en-US" sz="1600" dirty="0">
                <a:solidFill>
                  <a:schemeClr val="tx1"/>
                </a:solidFill>
                <a:cs typeface="Calibri" pitchFamily="34" charset="0"/>
              </a:rPr>
              <a:t> </a:t>
            </a:r>
            <a:r>
              <a:rPr lang="en-US" sz="1600" dirty="0" err="1">
                <a:solidFill>
                  <a:schemeClr val="tx1"/>
                </a:solidFill>
                <a:cs typeface="Calibri" pitchFamily="34" charset="0"/>
              </a:rPr>
              <a:t>tumbuhan</a:t>
            </a:r>
            <a:r>
              <a:rPr lang="en-US" sz="1600" dirty="0">
                <a:solidFill>
                  <a:schemeClr val="tx1"/>
                </a:solidFill>
                <a:cs typeface="Calibri" pitchFamily="34" charset="0"/>
              </a:rPr>
              <a:t> </a:t>
            </a:r>
            <a:r>
              <a:rPr lang="en-US" sz="1600" dirty="0" err="1">
                <a:solidFill>
                  <a:schemeClr val="tx1"/>
                </a:solidFill>
                <a:cs typeface="Calibri" pitchFamily="34" charset="0"/>
              </a:rPr>
              <a:t>tersebut</a:t>
            </a:r>
            <a:r>
              <a:rPr lang="en-US" sz="1600" dirty="0">
                <a:solidFill>
                  <a:schemeClr val="tx1"/>
                </a:solidFill>
                <a:cs typeface="Calibri" pitchFamily="34" charset="0"/>
              </a:rPr>
              <a:t> </a:t>
            </a:r>
            <a:r>
              <a:rPr lang="en-US" sz="1600" dirty="0" err="1">
                <a:solidFill>
                  <a:schemeClr val="tx1"/>
                </a:solidFill>
                <a:cs typeface="Calibri" pitchFamily="34" charset="0"/>
              </a:rPr>
              <a:t>misalnya</a:t>
            </a:r>
            <a:r>
              <a:rPr lang="en-US" sz="1600" dirty="0">
                <a:solidFill>
                  <a:schemeClr val="tx1"/>
                </a:solidFill>
                <a:cs typeface="Calibri" pitchFamily="34" charset="0"/>
              </a:rPr>
              <a:t> </a:t>
            </a:r>
            <a:r>
              <a:rPr lang="en-US" sz="1600" dirty="0" err="1">
                <a:solidFill>
                  <a:schemeClr val="tx1"/>
                </a:solidFill>
                <a:cs typeface="Calibri" pitchFamily="34" charset="0"/>
              </a:rPr>
              <a:t>akar</a:t>
            </a:r>
            <a:r>
              <a:rPr lang="en-US" sz="1600" dirty="0">
                <a:solidFill>
                  <a:schemeClr val="tx1"/>
                </a:solidFill>
                <a:cs typeface="Calibri" pitchFamily="34" charset="0"/>
              </a:rPr>
              <a:t>, </a:t>
            </a:r>
            <a:r>
              <a:rPr lang="en-US" sz="1600" dirty="0" err="1">
                <a:solidFill>
                  <a:schemeClr val="tx1"/>
                </a:solidFill>
                <a:cs typeface="Calibri" pitchFamily="34" charset="0"/>
              </a:rPr>
              <a:t>daun</a:t>
            </a:r>
            <a:r>
              <a:rPr lang="en-US" sz="1600" dirty="0">
                <a:solidFill>
                  <a:schemeClr val="tx1"/>
                </a:solidFill>
                <a:cs typeface="Calibri" pitchFamily="34" charset="0"/>
              </a:rPr>
              <a:t>, </a:t>
            </a:r>
            <a:r>
              <a:rPr lang="en-US" sz="1600" dirty="0" err="1">
                <a:solidFill>
                  <a:schemeClr val="tx1"/>
                </a:solidFill>
                <a:cs typeface="Calibri" pitchFamily="34" charset="0"/>
              </a:rPr>
              <a:t>atau</a:t>
            </a:r>
            <a:r>
              <a:rPr lang="en-US" sz="1600" dirty="0">
                <a:solidFill>
                  <a:schemeClr val="tx1"/>
                </a:solidFill>
                <a:cs typeface="Calibri" pitchFamily="34" charset="0"/>
              </a:rPr>
              <a:t> </a:t>
            </a:r>
            <a:r>
              <a:rPr lang="en-US" sz="1600" dirty="0" err="1">
                <a:solidFill>
                  <a:schemeClr val="tx1"/>
                </a:solidFill>
                <a:cs typeface="Calibri" pitchFamily="34" charset="0"/>
              </a:rPr>
              <a:t>bunga</a:t>
            </a:r>
            <a:endParaRPr lang="en-US" sz="1600" dirty="0">
              <a:solidFill>
                <a:schemeClr val="tx1"/>
              </a:solidFill>
              <a:cs typeface="Calibri" pitchFamily="34" charset="0"/>
            </a:endParaRPr>
          </a:p>
        </p:txBody>
      </p:sp>
      <p:cxnSp>
        <p:nvCxnSpPr>
          <p:cNvPr id="18" name="Straight Connector 17"/>
          <p:cNvCxnSpPr/>
          <p:nvPr/>
        </p:nvCxnSpPr>
        <p:spPr>
          <a:xfrm>
            <a:off x="76200" y="1661531"/>
            <a:ext cx="4256314" cy="12148"/>
          </a:xfrm>
          <a:prstGeom prst="line">
            <a:avLst/>
          </a:prstGeom>
          <a:ln w="28575">
            <a:solidFill>
              <a:schemeClr val="accent6">
                <a:lumMod val="7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304800" y="1066800"/>
            <a:ext cx="4800600" cy="523184"/>
          </a:xfrm>
          <a:prstGeom prst="rect">
            <a:avLst/>
          </a:prstGeom>
          <a:noFill/>
        </p:spPr>
        <p:txBody>
          <a:bodyPr wrap="square" lIns="91401" tIns="45702" rIns="91401" bIns="45702" rtlCol="0">
            <a:spAutoFit/>
          </a:bodyPr>
          <a:lstStyle/>
          <a:p>
            <a:pPr marL="0" lvl="1">
              <a:tabLst>
                <a:tab pos="679353" algn="l"/>
              </a:tabLst>
            </a:pPr>
            <a:r>
              <a:rPr lang="en-US" sz="2800" b="1" dirty="0" err="1"/>
              <a:t>Gerak</a:t>
            </a:r>
            <a:r>
              <a:rPr lang="en-US" sz="2800" b="1" dirty="0"/>
              <a:t> </a:t>
            </a:r>
            <a:r>
              <a:rPr lang="en-US" sz="2800" b="1" dirty="0" err="1"/>
              <a:t>Pada</a:t>
            </a:r>
            <a:r>
              <a:rPr lang="en-US" sz="2800" b="1" dirty="0"/>
              <a:t> </a:t>
            </a:r>
            <a:r>
              <a:rPr lang="en-US" sz="2800" b="1" dirty="0" err="1"/>
              <a:t>Tumbuhan</a:t>
            </a:r>
            <a:endParaRPr lang="id-ID" sz="2800" b="1" dirty="0"/>
          </a:p>
        </p:txBody>
      </p:sp>
    </p:spTree>
    <p:extLst>
      <p:ext uri="{BB962C8B-B14F-4D97-AF65-F5344CB8AC3E}">
        <p14:creationId xmlns:p14="http://schemas.microsoft.com/office/powerpoint/2010/main" val="2529752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5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750"/>
                            </p:stCondLst>
                            <p:childTnLst>
                              <p:par>
                                <p:cTn id="9" presetID="10" presetClass="entr" presetSubtype="0" fill="hold" grpId="0" nodeType="afterEffect">
                                  <p:stCondLst>
                                    <p:cond delay="25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par>
                          <p:cTn id="12" fill="hold">
                            <p:stCondLst>
                              <p:cond delay="1500"/>
                            </p:stCondLst>
                            <p:childTnLst>
                              <p:par>
                                <p:cTn id="13" presetID="2" presetClass="entr" presetSubtype="8" fill="hold" grpId="0" nodeType="afterEffect">
                                  <p:stCondLst>
                                    <p:cond delay="25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2250"/>
                            </p:stCondLst>
                            <p:childTnLst>
                              <p:par>
                                <p:cTn id="18" presetID="2" presetClass="entr" presetSubtype="2" fill="hold" nodeType="afterEffect">
                                  <p:stCondLst>
                                    <p:cond delay="25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500" fill="hold"/>
                                        <p:tgtEl>
                                          <p:spTgt spid="21"/>
                                        </p:tgtEl>
                                        <p:attrNameLst>
                                          <p:attrName>ppt_x</p:attrName>
                                        </p:attrNameLst>
                                      </p:cBhvr>
                                      <p:tavLst>
                                        <p:tav tm="0">
                                          <p:val>
                                            <p:strVal val="1+#ppt_w/2"/>
                                          </p:val>
                                        </p:tav>
                                        <p:tav tm="100000">
                                          <p:val>
                                            <p:strVal val="#ppt_x"/>
                                          </p:val>
                                        </p:tav>
                                      </p:tavLst>
                                    </p:anim>
                                    <p:anim calcmode="lin" valueType="num">
                                      <p:cBhvr additive="base">
                                        <p:cTn id="21" dur="500" fill="hold"/>
                                        <p:tgtEl>
                                          <p:spTgt spid="21"/>
                                        </p:tgtEl>
                                        <p:attrNameLst>
                                          <p:attrName>ppt_y</p:attrName>
                                        </p:attrNameLst>
                                      </p:cBhvr>
                                      <p:tavLst>
                                        <p:tav tm="0">
                                          <p:val>
                                            <p:strVal val="#ppt_y"/>
                                          </p:val>
                                        </p:tav>
                                        <p:tav tm="100000">
                                          <p:val>
                                            <p:strVal val="#ppt_y"/>
                                          </p:val>
                                        </p:tav>
                                      </p:tavLst>
                                    </p:anim>
                                  </p:childTnLst>
                                </p:cTn>
                              </p:par>
                            </p:childTnLst>
                          </p:cTn>
                        </p:par>
                        <p:par>
                          <p:cTn id="22" fill="hold">
                            <p:stCondLst>
                              <p:cond delay="3000"/>
                            </p:stCondLst>
                            <p:childTnLst>
                              <p:par>
                                <p:cTn id="23" presetID="2" presetClass="entr" presetSubtype="8" fill="hold" grpId="0" nodeType="afterEffect">
                                  <p:stCondLst>
                                    <p:cond delay="25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0-#ppt_w/2"/>
                                          </p:val>
                                        </p:tav>
                                        <p:tav tm="100000">
                                          <p:val>
                                            <p:strVal val="#ppt_x"/>
                                          </p:val>
                                        </p:tav>
                                      </p:tavLst>
                                    </p:anim>
                                    <p:anim calcmode="lin" valueType="num">
                                      <p:cBhvr additive="base">
                                        <p:cTn id="26" dur="500" fill="hold"/>
                                        <p:tgtEl>
                                          <p:spTgt spid="19"/>
                                        </p:tgtEl>
                                        <p:attrNameLst>
                                          <p:attrName>ppt_y</p:attrName>
                                        </p:attrNameLst>
                                      </p:cBhvr>
                                      <p:tavLst>
                                        <p:tav tm="0">
                                          <p:val>
                                            <p:strVal val="#ppt_y"/>
                                          </p:val>
                                        </p:tav>
                                        <p:tav tm="100000">
                                          <p:val>
                                            <p:strVal val="#ppt_y"/>
                                          </p:val>
                                        </p:tav>
                                      </p:tavLst>
                                    </p:anim>
                                  </p:childTnLst>
                                </p:cTn>
                              </p:par>
                            </p:childTnLst>
                          </p:cTn>
                        </p:par>
                        <p:par>
                          <p:cTn id="27" fill="hold">
                            <p:stCondLst>
                              <p:cond delay="3750"/>
                            </p:stCondLst>
                            <p:childTnLst>
                              <p:par>
                                <p:cTn id="28" presetID="2" presetClass="entr" presetSubtype="2" fill="hold" nodeType="afterEffect">
                                  <p:stCondLst>
                                    <p:cond delay="25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1+#ppt_w/2"/>
                                          </p:val>
                                        </p:tav>
                                        <p:tav tm="100000">
                                          <p:val>
                                            <p:strVal val="#ppt_x"/>
                                          </p:val>
                                        </p:tav>
                                      </p:tavLst>
                                    </p:anim>
                                    <p:anim calcmode="lin" valueType="num">
                                      <p:cBhvr additive="base">
                                        <p:cTn id="31" dur="500" fill="hold"/>
                                        <p:tgtEl>
                                          <p:spTgt spid="14"/>
                                        </p:tgtEl>
                                        <p:attrNameLst>
                                          <p:attrName>ppt_y</p:attrName>
                                        </p:attrNameLst>
                                      </p:cBhvr>
                                      <p:tavLst>
                                        <p:tav tm="0">
                                          <p:val>
                                            <p:strVal val="#ppt_y"/>
                                          </p:val>
                                        </p:tav>
                                        <p:tav tm="100000">
                                          <p:val>
                                            <p:strVal val="#ppt_y"/>
                                          </p:val>
                                        </p:tav>
                                      </p:tavLst>
                                    </p:anim>
                                  </p:childTnLst>
                                </p:cTn>
                              </p:par>
                            </p:childTnLst>
                          </p:cTn>
                        </p:par>
                        <p:par>
                          <p:cTn id="32" fill="hold">
                            <p:stCondLst>
                              <p:cond delay="4500"/>
                            </p:stCondLst>
                            <p:childTnLst>
                              <p:par>
                                <p:cTn id="33" presetID="2" presetClass="entr" presetSubtype="8" fill="hold" grpId="0" nodeType="afterEffect">
                                  <p:stCondLst>
                                    <p:cond delay="25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0-#ppt_w/2"/>
                                          </p:val>
                                        </p:tav>
                                        <p:tav tm="100000">
                                          <p:val>
                                            <p:strVal val="#ppt_x"/>
                                          </p:val>
                                        </p:tav>
                                      </p:tavLst>
                                    </p:anim>
                                    <p:anim calcmode="lin" valueType="num">
                                      <p:cBhvr additive="base">
                                        <p:cTn id="36" dur="500" fill="hold"/>
                                        <p:tgtEl>
                                          <p:spTgt spid="13"/>
                                        </p:tgtEl>
                                        <p:attrNameLst>
                                          <p:attrName>ppt_y</p:attrName>
                                        </p:attrNameLst>
                                      </p:cBhvr>
                                      <p:tavLst>
                                        <p:tav tm="0">
                                          <p:val>
                                            <p:strVal val="#ppt_y"/>
                                          </p:val>
                                        </p:tav>
                                        <p:tav tm="100000">
                                          <p:val>
                                            <p:strVal val="#ppt_y"/>
                                          </p:val>
                                        </p:tav>
                                      </p:tavLst>
                                    </p:anim>
                                  </p:childTnLst>
                                </p:cTn>
                              </p:par>
                            </p:childTnLst>
                          </p:cTn>
                        </p:par>
                        <p:par>
                          <p:cTn id="37" fill="hold">
                            <p:stCondLst>
                              <p:cond delay="5250"/>
                            </p:stCondLst>
                            <p:childTnLst>
                              <p:par>
                                <p:cTn id="38" presetID="2" presetClass="entr" presetSubtype="2" fill="hold" nodeType="afterEffect">
                                  <p:stCondLst>
                                    <p:cond delay="250"/>
                                  </p:stCondLst>
                                  <p:childTnLst>
                                    <p:set>
                                      <p:cBhvr>
                                        <p:cTn id="39" dur="1" fill="hold">
                                          <p:stCondLst>
                                            <p:cond delay="0"/>
                                          </p:stCondLst>
                                        </p:cTn>
                                        <p:tgtEl>
                                          <p:spTgt spid="6"/>
                                        </p:tgtEl>
                                        <p:attrNameLst>
                                          <p:attrName>style.visibility</p:attrName>
                                        </p:attrNameLst>
                                      </p:cBhvr>
                                      <p:to>
                                        <p:strVal val="visible"/>
                                      </p:to>
                                    </p:set>
                                    <p:anim calcmode="lin" valueType="num">
                                      <p:cBhvr additive="base">
                                        <p:cTn id="40" dur="500" fill="hold"/>
                                        <p:tgtEl>
                                          <p:spTgt spid="6"/>
                                        </p:tgtEl>
                                        <p:attrNameLst>
                                          <p:attrName>ppt_x</p:attrName>
                                        </p:attrNameLst>
                                      </p:cBhvr>
                                      <p:tavLst>
                                        <p:tav tm="0">
                                          <p:val>
                                            <p:strVal val="1+#ppt_w/2"/>
                                          </p:val>
                                        </p:tav>
                                        <p:tav tm="100000">
                                          <p:val>
                                            <p:strVal val="#ppt_x"/>
                                          </p:val>
                                        </p:tav>
                                      </p:tavLst>
                                    </p:anim>
                                    <p:anim calcmode="lin" valueType="num">
                                      <p:cBhvr additive="base">
                                        <p:cTn id="41"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p:bldP spid="19" grpId="0" animBg="1"/>
      <p:bldP spid="20"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1" y="1880196"/>
            <a:ext cx="6186279" cy="5582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i="1" dirty="0" err="1">
                <a:solidFill>
                  <a:schemeClr val="tx1"/>
                </a:solidFill>
                <a:cs typeface="Calibri" pitchFamily="34" charset="0"/>
              </a:rPr>
              <a:t>Gerak</a:t>
            </a:r>
            <a:r>
              <a:rPr lang="en-US" sz="1600" i="1" dirty="0">
                <a:solidFill>
                  <a:schemeClr val="tx1"/>
                </a:solidFill>
                <a:cs typeface="Calibri" pitchFamily="34" charset="0"/>
              </a:rPr>
              <a:t> </a:t>
            </a:r>
            <a:r>
              <a:rPr lang="en-US" sz="1600" i="1" dirty="0" err="1">
                <a:solidFill>
                  <a:schemeClr val="tx1"/>
                </a:solidFill>
                <a:cs typeface="Calibri" pitchFamily="34" charset="0"/>
              </a:rPr>
              <a:t>pada</a:t>
            </a:r>
            <a:r>
              <a:rPr lang="en-US" sz="1600" i="1" dirty="0">
                <a:solidFill>
                  <a:schemeClr val="tx1"/>
                </a:solidFill>
                <a:cs typeface="Calibri" pitchFamily="34" charset="0"/>
              </a:rPr>
              <a:t> </a:t>
            </a:r>
            <a:r>
              <a:rPr lang="en-US" sz="1600" i="1" dirty="0" err="1">
                <a:solidFill>
                  <a:schemeClr val="tx1"/>
                </a:solidFill>
                <a:cs typeface="Calibri" pitchFamily="34" charset="0"/>
              </a:rPr>
              <a:t>hewan</a:t>
            </a:r>
            <a:r>
              <a:rPr lang="en-US" sz="1600" i="1" dirty="0">
                <a:solidFill>
                  <a:schemeClr val="tx1"/>
                </a:solidFill>
                <a:cs typeface="Calibri" pitchFamily="34" charset="0"/>
              </a:rPr>
              <a:t> </a:t>
            </a:r>
            <a:r>
              <a:rPr lang="en-US" sz="1600" i="1" dirty="0" err="1">
                <a:solidFill>
                  <a:schemeClr val="tx1"/>
                </a:solidFill>
                <a:cs typeface="Calibri" pitchFamily="34" charset="0"/>
              </a:rPr>
              <a:t>mudah</a:t>
            </a:r>
            <a:r>
              <a:rPr lang="en-US" sz="1600" i="1" dirty="0">
                <a:solidFill>
                  <a:schemeClr val="tx1"/>
                </a:solidFill>
                <a:cs typeface="Calibri" pitchFamily="34" charset="0"/>
              </a:rPr>
              <a:t> </a:t>
            </a:r>
            <a:r>
              <a:rPr lang="en-US" sz="1600" i="1" dirty="0" err="1">
                <a:solidFill>
                  <a:schemeClr val="tx1"/>
                </a:solidFill>
                <a:cs typeface="Calibri" pitchFamily="34" charset="0"/>
              </a:rPr>
              <a:t>terlihat</a:t>
            </a:r>
            <a:r>
              <a:rPr lang="en-US" sz="1600" i="1" dirty="0">
                <a:solidFill>
                  <a:schemeClr val="tx1"/>
                </a:solidFill>
                <a:cs typeface="Calibri" pitchFamily="34" charset="0"/>
              </a:rPr>
              <a:t> </a:t>
            </a:r>
            <a:r>
              <a:rPr lang="en-US" sz="1600" i="1" dirty="0" err="1">
                <a:solidFill>
                  <a:schemeClr val="tx1"/>
                </a:solidFill>
                <a:cs typeface="Calibri" pitchFamily="34" charset="0"/>
              </a:rPr>
              <a:t>karena</a:t>
            </a:r>
            <a:r>
              <a:rPr lang="en-US" sz="1600" i="1" dirty="0">
                <a:solidFill>
                  <a:schemeClr val="tx1"/>
                </a:solidFill>
                <a:cs typeface="Calibri" pitchFamily="34" charset="0"/>
              </a:rPr>
              <a:t> </a:t>
            </a:r>
            <a:r>
              <a:rPr lang="en-US" sz="1600" i="1" dirty="0" err="1">
                <a:solidFill>
                  <a:schemeClr val="tx1"/>
                </a:solidFill>
                <a:cs typeface="Calibri" pitchFamily="34" charset="0"/>
              </a:rPr>
              <a:t>memiliki</a:t>
            </a:r>
            <a:r>
              <a:rPr lang="en-US" sz="1600" i="1" dirty="0">
                <a:solidFill>
                  <a:schemeClr val="tx1"/>
                </a:solidFill>
                <a:cs typeface="Calibri" pitchFamily="34" charset="0"/>
              </a:rPr>
              <a:t> </a:t>
            </a:r>
            <a:r>
              <a:rPr lang="en-US" sz="1600" i="1" dirty="0" err="1">
                <a:solidFill>
                  <a:schemeClr val="tx1"/>
                </a:solidFill>
                <a:cs typeface="Calibri" pitchFamily="34" charset="0"/>
              </a:rPr>
              <a:t>alat</a:t>
            </a:r>
            <a:r>
              <a:rPr lang="en-US" sz="1600" i="1" dirty="0">
                <a:solidFill>
                  <a:schemeClr val="tx1"/>
                </a:solidFill>
                <a:cs typeface="Calibri" pitchFamily="34" charset="0"/>
              </a:rPr>
              <a:t> </a:t>
            </a:r>
            <a:r>
              <a:rPr lang="en-US" sz="1600" i="1" dirty="0" err="1">
                <a:solidFill>
                  <a:schemeClr val="tx1"/>
                </a:solidFill>
                <a:cs typeface="Calibri" pitchFamily="34" charset="0"/>
              </a:rPr>
              <a:t>gerak</a:t>
            </a:r>
            <a:r>
              <a:rPr lang="en-US" sz="1600" i="1" dirty="0">
                <a:solidFill>
                  <a:schemeClr val="tx1"/>
                </a:solidFill>
                <a:cs typeface="Calibri" pitchFamily="34" charset="0"/>
              </a:rPr>
              <a:t> </a:t>
            </a:r>
            <a:r>
              <a:rPr lang="en-US" sz="1600" i="1" dirty="0" err="1">
                <a:solidFill>
                  <a:schemeClr val="tx1"/>
                </a:solidFill>
                <a:cs typeface="Calibri" pitchFamily="34" charset="0"/>
              </a:rPr>
              <a:t>dan</a:t>
            </a:r>
            <a:r>
              <a:rPr lang="en-US" sz="1600" i="1" dirty="0">
                <a:solidFill>
                  <a:schemeClr val="tx1"/>
                </a:solidFill>
                <a:cs typeface="Calibri" pitchFamily="34" charset="0"/>
              </a:rPr>
              <a:t> </a:t>
            </a:r>
            <a:r>
              <a:rPr lang="en-US" sz="1600" i="1" dirty="0" err="1">
                <a:solidFill>
                  <a:schemeClr val="tx1"/>
                </a:solidFill>
                <a:cs typeface="Calibri" pitchFamily="34" charset="0"/>
              </a:rPr>
              <a:t>dapat</a:t>
            </a:r>
            <a:r>
              <a:rPr lang="en-US" sz="1600" i="1" dirty="0">
                <a:solidFill>
                  <a:schemeClr val="tx1"/>
                </a:solidFill>
                <a:cs typeface="Calibri" pitchFamily="34" charset="0"/>
              </a:rPr>
              <a:t> </a:t>
            </a:r>
            <a:r>
              <a:rPr lang="en-US" sz="1600" i="1" dirty="0" err="1">
                <a:solidFill>
                  <a:schemeClr val="tx1"/>
                </a:solidFill>
                <a:cs typeface="Calibri" pitchFamily="34" charset="0"/>
              </a:rPr>
              <a:t>berpindah</a:t>
            </a:r>
            <a:r>
              <a:rPr lang="en-US" sz="1600" i="1" dirty="0">
                <a:solidFill>
                  <a:schemeClr val="tx1"/>
                </a:solidFill>
                <a:cs typeface="Calibri" pitchFamily="34" charset="0"/>
              </a:rPr>
              <a:t> </a:t>
            </a:r>
            <a:r>
              <a:rPr lang="en-US" sz="1600" i="1" dirty="0" err="1">
                <a:solidFill>
                  <a:schemeClr val="tx1"/>
                </a:solidFill>
                <a:cs typeface="Calibri" pitchFamily="34" charset="0"/>
              </a:rPr>
              <a:t>tempat</a:t>
            </a:r>
            <a:r>
              <a:rPr lang="en-US" sz="1600" i="1" dirty="0">
                <a:solidFill>
                  <a:schemeClr val="tx1"/>
                </a:solidFill>
                <a:cs typeface="Calibri" pitchFamily="34" charset="0"/>
              </a:rPr>
              <a:t>. </a:t>
            </a:r>
            <a:r>
              <a:rPr lang="en-US" sz="1600" i="1" dirty="0" err="1">
                <a:solidFill>
                  <a:schemeClr val="tx1"/>
                </a:solidFill>
                <a:cs typeface="Calibri" pitchFamily="34" charset="0"/>
              </a:rPr>
              <a:t>Pada</a:t>
            </a:r>
            <a:r>
              <a:rPr lang="en-US" sz="1600" i="1" dirty="0">
                <a:solidFill>
                  <a:schemeClr val="tx1"/>
                </a:solidFill>
                <a:cs typeface="Calibri" pitchFamily="34" charset="0"/>
              </a:rPr>
              <a:t> </a:t>
            </a:r>
            <a:r>
              <a:rPr lang="en-US" sz="1600" i="1" dirty="0" err="1">
                <a:solidFill>
                  <a:schemeClr val="tx1"/>
                </a:solidFill>
                <a:cs typeface="Calibri" pitchFamily="34" charset="0"/>
              </a:rPr>
              <a:t>dasarnya</a:t>
            </a:r>
            <a:r>
              <a:rPr lang="en-US" sz="1600" i="1" dirty="0">
                <a:solidFill>
                  <a:schemeClr val="tx1"/>
                </a:solidFill>
                <a:cs typeface="Calibri" pitchFamily="34" charset="0"/>
              </a:rPr>
              <a:t>, </a:t>
            </a:r>
            <a:r>
              <a:rPr lang="en-US" sz="1600" i="1" dirty="0" err="1">
                <a:solidFill>
                  <a:schemeClr val="tx1"/>
                </a:solidFill>
                <a:cs typeface="Calibri" pitchFamily="34" charset="0"/>
              </a:rPr>
              <a:t>alat</a:t>
            </a:r>
            <a:r>
              <a:rPr lang="en-US" sz="1600" i="1" dirty="0">
                <a:solidFill>
                  <a:schemeClr val="tx1"/>
                </a:solidFill>
                <a:cs typeface="Calibri" pitchFamily="34" charset="0"/>
              </a:rPr>
              <a:t> </a:t>
            </a:r>
            <a:r>
              <a:rPr lang="en-US" sz="1600" i="1" dirty="0" err="1">
                <a:solidFill>
                  <a:schemeClr val="tx1"/>
                </a:solidFill>
                <a:cs typeface="Calibri" pitchFamily="34" charset="0"/>
              </a:rPr>
              <a:t>gerak</a:t>
            </a:r>
            <a:r>
              <a:rPr lang="en-US" sz="1600" i="1" dirty="0">
                <a:solidFill>
                  <a:schemeClr val="tx1"/>
                </a:solidFill>
                <a:cs typeface="Calibri" pitchFamily="34" charset="0"/>
              </a:rPr>
              <a:t> </a:t>
            </a:r>
            <a:r>
              <a:rPr lang="en-US" sz="1600" i="1" dirty="0" err="1">
                <a:solidFill>
                  <a:schemeClr val="tx1"/>
                </a:solidFill>
                <a:cs typeface="Calibri" pitchFamily="34" charset="0"/>
              </a:rPr>
              <a:t>hewan</a:t>
            </a:r>
            <a:r>
              <a:rPr lang="en-US" sz="1600" i="1" dirty="0">
                <a:solidFill>
                  <a:schemeClr val="tx1"/>
                </a:solidFill>
                <a:cs typeface="Calibri" pitchFamily="34" charset="0"/>
              </a:rPr>
              <a:t> </a:t>
            </a:r>
            <a:r>
              <a:rPr lang="en-US" sz="1600" i="1" dirty="0" err="1">
                <a:solidFill>
                  <a:schemeClr val="tx1"/>
                </a:solidFill>
                <a:cs typeface="Calibri" pitchFamily="34" charset="0"/>
              </a:rPr>
              <a:t>sama</a:t>
            </a:r>
            <a:r>
              <a:rPr lang="en-US" sz="1600" i="1" dirty="0">
                <a:solidFill>
                  <a:schemeClr val="tx1"/>
                </a:solidFill>
                <a:cs typeface="Calibri" pitchFamily="34" charset="0"/>
              </a:rPr>
              <a:t> </a:t>
            </a:r>
            <a:r>
              <a:rPr lang="en-US" sz="1600" i="1" dirty="0" err="1">
                <a:solidFill>
                  <a:schemeClr val="tx1"/>
                </a:solidFill>
                <a:cs typeface="Calibri" pitchFamily="34" charset="0"/>
              </a:rPr>
              <a:t>dengan</a:t>
            </a:r>
            <a:r>
              <a:rPr lang="en-US" sz="1600" i="1" dirty="0">
                <a:solidFill>
                  <a:schemeClr val="tx1"/>
                </a:solidFill>
                <a:cs typeface="Calibri" pitchFamily="34" charset="0"/>
              </a:rPr>
              <a:t> </a:t>
            </a:r>
            <a:r>
              <a:rPr lang="en-US" sz="1600" i="1" dirty="0" err="1">
                <a:solidFill>
                  <a:schemeClr val="tx1"/>
                </a:solidFill>
                <a:cs typeface="Calibri" pitchFamily="34" charset="0"/>
              </a:rPr>
              <a:t>alat</a:t>
            </a:r>
            <a:r>
              <a:rPr lang="en-US" sz="1600" i="1" dirty="0">
                <a:solidFill>
                  <a:schemeClr val="tx1"/>
                </a:solidFill>
                <a:cs typeface="Calibri" pitchFamily="34" charset="0"/>
              </a:rPr>
              <a:t> </a:t>
            </a:r>
            <a:r>
              <a:rPr lang="en-US" sz="1600" i="1" dirty="0" err="1">
                <a:solidFill>
                  <a:schemeClr val="tx1"/>
                </a:solidFill>
                <a:cs typeface="Calibri" pitchFamily="34" charset="0"/>
              </a:rPr>
              <a:t>gerak</a:t>
            </a:r>
            <a:r>
              <a:rPr lang="en-US" sz="1600" i="1" dirty="0">
                <a:solidFill>
                  <a:schemeClr val="tx1"/>
                </a:solidFill>
                <a:cs typeface="Calibri" pitchFamily="34" charset="0"/>
              </a:rPr>
              <a:t> </a:t>
            </a:r>
            <a:r>
              <a:rPr lang="en-US" sz="1600" i="1" dirty="0" err="1">
                <a:solidFill>
                  <a:schemeClr val="tx1"/>
                </a:solidFill>
                <a:cs typeface="Calibri" pitchFamily="34" charset="0"/>
              </a:rPr>
              <a:t>manusia</a:t>
            </a:r>
            <a:r>
              <a:rPr lang="en-US" sz="1600" i="1" dirty="0">
                <a:solidFill>
                  <a:schemeClr val="tx1"/>
                </a:solidFill>
                <a:cs typeface="Calibri" pitchFamily="34" charset="0"/>
              </a:rPr>
              <a:t> </a:t>
            </a:r>
            <a:r>
              <a:rPr lang="en-US" sz="1600" i="1" dirty="0" err="1">
                <a:solidFill>
                  <a:schemeClr val="tx1"/>
                </a:solidFill>
                <a:cs typeface="Calibri" pitchFamily="34" charset="0"/>
              </a:rPr>
              <a:t>yaitu</a:t>
            </a:r>
            <a:r>
              <a:rPr lang="en-US" sz="1600" i="1" dirty="0">
                <a:solidFill>
                  <a:schemeClr val="tx1"/>
                </a:solidFill>
                <a:cs typeface="Calibri" pitchFamily="34" charset="0"/>
              </a:rPr>
              <a:t> </a:t>
            </a:r>
            <a:r>
              <a:rPr lang="en-US" sz="1600" i="1" dirty="0" err="1">
                <a:solidFill>
                  <a:schemeClr val="tx1"/>
                </a:solidFill>
                <a:cs typeface="Calibri" pitchFamily="34" charset="0"/>
              </a:rPr>
              <a:t>terdiri</a:t>
            </a:r>
            <a:r>
              <a:rPr lang="en-US" sz="1600" i="1" dirty="0">
                <a:solidFill>
                  <a:schemeClr val="tx1"/>
                </a:solidFill>
                <a:cs typeface="Calibri" pitchFamily="34" charset="0"/>
              </a:rPr>
              <a:t> </a:t>
            </a:r>
            <a:r>
              <a:rPr lang="en-US" sz="1600" i="1" dirty="0" err="1">
                <a:solidFill>
                  <a:schemeClr val="tx1"/>
                </a:solidFill>
                <a:cs typeface="Calibri" pitchFamily="34" charset="0"/>
              </a:rPr>
              <a:t>atas</a:t>
            </a:r>
            <a:r>
              <a:rPr lang="en-US" sz="1600" i="1" dirty="0">
                <a:solidFill>
                  <a:schemeClr val="tx1"/>
                </a:solidFill>
                <a:cs typeface="Calibri" pitchFamily="34" charset="0"/>
              </a:rPr>
              <a:t> </a:t>
            </a:r>
            <a:r>
              <a:rPr lang="en-US" sz="1600" i="1" dirty="0" err="1">
                <a:solidFill>
                  <a:schemeClr val="tx1"/>
                </a:solidFill>
                <a:cs typeface="Calibri" pitchFamily="34" charset="0"/>
              </a:rPr>
              <a:t>tulang</a:t>
            </a:r>
            <a:r>
              <a:rPr lang="en-US" sz="1600" i="1" dirty="0">
                <a:solidFill>
                  <a:schemeClr val="tx1"/>
                </a:solidFill>
                <a:cs typeface="Calibri" pitchFamily="34" charset="0"/>
              </a:rPr>
              <a:t> </a:t>
            </a:r>
            <a:r>
              <a:rPr lang="en-US" sz="1600" i="1" dirty="0" err="1">
                <a:solidFill>
                  <a:schemeClr val="tx1"/>
                </a:solidFill>
                <a:cs typeface="Calibri" pitchFamily="34" charset="0"/>
              </a:rPr>
              <a:t>dan</a:t>
            </a:r>
            <a:r>
              <a:rPr lang="en-US" sz="1600" i="1" dirty="0">
                <a:solidFill>
                  <a:schemeClr val="tx1"/>
                </a:solidFill>
                <a:cs typeface="Calibri" pitchFamily="34" charset="0"/>
              </a:rPr>
              <a:t> </a:t>
            </a:r>
            <a:r>
              <a:rPr lang="en-US" sz="1600" i="1" dirty="0" err="1">
                <a:solidFill>
                  <a:schemeClr val="tx1"/>
                </a:solidFill>
                <a:cs typeface="Calibri" pitchFamily="34" charset="0"/>
              </a:rPr>
              <a:t>otot</a:t>
            </a:r>
            <a:r>
              <a:rPr lang="en-US" sz="1600" i="1" dirty="0">
                <a:solidFill>
                  <a:schemeClr val="tx1"/>
                </a:solidFill>
                <a:cs typeface="Calibri" pitchFamily="34" charset="0"/>
              </a:rPr>
              <a:t>.</a:t>
            </a:r>
          </a:p>
        </p:txBody>
      </p:sp>
      <p:sp>
        <p:nvSpPr>
          <p:cNvPr id="10" name="Freeform 9"/>
          <p:cNvSpPr/>
          <p:nvPr/>
        </p:nvSpPr>
        <p:spPr>
          <a:xfrm>
            <a:off x="381001" y="2677604"/>
            <a:ext cx="1857375" cy="742950"/>
          </a:xfrm>
          <a:custGeom>
            <a:avLst/>
            <a:gdLst>
              <a:gd name="connsiteX0" fmla="*/ 0 w 1857375"/>
              <a:gd name="connsiteY0" fmla="*/ 0 h 742950"/>
              <a:gd name="connsiteX1" fmla="*/ 1857375 w 1857375"/>
              <a:gd name="connsiteY1" fmla="*/ 0 h 742950"/>
              <a:gd name="connsiteX2" fmla="*/ 1857375 w 1857375"/>
              <a:gd name="connsiteY2" fmla="*/ 742950 h 742950"/>
              <a:gd name="connsiteX3" fmla="*/ 0 w 1857375"/>
              <a:gd name="connsiteY3" fmla="*/ 742950 h 742950"/>
              <a:gd name="connsiteX4" fmla="*/ 0 w 1857375"/>
              <a:gd name="connsiteY4" fmla="*/ 0 h 742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7375" h="742950">
                <a:moveTo>
                  <a:pt x="0" y="0"/>
                </a:moveTo>
                <a:lnTo>
                  <a:pt x="1857375" y="0"/>
                </a:lnTo>
                <a:lnTo>
                  <a:pt x="1857375" y="742950"/>
                </a:lnTo>
                <a:lnTo>
                  <a:pt x="0" y="742950"/>
                </a:lnTo>
                <a:lnTo>
                  <a:pt x="0" y="0"/>
                </a:lnTo>
                <a:close/>
              </a:path>
            </a:pathLst>
          </a:custGeom>
          <a:solidFill>
            <a:schemeClr val="accent4"/>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42240" tIns="81280" rIns="142240" bIns="81280" numCol="1" spcCol="1270" anchor="ctr" anchorCtr="0">
            <a:noAutofit/>
          </a:bodyPr>
          <a:lstStyle/>
          <a:p>
            <a:pPr algn="ctr" defTabSz="889000">
              <a:lnSpc>
                <a:spcPct val="90000"/>
              </a:lnSpc>
              <a:spcBef>
                <a:spcPct val="0"/>
              </a:spcBef>
              <a:spcAft>
                <a:spcPct val="35000"/>
              </a:spcAft>
            </a:pPr>
            <a:r>
              <a:rPr lang="en-US" sz="2000" b="1" dirty="0" err="1">
                <a:latin typeface="Calibri" pitchFamily="34" charset="0"/>
                <a:cs typeface="Calibri" pitchFamily="34" charset="0"/>
              </a:rPr>
              <a:t>Eksoskeleton</a:t>
            </a:r>
            <a:endParaRPr lang="en-US" sz="2000" b="1" dirty="0">
              <a:latin typeface="Calibri" pitchFamily="34" charset="0"/>
              <a:cs typeface="Calibri" pitchFamily="34" charset="0"/>
            </a:endParaRPr>
          </a:p>
        </p:txBody>
      </p:sp>
      <p:sp>
        <p:nvSpPr>
          <p:cNvPr id="15" name="Freeform 14"/>
          <p:cNvSpPr/>
          <p:nvPr/>
        </p:nvSpPr>
        <p:spPr>
          <a:xfrm>
            <a:off x="411481" y="3420555"/>
            <a:ext cx="1796415" cy="2283840"/>
          </a:xfrm>
          <a:custGeom>
            <a:avLst/>
            <a:gdLst>
              <a:gd name="connsiteX0" fmla="*/ 0 w 1796415"/>
              <a:gd name="connsiteY0" fmla="*/ 0 h 2283840"/>
              <a:gd name="connsiteX1" fmla="*/ 1796415 w 1796415"/>
              <a:gd name="connsiteY1" fmla="*/ 0 h 2283840"/>
              <a:gd name="connsiteX2" fmla="*/ 1796415 w 1796415"/>
              <a:gd name="connsiteY2" fmla="*/ 2283840 h 2283840"/>
              <a:gd name="connsiteX3" fmla="*/ 0 w 1796415"/>
              <a:gd name="connsiteY3" fmla="*/ 2283840 h 2283840"/>
              <a:gd name="connsiteX4" fmla="*/ 0 w 1796415"/>
              <a:gd name="connsiteY4" fmla="*/ 0 h 22838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6415" h="2283840">
                <a:moveTo>
                  <a:pt x="0" y="0"/>
                </a:moveTo>
                <a:lnTo>
                  <a:pt x="1796415" y="0"/>
                </a:lnTo>
                <a:lnTo>
                  <a:pt x="1796415" y="2283840"/>
                </a:lnTo>
                <a:lnTo>
                  <a:pt x="0" y="2283840"/>
                </a:lnTo>
                <a:lnTo>
                  <a:pt x="0" y="0"/>
                </a:lnTo>
                <a:close/>
              </a:path>
            </a:pathLst>
          </a:custGeom>
          <a:solidFill>
            <a:schemeClr val="accent4">
              <a:lumMod val="20000"/>
              <a:lumOff val="80000"/>
              <a:alpha val="9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114300" lvl="1" indent="-114300" defTabSz="533400">
              <a:lnSpc>
                <a:spcPct val="90000"/>
              </a:lnSpc>
              <a:spcBef>
                <a:spcPct val="0"/>
              </a:spcBef>
              <a:spcAft>
                <a:spcPct val="15000"/>
              </a:spcAft>
              <a:buChar char="••"/>
            </a:pPr>
            <a:r>
              <a:rPr lang="en-US" sz="1200" dirty="0" err="1">
                <a:latin typeface="Calibri" pitchFamily="34" charset="0"/>
                <a:cs typeface="Calibri" pitchFamily="34" charset="0"/>
              </a:rPr>
              <a:t>Rangka</a:t>
            </a:r>
            <a:r>
              <a:rPr lang="en-US" sz="1200" dirty="0">
                <a:latin typeface="Calibri" pitchFamily="34" charset="0"/>
                <a:cs typeface="Calibri" pitchFamily="34" charset="0"/>
              </a:rPr>
              <a:t> </a:t>
            </a:r>
            <a:r>
              <a:rPr lang="en-US" sz="1200" dirty="0" err="1">
                <a:latin typeface="Calibri" pitchFamily="34" charset="0"/>
                <a:cs typeface="Calibri" pitchFamily="34" charset="0"/>
              </a:rPr>
              <a:t>luar</a:t>
            </a:r>
            <a:r>
              <a:rPr lang="en-US" sz="1200" dirty="0">
                <a:latin typeface="Calibri" pitchFamily="34" charset="0"/>
                <a:cs typeface="Calibri" pitchFamily="34" charset="0"/>
              </a:rPr>
              <a:t> yang </a:t>
            </a:r>
            <a:r>
              <a:rPr lang="en-US" sz="1200" dirty="0" err="1">
                <a:latin typeface="Calibri" pitchFamily="34" charset="0"/>
                <a:cs typeface="Calibri" pitchFamily="34" charset="0"/>
              </a:rPr>
              <a:t>berfungsi</a:t>
            </a:r>
            <a:r>
              <a:rPr lang="en-US" sz="1200" dirty="0">
                <a:latin typeface="Calibri" pitchFamily="34" charset="0"/>
                <a:cs typeface="Calibri" pitchFamily="34" charset="0"/>
              </a:rPr>
              <a:t> </a:t>
            </a:r>
            <a:r>
              <a:rPr lang="en-US" sz="1200" dirty="0" err="1">
                <a:latin typeface="Calibri" pitchFamily="34" charset="0"/>
                <a:cs typeface="Calibri" pitchFamily="34" charset="0"/>
              </a:rPr>
              <a:t>melindungi</a:t>
            </a:r>
            <a:r>
              <a:rPr lang="en-US" sz="1200" dirty="0">
                <a:latin typeface="Calibri" pitchFamily="34" charset="0"/>
                <a:cs typeface="Calibri" pitchFamily="34" charset="0"/>
              </a:rPr>
              <a:t> </a:t>
            </a:r>
            <a:r>
              <a:rPr lang="en-US" sz="1200" dirty="0" err="1">
                <a:latin typeface="Calibri" pitchFamily="34" charset="0"/>
                <a:cs typeface="Calibri" pitchFamily="34" charset="0"/>
              </a:rPr>
              <a:t>tubuh</a:t>
            </a:r>
            <a:r>
              <a:rPr lang="en-US" sz="1200" dirty="0">
                <a:latin typeface="Calibri" pitchFamily="34" charset="0"/>
                <a:cs typeface="Calibri" pitchFamily="34" charset="0"/>
              </a:rPr>
              <a:t> </a:t>
            </a:r>
            <a:r>
              <a:rPr lang="en-US" sz="1200" dirty="0" err="1">
                <a:latin typeface="Calibri" pitchFamily="34" charset="0"/>
                <a:cs typeface="Calibri" pitchFamily="34" charset="0"/>
              </a:rPr>
              <a:t>dan</a:t>
            </a:r>
            <a:r>
              <a:rPr lang="en-US" sz="1200" dirty="0">
                <a:latin typeface="Calibri" pitchFamily="34" charset="0"/>
                <a:cs typeface="Calibri" pitchFamily="34" charset="0"/>
              </a:rPr>
              <a:t> </a:t>
            </a:r>
            <a:r>
              <a:rPr lang="en-US" sz="1200" dirty="0" err="1">
                <a:latin typeface="Calibri" pitchFamily="34" charset="0"/>
                <a:cs typeface="Calibri" pitchFamily="34" charset="0"/>
              </a:rPr>
              <a:t>sebagai</a:t>
            </a:r>
            <a:r>
              <a:rPr lang="en-US" sz="1200" dirty="0">
                <a:latin typeface="Calibri" pitchFamily="34" charset="0"/>
                <a:cs typeface="Calibri" pitchFamily="34" charset="0"/>
              </a:rPr>
              <a:t> </a:t>
            </a:r>
            <a:r>
              <a:rPr lang="en-US" sz="1200" dirty="0" err="1">
                <a:latin typeface="Calibri" pitchFamily="34" charset="0"/>
                <a:cs typeface="Calibri" pitchFamily="34" charset="0"/>
              </a:rPr>
              <a:t>tempat</a:t>
            </a:r>
            <a:r>
              <a:rPr lang="en-US" sz="1200" dirty="0">
                <a:latin typeface="Calibri" pitchFamily="34" charset="0"/>
                <a:cs typeface="Calibri" pitchFamily="34" charset="0"/>
              </a:rPr>
              <a:t> </a:t>
            </a:r>
            <a:r>
              <a:rPr lang="en-US" sz="1200" dirty="0" err="1">
                <a:latin typeface="Calibri" pitchFamily="34" charset="0"/>
                <a:cs typeface="Calibri" pitchFamily="34" charset="0"/>
              </a:rPr>
              <a:t>menempelnya</a:t>
            </a:r>
            <a:r>
              <a:rPr lang="en-US" sz="1200" dirty="0">
                <a:latin typeface="Calibri" pitchFamily="34" charset="0"/>
                <a:cs typeface="Calibri" pitchFamily="34" charset="0"/>
              </a:rPr>
              <a:t> </a:t>
            </a:r>
            <a:r>
              <a:rPr lang="en-US" sz="1200" dirty="0" err="1">
                <a:latin typeface="Calibri" pitchFamily="34" charset="0"/>
                <a:cs typeface="Calibri" pitchFamily="34" charset="0"/>
              </a:rPr>
              <a:t>otot</a:t>
            </a:r>
            <a:endParaRPr lang="en-US" sz="1200" dirty="0">
              <a:latin typeface="Calibri" pitchFamily="34" charset="0"/>
              <a:cs typeface="Calibri" pitchFamily="34" charset="0"/>
            </a:endParaRPr>
          </a:p>
          <a:p>
            <a:pPr marL="114300" lvl="1" indent="-114300" defTabSz="533400">
              <a:lnSpc>
                <a:spcPct val="90000"/>
              </a:lnSpc>
              <a:spcBef>
                <a:spcPct val="0"/>
              </a:spcBef>
              <a:spcAft>
                <a:spcPct val="15000"/>
              </a:spcAft>
              <a:buChar char="••"/>
            </a:pPr>
            <a:r>
              <a:rPr lang="en-US" sz="1200" dirty="0" err="1">
                <a:latin typeface="Calibri" pitchFamily="34" charset="0"/>
                <a:cs typeface="Calibri" pitchFamily="34" charset="0"/>
              </a:rPr>
              <a:t>Contohnya</a:t>
            </a:r>
            <a:r>
              <a:rPr lang="en-US" sz="1200" dirty="0">
                <a:latin typeface="Calibri" pitchFamily="34" charset="0"/>
                <a:cs typeface="Calibri" pitchFamily="34" charset="0"/>
              </a:rPr>
              <a:t> </a:t>
            </a:r>
            <a:r>
              <a:rPr lang="en-US" sz="1200" dirty="0" err="1">
                <a:latin typeface="Calibri" pitchFamily="34" charset="0"/>
                <a:cs typeface="Calibri" pitchFamily="34" charset="0"/>
              </a:rPr>
              <a:t>cangkang</a:t>
            </a:r>
            <a:r>
              <a:rPr lang="en-US" sz="1200" dirty="0">
                <a:latin typeface="Calibri" pitchFamily="34" charset="0"/>
                <a:cs typeface="Calibri" pitchFamily="34" charset="0"/>
              </a:rPr>
              <a:t> </a:t>
            </a:r>
            <a:r>
              <a:rPr lang="en-US" sz="1200" dirty="0" err="1">
                <a:latin typeface="Calibri" pitchFamily="34" charset="0"/>
                <a:cs typeface="Calibri" pitchFamily="34" charset="0"/>
              </a:rPr>
              <a:t>pada</a:t>
            </a:r>
            <a:r>
              <a:rPr lang="en-US" sz="1200" dirty="0">
                <a:latin typeface="Calibri" pitchFamily="34" charset="0"/>
                <a:cs typeface="Calibri" pitchFamily="34" charset="0"/>
              </a:rPr>
              <a:t> </a:t>
            </a:r>
            <a:r>
              <a:rPr lang="en-US" sz="1200" dirty="0" err="1">
                <a:latin typeface="Calibri" pitchFamily="34" charset="0"/>
                <a:cs typeface="Calibri" pitchFamily="34" charset="0"/>
              </a:rPr>
              <a:t>mollusca</a:t>
            </a:r>
            <a:r>
              <a:rPr lang="en-US" sz="1200" dirty="0">
                <a:latin typeface="Calibri" pitchFamily="34" charset="0"/>
                <a:cs typeface="Calibri" pitchFamily="34" charset="0"/>
              </a:rPr>
              <a:t> </a:t>
            </a:r>
            <a:r>
              <a:rPr lang="en-US" sz="1200" dirty="0" err="1">
                <a:latin typeface="Calibri" pitchFamily="34" charset="0"/>
                <a:cs typeface="Calibri" pitchFamily="34" charset="0"/>
              </a:rPr>
              <a:t>dan</a:t>
            </a:r>
            <a:r>
              <a:rPr lang="en-US" sz="1200" dirty="0">
                <a:latin typeface="Calibri" pitchFamily="34" charset="0"/>
                <a:cs typeface="Calibri" pitchFamily="34" charset="0"/>
              </a:rPr>
              <a:t> </a:t>
            </a:r>
            <a:r>
              <a:rPr lang="en-US" sz="1200" dirty="0" err="1">
                <a:latin typeface="Calibri" pitchFamily="34" charset="0"/>
                <a:cs typeface="Calibri" pitchFamily="34" charset="0"/>
              </a:rPr>
              <a:t>penutup</a:t>
            </a:r>
            <a:r>
              <a:rPr lang="en-US" sz="1200" dirty="0">
                <a:latin typeface="Calibri" pitchFamily="34" charset="0"/>
                <a:cs typeface="Calibri" pitchFamily="34" charset="0"/>
              </a:rPr>
              <a:t> </a:t>
            </a:r>
            <a:r>
              <a:rPr lang="en-US" sz="1200" dirty="0" err="1">
                <a:latin typeface="Calibri" pitchFamily="34" charset="0"/>
                <a:cs typeface="Calibri" pitchFamily="34" charset="0"/>
              </a:rPr>
              <a:t>tubuh</a:t>
            </a:r>
            <a:r>
              <a:rPr lang="en-US" sz="1200" dirty="0">
                <a:latin typeface="Calibri" pitchFamily="34" charset="0"/>
                <a:cs typeface="Calibri" pitchFamily="34" charset="0"/>
              </a:rPr>
              <a:t> </a:t>
            </a:r>
            <a:r>
              <a:rPr lang="en-US" sz="1200" dirty="0" err="1">
                <a:latin typeface="Calibri" pitchFamily="34" charset="0"/>
                <a:cs typeface="Calibri" pitchFamily="34" charset="0"/>
              </a:rPr>
              <a:t>pada</a:t>
            </a:r>
            <a:r>
              <a:rPr lang="en-US" sz="1200" dirty="0">
                <a:latin typeface="Calibri" pitchFamily="34" charset="0"/>
                <a:cs typeface="Calibri" pitchFamily="34" charset="0"/>
              </a:rPr>
              <a:t> </a:t>
            </a:r>
            <a:r>
              <a:rPr lang="en-US" sz="1200" dirty="0" err="1">
                <a:latin typeface="Calibri" pitchFamily="34" charset="0"/>
                <a:cs typeface="Calibri" pitchFamily="34" charset="0"/>
              </a:rPr>
              <a:t>anthropoda</a:t>
            </a:r>
            <a:r>
              <a:rPr lang="en-US" sz="1200" dirty="0">
                <a:latin typeface="Calibri" pitchFamily="34" charset="0"/>
                <a:cs typeface="Calibri" pitchFamily="34" charset="0"/>
              </a:rPr>
              <a:t>. </a:t>
            </a:r>
            <a:r>
              <a:rPr lang="en-US" sz="1200" dirty="0" err="1">
                <a:latin typeface="Calibri" pitchFamily="34" charset="0"/>
                <a:cs typeface="Calibri" pitchFamily="34" charset="0"/>
              </a:rPr>
              <a:t>Seperti</a:t>
            </a:r>
            <a:r>
              <a:rPr lang="en-US" sz="1200" dirty="0">
                <a:latin typeface="Calibri" pitchFamily="34" charset="0"/>
                <a:cs typeface="Calibri" pitchFamily="34" charset="0"/>
              </a:rPr>
              <a:t> </a:t>
            </a:r>
            <a:r>
              <a:rPr lang="en-US" sz="1200" dirty="0" err="1">
                <a:latin typeface="Calibri" pitchFamily="34" charset="0"/>
                <a:cs typeface="Calibri" pitchFamily="34" charset="0"/>
              </a:rPr>
              <a:t>jangkrik</a:t>
            </a:r>
            <a:r>
              <a:rPr lang="en-US" sz="1200" dirty="0">
                <a:latin typeface="Calibri" pitchFamily="34" charset="0"/>
                <a:cs typeface="Calibri" pitchFamily="34" charset="0"/>
              </a:rPr>
              <a:t>, </a:t>
            </a:r>
            <a:r>
              <a:rPr lang="en-US" sz="1200" dirty="0" err="1">
                <a:latin typeface="Calibri" pitchFamily="34" charset="0"/>
                <a:cs typeface="Calibri" pitchFamily="34" charset="0"/>
              </a:rPr>
              <a:t>siput</a:t>
            </a:r>
            <a:r>
              <a:rPr lang="en-US" sz="1200" dirty="0">
                <a:latin typeface="Calibri" pitchFamily="34" charset="0"/>
                <a:cs typeface="Calibri" pitchFamily="34" charset="0"/>
              </a:rPr>
              <a:t>, </a:t>
            </a:r>
            <a:r>
              <a:rPr lang="en-US" sz="1200" dirty="0" err="1">
                <a:latin typeface="Calibri" pitchFamily="34" charset="0"/>
                <a:cs typeface="Calibri" pitchFamily="34" charset="0"/>
              </a:rPr>
              <a:t>kerang</a:t>
            </a:r>
            <a:r>
              <a:rPr lang="en-US" sz="1200" dirty="0">
                <a:latin typeface="Calibri" pitchFamily="34" charset="0"/>
                <a:cs typeface="Calibri" pitchFamily="34" charset="0"/>
              </a:rPr>
              <a:t> </a:t>
            </a:r>
            <a:r>
              <a:rPr lang="en-US" sz="1200" dirty="0" err="1">
                <a:latin typeface="Calibri" pitchFamily="34" charset="0"/>
                <a:cs typeface="Calibri" pitchFamily="34" charset="0"/>
              </a:rPr>
              <a:t>dan</a:t>
            </a:r>
            <a:r>
              <a:rPr lang="en-US" sz="1200" dirty="0">
                <a:latin typeface="Calibri" pitchFamily="34" charset="0"/>
                <a:cs typeface="Calibri" pitchFamily="34" charset="0"/>
              </a:rPr>
              <a:t> </a:t>
            </a:r>
            <a:r>
              <a:rPr lang="en-US" sz="1200" dirty="0" err="1">
                <a:latin typeface="Calibri" pitchFamily="34" charset="0"/>
                <a:cs typeface="Calibri" pitchFamily="34" charset="0"/>
              </a:rPr>
              <a:t>cumi-cumi</a:t>
            </a:r>
            <a:endParaRPr lang="en-US" sz="1200" dirty="0">
              <a:latin typeface="Calibri" pitchFamily="34" charset="0"/>
              <a:cs typeface="Calibri" pitchFamily="34" charset="0"/>
            </a:endParaRPr>
          </a:p>
        </p:txBody>
      </p:sp>
      <p:sp>
        <p:nvSpPr>
          <p:cNvPr id="17" name="Freeform 16"/>
          <p:cNvSpPr/>
          <p:nvPr/>
        </p:nvSpPr>
        <p:spPr>
          <a:xfrm>
            <a:off x="2362201" y="2677605"/>
            <a:ext cx="1857375" cy="742950"/>
          </a:xfrm>
          <a:custGeom>
            <a:avLst/>
            <a:gdLst>
              <a:gd name="connsiteX0" fmla="*/ 0 w 1857375"/>
              <a:gd name="connsiteY0" fmla="*/ 0 h 742950"/>
              <a:gd name="connsiteX1" fmla="*/ 1857375 w 1857375"/>
              <a:gd name="connsiteY1" fmla="*/ 0 h 742950"/>
              <a:gd name="connsiteX2" fmla="*/ 1857375 w 1857375"/>
              <a:gd name="connsiteY2" fmla="*/ 742950 h 742950"/>
              <a:gd name="connsiteX3" fmla="*/ 0 w 1857375"/>
              <a:gd name="connsiteY3" fmla="*/ 742950 h 742950"/>
              <a:gd name="connsiteX4" fmla="*/ 0 w 1857375"/>
              <a:gd name="connsiteY4" fmla="*/ 0 h 742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7375" h="742950">
                <a:moveTo>
                  <a:pt x="0" y="0"/>
                </a:moveTo>
                <a:lnTo>
                  <a:pt x="1857375" y="0"/>
                </a:lnTo>
                <a:lnTo>
                  <a:pt x="1857375" y="742950"/>
                </a:lnTo>
                <a:lnTo>
                  <a:pt x="0" y="742950"/>
                </a:lnTo>
                <a:lnTo>
                  <a:pt x="0" y="0"/>
                </a:lnTo>
                <a:close/>
              </a:path>
            </a:pathLst>
          </a:custGeom>
          <a:solidFill>
            <a:schemeClr val="accent4"/>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42240" tIns="81280" rIns="142240" bIns="81280" numCol="1" spcCol="1270" anchor="ctr" anchorCtr="0">
            <a:noAutofit/>
          </a:bodyPr>
          <a:lstStyle/>
          <a:p>
            <a:pPr algn="ctr" defTabSz="889000">
              <a:lnSpc>
                <a:spcPct val="90000"/>
              </a:lnSpc>
              <a:spcBef>
                <a:spcPct val="0"/>
              </a:spcBef>
              <a:spcAft>
                <a:spcPct val="35000"/>
              </a:spcAft>
            </a:pPr>
            <a:r>
              <a:rPr lang="en-US" sz="2000" b="1" dirty="0">
                <a:latin typeface="Calibri" pitchFamily="34" charset="0"/>
                <a:cs typeface="Calibri" pitchFamily="34" charset="0"/>
              </a:rPr>
              <a:t>Endoskeleton</a:t>
            </a:r>
          </a:p>
        </p:txBody>
      </p:sp>
      <p:sp>
        <p:nvSpPr>
          <p:cNvPr id="18" name="Freeform 17"/>
          <p:cNvSpPr/>
          <p:nvPr/>
        </p:nvSpPr>
        <p:spPr>
          <a:xfrm>
            <a:off x="2390776" y="3420555"/>
            <a:ext cx="1800223" cy="2283840"/>
          </a:xfrm>
          <a:custGeom>
            <a:avLst/>
            <a:gdLst>
              <a:gd name="connsiteX0" fmla="*/ 0 w 1800223"/>
              <a:gd name="connsiteY0" fmla="*/ 0 h 2283840"/>
              <a:gd name="connsiteX1" fmla="*/ 1800223 w 1800223"/>
              <a:gd name="connsiteY1" fmla="*/ 0 h 2283840"/>
              <a:gd name="connsiteX2" fmla="*/ 1800223 w 1800223"/>
              <a:gd name="connsiteY2" fmla="*/ 2283840 h 2283840"/>
              <a:gd name="connsiteX3" fmla="*/ 0 w 1800223"/>
              <a:gd name="connsiteY3" fmla="*/ 2283840 h 2283840"/>
              <a:gd name="connsiteX4" fmla="*/ 0 w 1800223"/>
              <a:gd name="connsiteY4" fmla="*/ 0 h 22838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223" h="2283840">
                <a:moveTo>
                  <a:pt x="0" y="0"/>
                </a:moveTo>
                <a:lnTo>
                  <a:pt x="1800223" y="0"/>
                </a:lnTo>
                <a:lnTo>
                  <a:pt x="1800223" y="2283840"/>
                </a:lnTo>
                <a:lnTo>
                  <a:pt x="0" y="2283840"/>
                </a:lnTo>
                <a:lnTo>
                  <a:pt x="0" y="0"/>
                </a:lnTo>
                <a:close/>
              </a:path>
            </a:pathLst>
          </a:custGeom>
          <a:solidFill>
            <a:schemeClr val="accent4">
              <a:lumMod val="20000"/>
              <a:lumOff val="80000"/>
              <a:alpha val="9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114300" lvl="1" indent="-114300" defTabSz="533400">
              <a:lnSpc>
                <a:spcPct val="90000"/>
              </a:lnSpc>
              <a:spcBef>
                <a:spcPct val="0"/>
              </a:spcBef>
              <a:spcAft>
                <a:spcPct val="15000"/>
              </a:spcAft>
              <a:buChar char="••"/>
            </a:pPr>
            <a:r>
              <a:rPr lang="en-US" sz="1200" dirty="0" err="1">
                <a:latin typeface="Calibri" pitchFamily="34" charset="0"/>
                <a:cs typeface="Calibri" pitchFamily="34" charset="0"/>
              </a:rPr>
              <a:t>Struktur</a:t>
            </a:r>
            <a:r>
              <a:rPr lang="en-US" sz="1200" dirty="0">
                <a:latin typeface="Calibri" pitchFamily="34" charset="0"/>
                <a:cs typeface="Calibri" pitchFamily="34" charset="0"/>
              </a:rPr>
              <a:t> </a:t>
            </a:r>
            <a:r>
              <a:rPr lang="en-US" sz="1200" dirty="0" err="1">
                <a:latin typeface="Calibri" pitchFamily="34" charset="0"/>
                <a:cs typeface="Calibri" pitchFamily="34" charset="0"/>
              </a:rPr>
              <a:t>tulang</a:t>
            </a:r>
            <a:r>
              <a:rPr lang="en-US" sz="1200" dirty="0">
                <a:latin typeface="Calibri" pitchFamily="34" charset="0"/>
                <a:cs typeface="Calibri" pitchFamily="34" charset="0"/>
              </a:rPr>
              <a:t> </a:t>
            </a:r>
            <a:r>
              <a:rPr lang="en-US" sz="1200" dirty="0" err="1">
                <a:latin typeface="Calibri" pitchFamily="34" charset="0"/>
                <a:cs typeface="Calibri" pitchFamily="34" charset="0"/>
              </a:rPr>
              <a:t>kelas</a:t>
            </a:r>
            <a:r>
              <a:rPr lang="en-US" sz="1200" dirty="0">
                <a:latin typeface="Calibri" pitchFamily="34" charset="0"/>
                <a:cs typeface="Calibri" pitchFamily="34" charset="0"/>
              </a:rPr>
              <a:t> </a:t>
            </a:r>
            <a:r>
              <a:rPr lang="en-US" sz="1200" dirty="0" err="1">
                <a:latin typeface="Calibri" pitchFamily="34" charset="0"/>
                <a:cs typeface="Calibri" pitchFamily="34" charset="0"/>
              </a:rPr>
              <a:t>atau</a:t>
            </a:r>
            <a:r>
              <a:rPr lang="en-US" sz="1200" dirty="0">
                <a:latin typeface="Calibri" pitchFamily="34" charset="0"/>
                <a:cs typeface="Calibri" pitchFamily="34" charset="0"/>
              </a:rPr>
              <a:t> </a:t>
            </a:r>
            <a:r>
              <a:rPr lang="en-US" sz="1200" dirty="0" err="1">
                <a:latin typeface="Calibri" pitchFamily="34" charset="0"/>
                <a:cs typeface="Calibri" pitchFamily="34" charset="0"/>
              </a:rPr>
              <a:t>tulang</a:t>
            </a:r>
            <a:r>
              <a:rPr lang="en-US" sz="1200" dirty="0">
                <a:latin typeface="Calibri" pitchFamily="34" charset="0"/>
                <a:cs typeface="Calibri" pitchFamily="34" charset="0"/>
              </a:rPr>
              <a:t> </a:t>
            </a:r>
            <a:r>
              <a:rPr lang="en-US" sz="1200" dirty="0" err="1">
                <a:latin typeface="Calibri" pitchFamily="34" charset="0"/>
                <a:cs typeface="Calibri" pitchFamily="34" charset="0"/>
              </a:rPr>
              <a:t>rawan</a:t>
            </a:r>
            <a:r>
              <a:rPr lang="en-US" sz="1200" dirty="0">
                <a:latin typeface="Calibri" pitchFamily="34" charset="0"/>
                <a:cs typeface="Calibri" pitchFamily="34" charset="0"/>
              </a:rPr>
              <a:t> </a:t>
            </a:r>
            <a:r>
              <a:rPr lang="en-US" sz="1200" dirty="0" err="1">
                <a:latin typeface="Calibri" pitchFamily="34" charset="0"/>
                <a:cs typeface="Calibri" pitchFamily="34" charset="0"/>
              </a:rPr>
              <a:t>didalam</a:t>
            </a:r>
            <a:r>
              <a:rPr lang="en-US" sz="1200" dirty="0">
                <a:latin typeface="Calibri" pitchFamily="34" charset="0"/>
                <a:cs typeface="Calibri" pitchFamily="34" charset="0"/>
              </a:rPr>
              <a:t> </a:t>
            </a:r>
            <a:r>
              <a:rPr lang="en-US" sz="1200" dirty="0" err="1">
                <a:latin typeface="Calibri" pitchFamily="34" charset="0"/>
                <a:cs typeface="Calibri" pitchFamily="34" charset="0"/>
              </a:rPr>
              <a:t>tubuh</a:t>
            </a:r>
            <a:r>
              <a:rPr lang="en-US" sz="1200" dirty="0">
                <a:latin typeface="Calibri" pitchFamily="34" charset="0"/>
                <a:cs typeface="Calibri" pitchFamily="34" charset="0"/>
              </a:rPr>
              <a:t> </a:t>
            </a:r>
            <a:r>
              <a:rPr lang="en-US" sz="1200" dirty="0" err="1">
                <a:latin typeface="Calibri" pitchFamily="34" charset="0"/>
                <a:cs typeface="Calibri" pitchFamily="34" charset="0"/>
              </a:rPr>
              <a:t>organisme</a:t>
            </a:r>
            <a:r>
              <a:rPr lang="en-US" sz="1200" dirty="0">
                <a:latin typeface="Calibri" pitchFamily="34" charset="0"/>
                <a:cs typeface="Calibri" pitchFamily="34" charset="0"/>
              </a:rPr>
              <a:t> yang </a:t>
            </a:r>
            <a:r>
              <a:rPr lang="en-US" sz="1200" dirty="0" err="1">
                <a:latin typeface="Calibri" pitchFamily="34" charset="0"/>
                <a:cs typeface="Calibri" pitchFamily="34" charset="0"/>
              </a:rPr>
              <a:t>berfungsi</a:t>
            </a:r>
            <a:r>
              <a:rPr lang="en-US" sz="1200" dirty="0">
                <a:latin typeface="Calibri" pitchFamily="34" charset="0"/>
                <a:cs typeface="Calibri" pitchFamily="34" charset="0"/>
              </a:rPr>
              <a:t> </a:t>
            </a:r>
            <a:r>
              <a:rPr lang="en-US" sz="1200" dirty="0" err="1">
                <a:latin typeface="Calibri" pitchFamily="34" charset="0"/>
                <a:cs typeface="Calibri" pitchFamily="34" charset="0"/>
              </a:rPr>
              <a:t>sebagai</a:t>
            </a:r>
            <a:r>
              <a:rPr lang="en-US" sz="1200" dirty="0">
                <a:latin typeface="Calibri" pitchFamily="34" charset="0"/>
                <a:cs typeface="Calibri" pitchFamily="34" charset="0"/>
              </a:rPr>
              <a:t> </a:t>
            </a:r>
            <a:r>
              <a:rPr lang="en-US" sz="1200" dirty="0" err="1">
                <a:latin typeface="Calibri" pitchFamily="34" charset="0"/>
                <a:cs typeface="Calibri" pitchFamily="34" charset="0"/>
              </a:rPr>
              <a:t>pelindung</a:t>
            </a:r>
            <a:r>
              <a:rPr lang="en-US" sz="1200" dirty="0">
                <a:latin typeface="Calibri" pitchFamily="34" charset="0"/>
                <a:cs typeface="Calibri" pitchFamily="34" charset="0"/>
              </a:rPr>
              <a:t> </a:t>
            </a:r>
            <a:r>
              <a:rPr lang="en-US" sz="1200" dirty="0" err="1">
                <a:latin typeface="Calibri" pitchFamily="34" charset="0"/>
                <a:cs typeface="Calibri" pitchFamily="34" charset="0"/>
              </a:rPr>
              <a:t>dan</a:t>
            </a:r>
            <a:r>
              <a:rPr lang="en-US" sz="1200" dirty="0">
                <a:latin typeface="Calibri" pitchFamily="34" charset="0"/>
                <a:cs typeface="Calibri" pitchFamily="34" charset="0"/>
              </a:rPr>
              <a:t> </a:t>
            </a:r>
            <a:r>
              <a:rPr lang="en-US" sz="1200" dirty="0" err="1">
                <a:latin typeface="Calibri" pitchFamily="34" charset="0"/>
                <a:cs typeface="Calibri" pitchFamily="34" charset="0"/>
              </a:rPr>
              <a:t>penopang</a:t>
            </a:r>
            <a:r>
              <a:rPr lang="en-US" sz="1200" dirty="0">
                <a:latin typeface="Calibri" pitchFamily="34" charset="0"/>
                <a:cs typeface="Calibri" pitchFamily="34" charset="0"/>
              </a:rPr>
              <a:t> </a:t>
            </a:r>
            <a:r>
              <a:rPr lang="en-US" sz="1200" dirty="0" err="1">
                <a:latin typeface="Calibri" pitchFamily="34" charset="0"/>
                <a:cs typeface="Calibri" pitchFamily="34" charset="0"/>
              </a:rPr>
              <a:t>tubuh</a:t>
            </a:r>
            <a:r>
              <a:rPr lang="en-US" sz="1200" dirty="0">
                <a:latin typeface="Calibri" pitchFamily="34" charset="0"/>
                <a:cs typeface="Calibri" pitchFamily="34" charset="0"/>
              </a:rPr>
              <a:t> </a:t>
            </a:r>
            <a:r>
              <a:rPr lang="en-US" sz="1200" dirty="0" err="1">
                <a:latin typeface="Calibri" pitchFamily="34" charset="0"/>
                <a:cs typeface="Calibri" pitchFamily="34" charset="0"/>
              </a:rPr>
              <a:t>dan</a:t>
            </a:r>
            <a:r>
              <a:rPr lang="en-US" sz="1200" dirty="0">
                <a:latin typeface="Calibri" pitchFamily="34" charset="0"/>
                <a:cs typeface="Calibri" pitchFamily="34" charset="0"/>
              </a:rPr>
              <a:t> </a:t>
            </a:r>
            <a:r>
              <a:rPr lang="en-US" sz="1200" dirty="0" err="1">
                <a:latin typeface="Calibri" pitchFamily="34" charset="0"/>
                <a:cs typeface="Calibri" pitchFamily="34" charset="0"/>
              </a:rPr>
              <a:t>menempelnya</a:t>
            </a:r>
            <a:r>
              <a:rPr lang="en-US" sz="1200" dirty="0">
                <a:latin typeface="Calibri" pitchFamily="34" charset="0"/>
                <a:cs typeface="Calibri" pitchFamily="34" charset="0"/>
              </a:rPr>
              <a:t> </a:t>
            </a:r>
            <a:r>
              <a:rPr lang="en-US" sz="1200" dirty="0" err="1">
                <a:latin typeface="Calibri" pitchFamily="34" charset="0"/>
                <a:cs typeface="Calibri" pitchFamily="34" charset="0"/>
              </a:rPr>
              <a:t>otot</a:t>
            </a:r>
            <a:endParaRPr lang="en-US" sz="1200" dirty="0">
              <a:latin typeface="Calibri" pitchFamily="34" charset="0"/>
              <a:cs typeface="Calibri" pitchFamily="34" charset="0"/>
            </a:endParaRPr>
          </a:p>
          <a:p>
            <a:pPr marL="114300" lvl="1" indent="-114300" defTabSz="533400">
              <a:lnSpc>
                <a:spcPct val="90000"/>
              </a:lnSpc>
              <a:spcBef>
                <a:spcPct val="0"/>
              </a:spcBef>
              <a:spcAft>
                <a:spcPct val="15000"/>
              </a:spcAft>
              <a:buChar char="••"/>
            </a:pPr>
            <a:r>
              <a:rPr lang="en-US" sz="1200" dirty="0" err="1">
                <a:latin typeface="Calibri" pitchFamily="34" charset="0"/>
                <a:cs typeface="Calibri" pitchFamily="34" charset="0"/>
              </a:rPr>
              <a:t>Contohnya</a:t>
            </a:r>
            <a:r>
              <a:rPr lang="en-US" sz="1200" dirty="0">
                <a:latin typeface="Calibri" pitchFamily="34" charset="0"/>
                <a:cs typeface="Calibri" pitchFamily="34" charset="0"/>
              </a:rPr>
              <a:t> </a:t>
            </a:r>
            <a:r>
              <a:rPr lang="en-US" sz="1200" dirty="0" err="1">
                <a:latin typeface="Calibri" pitchFamily="34" charset="0"/>
                <a:cs typeface="Calibri" pitchFamily="34" charset="0"/>
              </a:rPr>
              <a:t>pada</a:t>
            </a:r>
            <a:r>
              <a:rPr lang="en-US" sz="1200" dirty="0">
                <a:latin typeface="Calibri" pitchFamily="34" charset="0"/>
                <a:cs typeface="Calibri" pitchFamily="34" charset="0"/>
              </a:rPr>
              <a:t> </a:t>
            </a:r>
            <a:r>
              <a:rPr lang="en-US" sz="1200" dirty="0" err="1">
                <a:latin typeface="Calibri" pitchFamily="34" charset="0"/>
                <a:cs typeface="Calibri" pitchFamily="34" charset="0"/>
              </a:rPr>
              <a:t>hewan</a:t>
            </a:r>
            <a:r>
              <a:rPr lang="en-US" sz="1200" dirty="0">
                <a:latin typeface="Calibri" pitchFamily="34" charset="0"/>
                <a:cs typeface="Calibri" pitchFamily="34" charset="0"/>
              </a:rPr>
              <a:t> vertebrata </a:t>
            </a:r>
            <a:r>
              <a:rPr lang="en-US" sz="1200" dirty="0" err="1">
                <a:latin typeface="Calibri" pitchFamily="34" charset="0"/>
                <a:cs typeface="Calibri" pitchFamily="34" charset="0"/>
              </a:rPr>
              <a:t>seperti</a:t>
            </a:r>
            <a:r>
              <a:rPr lang="en-US" sz="1200" dirty="0">
                <a:latin typeface="Calibri" pitchFamily="34" charset="0"/>
                <a:cs typeface="Calibri" pitchFamily="34" charset="0"/>
              </a:rPr>
              <a:t> </a:t>
            </a:r>
            <a:r>
              <a:rPr lang="en-US" sz="1200" dirty="0" err="1">
                <a:latin typeface="Calibri" pitchFamily="34" charset="0"/>
                <a:cs typeface="Calibri" pitchFamily="34" charset="0"/>
              </a:rPr>
              <a:t>jerapah</a:t>
            </a:r>
            <a:r>
              <a:rPr lang="en-US" sz="1200" dirty="0">
                <a:latin typeface="Calibri" pitchFamily="34" charset="0"/>
                <a:cs typeface="Calibri" pitchFamily="34" charset="0"/>
              </a:rPr>
              <a:t>, </a:t>
            </a:r>
            <a:r>
              <a:rPr lang="en-US" sz="1200" dirty="0" err="1">
                <a:latin typeface="Calibri" pitchFamily="34" charset="0"/>
                <a:cs typeface="Calibri" pitchFamily="34" charset="0"/>
              </a:rPr>
              <a:t>kambing</a:t>
            </a:r>
            <a:r>
              <a:rPr lang="en-US" sz="1200" dirty="0">
                <a:latin typeface="Calibri" pitchFamily="34" charset="0"/>
                <a:cs typeface="Calibri" pitchFamily="34" charset="0"/>
              </a:rPr>
              <a:t> </a:t>
            </a:r>
            <a:r>
              <a:rPr lang="en-US" sz="1200" dirty="0" err="1">
                <a:latin typeface="Calibri" pitchFamily="34" charset="0"/>
                <a:cs typeface="Calibri" pitchFamily="34" charset="0"/>
              </a:rPr>
              <a:t>dan</a:t>
            </a:r>
            <a:r>
              <a:rPr lang="en-US" sz="1200" dirty="0">
                <a:latin typeface="Calibri" pitchFamily="34" charset="0"/>
                <a:cs typeface="Calibri" pitchFamily="34" charset="0"/>
              </a:rPr>
              <a:t> </a:t>
            </a:r>
            <a:r>
              <a:rPr lang="en-US" sz="1200" dirty="0" err="1">
                <a:latin typeface="Calibri" pitchFamily="34" charset="0"/>
                <a:cs typeface="Calibri" pitchFamily="34" charset="0"/>
              </a:rPr>
              <a:t>buaya</a:t>
            </a:r>
            <a:endParaRPr lang="en-US" sz="1200" dirty="0">
              <a:latin typeface="Calibri" pitchFamily="34" charset="0"/>
              <a:cs typeface="Calibri" pitchFamily="34" charset="0"/>
            </a:endParaRPr>
          </a:p>
        </p:txBody>
      </p:sp>
      <p:sp>
        <p:nvSpPr>
          <p:cNvPr id="19" name="Freeform 18"/>
          <p:cNvSpPr/>
          <p:nvPr/>
        </p:nvSpPr>
        <p:spPr>
          <a:xfrm>
            <a:off x="4343401" y="2677605"/>
            <a:ext cx="1857375" cy="742950"/>
          </a:xfrm>
          <a:custGeom>
            <a:avLst/>
            <a:gdLst>
              <a:gd name="connsiteX0" fmla="*/ 0 w 1857375"/>
              <a:gd name="connsiteY0" fmla="*/ 0 h 742950"/>
              <a:gd name="connsiteX1" fmla="*/ 1857375 w 1857375"/>
              <a:gd name="connsiteY1" fmla="*/ 0 h 742950"/>
              <a:gd name="connsiteX2" fmla="*/ 1857375 w 1857375"/>
              <a:gd name="connsiteY2" fmla="*/ 742950 h 742950"/>
              <a:gd name="connsiteX3" fmla="*/ 0 w 1857375"/>
              <a:gd name="connsiteY3" fmla="*/ 742950 h 742950"/>
              <a:gd name="connsiteX4" fmla="*/ 0 w 1857375"/>
              <a:gd name="connsiteY4" fmla="*/ 0 h 742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7375" h="742950">
                <a:moveTo>
                  <a:pt x="0" y="0"/>
                </a:moveTo>
                <a:lnTo>
                  <a:pt x="1857375" y="0"/>
                </a:lnTo>
                <a:lnTo>
                  <a:pt x="1857375" y="742950"/>
                </a:lnTo>
                <a:lnTo>
                  <a:pt x="0" y="742950"/>
                </a:lnTo>
                <a:lnTo>
                  <a:pt x="0" y="0"/>
                </a:lnTo>
                <a:close/>
              </a:path>
            </a:pathLst>
          </a:custGeom>
          <a:solidFill>
            <a:schemeClr val="accent4"/>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13792" tIns="65024" rIns="113792" bIns="65024" numCol="1" spcCol="1270" anchor="ctr" anchorCtr="0">
            <a:noAutofit/>
          </a:bodyPr>
          <a:lstStyle/>
          <a:p>
            <a:pPr algn="ctr" defTabSz="711200">
              <a:lnSpc>
                <a:spcPct val="90000"/>
              </a:lnSpc>
              <a:spcBef>
                <a:spcPct val="0"/>
              </a:spcBef>
              <a:spcAft>
                <a:spcPct val="35000"/>
              </a:spcAft>
            </a:pPr>
            <a:r>
              <a:rPr lang="en-US" b="1" dirty="0" err="1">
                <a:latin typeface="Calibri" pitchFamily="34" charset="0"/>
                <a:cs typeface="Calibri" pitchFamily="34" charset="0"/>
              </a:rPr>
              <a:t>Eksoskeleton</a:t>
            </a:r>
            <a:r>
              <a:rPr lang="en-US" b="1" dirty="0">
                <a:latin typeface="Calibri" pitchFamily="34" charset="0"/>
                <a:cs typeface="Calibri" pitchFamily="34" charset="0"/>
              </a:rPr>
              <a:t> </a:t>
            </a:r>
            <a:r>
              <a:rPr lang="en-US" b="1" dirty="0" err="1">
                <a:latin typeface="Calibri" pitchFamily="34" charset="0"/>
                <a:cs typeface="Calibri" pitchFamily="34" charset="0"/>
              </a:rPr>
              <a:t>dan</a:t>
            </a:r>
            <a:r>
              <a:rPr lang="en-US" b="1" dirty="0">
                <a:latin typeface="Calibri" pitchFamily="34" charset="0"/>
                <a:cs typeface="Calibri" pitchFamily="34" charset="0"/>
              </a:rPr>
              <a:t> Endoskeleton</a:t>
            </a:r>
          </a:p>
        </p:txBody>
      </p:sp>
      <p:sp>
        <p:nvSpPr>
          <p:cNvPr id="20" name="Freeform 19"/>
          <p:cNvSpPr/>
          <p:nvPr/>
        </p:nvSpPr>
        <p:spPr>
          <a:xfrm>
            <a:off x="4371977" y="3420555"/>
            <a:ext cx="1800223" cy="2283840"/>
          </a:xfrm>
          <a:custGeom>
            <a:avLst/>
            <a:gdLst>
              <a:gd name="connsiteX0" fmla="*/ 0 w 1800223"/>
              <a:gd name="connsiteY0" fmla="*/ 0 h 2283840"/>
              <a:gd name="connsiteX1" fmla="*/ 1800223 w 1800223"/>
              <a:gd name="connsiteY1" fmla="*/ 0 h 2283840"/>
              <a:gd name="connsiteX2" fmla="*/ 1800223 w 1800223"/>
              <a:gd name="connsiteY2" fmla="*/ 2283840 h 2283840"/>
              <a:gd name="connsiteX3" fmla="*/ 0 w 1800223"/>
              <a:gd name="connsiteY3" fmla="*/ 2283840 h 2283840"/>
              <a:gd name="connsiteX4" fmla="*/ 0 w 1800223"/>
              <a:gd name="connsiteY4" fmla="*/ 0 h 22838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223" h="2283840">
                <a:moveTo>
                  <a:pt x="0" y="0"/>
                </a:moveTo>
                <a:lnTo>
                  <a:pt x="1800223" y="0"/>
                </a:lnTo>
                <a:lnTo>
                  <a:pt x="1800223" y="2283840"/>
                </a:lnTo>
                <a:lnTo>
                  <a:pt x="0" y="2283840"/>
                </a:lnTo>
                <a:lnTo>
                  <a:pt x="0" y="0"/>
                </a:lnTo>
                <a:close/>
              </a:path>
            </a:pathLst>
          </a:custGeom>
          <a:solidFill>
            <a:schemeClr val="accent4">
              <a:lumMod val="20000"/>
              <a:lumOff val="80000"/>
              <a:alpha val="9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114300" lvl="1" indent="-114300" defTabSz="533400">
              <a:lnSpc>
                <a:spcPct val="90000"/>
              </a:lnSpc>
              <a:spcBef>
                <a:spcPct val="0"/>
              </a:spcBef>
              <a:spcAft>
                <a:spcPct val="15000"/>
              </a:spcAft>
              <a:buChar char="••"/>
            </a:pPr>
            <a:r>
              <a:rPr lang="en-US" sz="1200" dirty="0" err="1">
                <a:latin typeface="Calibri" pitchFamily="34" charset="0"/>
                <a:cs typeface="Calibri" pitchFamily="34" charset="0"/>
              </a:rPr>
              <a:t>Dimiliki</a:t>
            </a:r>
            <a:r>
              <a:rPr lang="en-US" sz="1200" dirty="0">
                <a:latin typeface="Calibri" pitchFamily="34" charset="0"/>
                <a:cs typeface="Calibri" pitchFamily="34" charset="0"/>
              </a:rPr>
              <a:t> </a:t>
            </a:r>
            <a:r>
              <a:rPr lang="en-US" sz="1200" dirty="0" err="1">
                <a:latin typeface="Calibri" pitchFamily="34" charset="0"/>
                <a:cs typeface="Calibri" pitchFamily="34" charset="0"/>
              </a:rPr>
              <a:t>oleh</a:t>
            </a:r>
            <a:r>
              <a:rPr lang="en-US" sz="1200" dirty="0">
                <a:latin typeface="Calibri" pitchFamily="34" charset="0"/>
                <a:cs typeface="Calibri" pitchFamily="34" charset="0"/>
              </a:rPr>
              <a:t> </a:t>
            </a:r>
            <a:r>
              <a:rPr lang="en-US" sz="1200" dirty="0" err="1">
                <a:latin typeface="Calibri" pitchFamily="34" charset="0"/>
                <a:cs typeface="Calibri" pitchFamily="34" charset="0"/>
              </a:rPr>
              <a:t>hewan</a:t>
            </a:r>
            <a:r>
              <a:rPr lang="en-US" sz="1200" dirty="0">
                <a:latin typeface="Calibri" pitchFamily="34" charset="0"/>
                <a:cs typeface="Calibri" pitchFamily="34" charset="0"/>
              </a:rPr>
              <a:t> </a:t>
            </a:r>
            <a:r>
              <a:rPr lang="en-US" sz="1200" dirty="0" err="1">
                <a:latin typeface="Calibri" pitchFamily="34" charset="0"/>
                <a:cs typeface="Calibri" pitchFamily="34" charset="0"/>
              </a:rPr>
              <a:t>seperti</a:t>
            </a:r>
            <a:r>
              <a:rPr lang="en-US" sz="1200" dirty="0">
                <a:latin typeface="Calibri" pitchFamily="34" charset="0"/>
                <a:cs typeface="Calibri" pitchFamily="34" charset="0"/>
              </a:rPr>
              <a:t> </a:t>
            </a:r>
            <a:r>
              <a:rPr lang="en-US" sz="1200" dirty="0" err="1">
                <a:latin typeface="Calibri" pitchFamily="34" charset="0"/>
                <a:cs typeface="Calibri" pitchFamily="34" charset="0"/>
              </a:rPr>
              <a:t>kura-kura</a:t>
            </a:r>
            <a:r>
              <a:rPr lang="en-US" sz="1200" dirty="0">
                <a:latin typeface="Calibri" pitchFamily="34" charset="0"/>
                <a:cs typeface="Calibri" pitchFamily="34" charset="0"/>
              </a:rPr>
              <a:t> </a:t>
            </a:r>
            <a:r>
              <a:rPr lang="en-US" sz="1200" dirty="0" err="1">
                <a:latin typeface="Calibri" pitchFamily="34" charset="0"/>
                <a:cs typeface="Calibri" pitchFamily="34" charset="0"/>
              </a:rPr>
              <a:t>dan</a:t>
            </a:r>
            <a:r>
              <a:rPr lang="en-US" sz="1200" dirty="0">
                <a:latin typeface="Calibri" pitchFamily="34" charset="0"/>
                <a:cs typeface="Calibri" pitchFamily="34" charset="0"/>
              </a:rPr>
              <a:t> </a:t>
            </a:r>
            <a:r>
              <a:rPr lang="en-US" sz="1200" dirty="0" err="1">
                <a:latin typeface="Calibri" pitchFamily="34" charset="0"/>
                <a:cs typeface="Calibri" pitchFamily="34" charset="0"/>
              </a:rPr>
              <a:t>penyu</a:t>
            </a:r>
            <a:r>
              <a:rPr lang="en-US" sz="1200" dirty="0">
                <a:latin typeface="Calibri" pitchFamily="34" charset="0"/>
                <a:cs typeface="Calibri" pitchFamily="34" charset="0"/>
              </a:rPr>
              <a:t>.</a:t>
            </a:r>
          </a:p>
          <a:p>
            <a:pPr marL="114300" lvl="1" indent="-114300" defTabSz="533400">
              <a:lnSpc>
                <a:spcPct val="90000"/>
              </a:lnSpc>
              <a:spcBef>
                <a:spcPct val="0"/>
              </a:spcBef>
              <a:spcAft>
                <a:spcPct val="15000"/>
              </a:spcAft>
              <a:buChar char="••"/>
            </a:pPr>
            <a:r>
              <a:rPr lang="en-US" sz="1200" dirty="0" err="1">
                <a:latin typeface="Calibri" pitchFamily="34" charset="0"/>
                <a:cs typeface="Calibri" pitchFamily="34" charset="0"/>
              </a:rPr>
              <a:t>Eksoskeleton</a:t>
            </a:r>
            <a:r>
              <a:rPr lang="en-US" sz="1200" dirty="0">
                <a:latin typeface="Calibri" pitchFamily="34" charset="0"/>
                <a:cs typeface="Calibri" pitchFamily="34" charset="0"/>
              </a:rPr>
              <a:t> </a:t>
            </a:r>
            <a:r>
              <a:rPr lang="en-US" sz="1200" dirty="0" err="1">
                <a:latin typeface="Calibri" pitchFamily="34" charset="0"/>
                <a:cs typeface="Calibri" pitchFamily="34" charset="0"/>
              </a:rPr>
              <a:t>pada</a:t>
            </a:r>
            <a:r>
              <a:rPr lang="en-US" sz="1200" dirty="0">
                <a:latin typeface="Calibri" pitchFamily="34" charset="0"/>
                <a:cs typeface="Calibri" pitchFamily="34" charset="0"/>
              </a:rPr>
              <a:t> </a:t>
            </a:r>
            <a:r>
              <a:rPr lang="en-US" sz="1200" dirty="0" err="1">
                <a:latin typeface="Calibri" pitchFamily="34" charset="0"/>
                <a:cs typeface="Calibri" pitchFamily="34" charset="0"/>
              </a:rPr>
              <a:t>kura-kura</a:t>
            </a:r>
            <a:r>
              <a:rPr lang="en-US" sz="1200" dirty="0">
                <a:latin typeface="Calibri" pitchFamily="34" charset="0"/>
                <a:cs typeface="Calibri" pitchFamily="34" charset="0"/>
              </a:rPr>
              <a:t> </a:t>
            </a:r>
            <a:r>
              <a:rPr lang="en-US" sz="1200" dirty="0" err="1">
                <a:latin typeface="Calibri" pitchFamily="34" charset="0"/>
                <a:cs typeface="Calibri" pitchFamily="34" charset="0"/>
              </a:rPr>
              <a:t>dan</a:t>
            </a:r>
            <a:r>
              <a:rPr lang="en-US" sz="1200" dirty="0">
                <a:latin typeface="Calibri" pitchFamily="34" charset="0"/>
                <a:cs typeface="Calibri" pitchFamily="34" charset="0"/>
              </a:rPr>
              <a:t> </a:t>
            </a:r>
            <a:r>
              <a:rPr lang="en-US" sz="1200" dirty="0" err="1">
                <a:latin typeface="Calibri" pitchFamily="34" charset="0"/>
                <a:cs typeface="Calibri" pitchFamily="34" charset="0"/>
              </a:rPr>
              <a:t>penyu</a:t>
            </a:r>
            <a:r>
              <a:rPr lang="en-US" sz="1200" dirty="0">
                <a:latin typeface="Calibri" pitchFamily="34" charset="0"/>
                <a:cs typeface="Calibri" pitchFamily="34" charset="0"/>
              </a:rPr>
              <a:t> </a:t>
            </a:r>
            <a:r>
              <a:rPr lang="en-US" sz="1200" dirty="0" err="1">
                <a:latin typeface="Calibri" pitchFamily="34" charset="0"/>
                <a:cs typeface="Calibri" pitchFamily="34" charset="0"/>
              </a:rPr>
              <a:t>berupa</a:t>
            </a:r>
            <a:r>
              <a:rPr lang="en-US" sz="1200" dirty="0">
                <a:latin typeface="Calibri" pitchFamily="34" charset="0"/>
                <a:cs typeface="Calibri" pitchFamily="34" charset="0"/>
              </a:rPr>
              <a:t> </a:t>
            </a:r>
            <a:r>
              <a:rPr lang="en-US" sz="1200" dirty="0" err="1">
                <a:latin typeface="Calibri" pitchFamily="34" charset="0"/>
                <a:cs typeface="Calibri" pitchFamily="34" charset="0"/>
              </a:rPr>
              <a:t>cangkang</a:t>
            </a:r>
            <a:r>
              <a:rPr lang="en-US" sz="1200" dirty="0">
                <a:latin typeface="Calibri" pitchFamily="34" charset="0"/>
                <a:cs typeface="Calibri" pitchFamily="34" charset="0"/>
              </a:rPr>
              <a:t> yang </a:t>
            </a:r>
            <a:r>
              <a:rPr lang="en-US" sz="1200" dirty="0" err="1">
                <a:latin typeface="Calibri" pitchFamily="34" charset="0"/>
                <a:cs typeface="Calibri" pitchFamily="34" charset="0"/>
              </a:rPr>
              <a:t>menutup</a:t>
            </a:r>
            <a:r>
              <a:rPr lang="en-US" sz="1200" dirty="0">
                <a:latin typeface="Calibri" pitchFamily="34" charset="0"/>
                <a:cs typeface="Calibri" pitchFamily="34" charset="0"/>
              </a:rPr>
              <a:t> </a:t>
            </a:r>
            <a:r>
              <a:rPr lang="en-US" sz="1200" dirty="0" err="1">
                <a:latin typeface="Calibri" pitchFamily="34" charset="0"/>
                <a:cs typeface="Calibri" pitchFamily="34" charset="0"/>
              </a:rPr>
              <a:t>bagian</a:t>
            </a:r>
            <a:r>
              <a:rPr lang="en-US" sz="1200" dirty="0">
                <a:latin typeface="Calibri" pitchFamily="34" charset="0"/>
                <a:cs typeface="Calibri" pitchFamily="34" charset="0"/>
              </a:rPr>
              <a:t> </a:t>
            </a:r>
            <a:r>
              <a:rPr lang="en-US" sz="1200" dirty="0" err="1">
                <a:latin typeface="Calibri" pitchFamily="34" charset="0"/>
                <a:cs typeface="Calibri" pitchFamily="34" charset="0"/>
              </a:rPr>
              <a:t>pungggung</a:t>
            </a:r>
            <a:r>
              <a:rPr lang="en-US" sz="1200" dirty="0">
                <a:latin typeface="Calibri" pitchFamily="34" charset="0"/>
                <a:cs typeface="Calibri" pitchFamily="34" charset="0"/>
              </a:rPr>
              <a:t> yang </a:t>
            </a:r>
            <a:r>
              <a:rPr lang="en-US" sz="1200" dirty="0" err="1">
                <a:latin typeface="Calibri" pitchFamily="34" charset="0"/>
                <a:cs typeface="Calibri" pitchFamily="34" charset="0"/>
              </a:rPr>
              <a:t>disebut</a:t>
            </a:r>
            <a:r>
              <a:rPr lang="en-US" sz="1200" dirty="0">
                <a:latin typeface="Calibri" pitchFamily="34" charset="0"/>
                <a:cs typeface="Calibri" pitchFamily="34" charset="0"/>
              </a:rPr>
              <a:t> </a:t>
            </a:r>
            <a:r>
              <a:rPr lang="en-US" sz="1200" b="1" dirty="0" err="1">
                <a:latin typeface="Calibri" pitchFamily="34" charset="0"/>
                <a:cs typeface="Calibri" pitchFamily="34" charset="0"/>
              </a:rPr>
              <a:t>karapas</a:t>
            </a:r>
            <a:r>
              <a:rPr lang="en-US" sz="1200" dirty="0">
                <a:latin typeface="Calibri" pitchFamily="34" charset="0"/>
                <a:cs typeface="Calibri" pitchFamily="34" charset="0"/>
              </a:rPr>
              <a:t> </a:t>
            </a:r>
            <a:r>
              <a:rPr lang="en-US" sz="1200" dirty="0" err="1">
                <a:latin typeface="Calibri" pitchFamily="34" charset="0"/>
                <a:cs typeface="Calibri" pitchFamily="34" charset="0"/>
              </a:rPr>
              <a:t>dan</a:t>
            </a:r>
            <a:r>
              <a:rPr lang="en-US" sz="1200" dirty="0">
                <a:latin typeface="Calibri" pitchFamily="34" charset="0"/>
                <a:cs typeface="Calibri" pitchFamily="34" charset="0"/>
              </a:rPr>
              <a:t> </a:t>
            </a:r>
            <a:r>
              <a:rPr lang="en-US" sz="1200" dirty="0" err="1">
                <a:latin typeface="Calibri" pitchFamily="34" charset="0"/>
                <a:cs typeface="Calibri" pitchFamily="34" charset="0"/>
              </a:rPr>
              <a:t>pada</a:t>
            </a:r>
            <a:r>
              <a:rPr lang="en-US" sz="1200" dirty="0">
                <a:latin typeface="Calibri" pitchFamily="34" charset="0"/>
                <a:cs typeface="Calibri" pitchFamily="34" charset="0"/>
              </a:rPr>
              <a:t> </a:t>
            </a:r>
            <a:r>
              <a:rPr lang="en-US" sz="1200" dirty="0" err="1">
                <a:latin typeface="Calibri" pitchFamily="34" charset="0"/>
                <a:cs typeface="Calibri" pitchFamily="34" charset="0"/>
              </a:rPr>
              <a:t>bagian</a:t>
            </a:r>
            <a:r>
              <a:rPr lang="en-US" sz="1200" dirty="0">
                <a:latin typeface="Calibri" pitchFamily="34" charset="0"/>
                <a:cs typeface="Calibri" pitchFamily="34" charset="0"/>
              </a:rPr>
              <a:t> </a:t>
            </a:r>
            <a:r>
              <a:rPr lang="en-US" sz="1200" dirty="0" err="1">
                <a:latin typeface="Calibri" pitchFamily="34" charset="0"/>
                <a:cs typeface="Calibri" pitchFamily="34" charset="0"/>
              </a:rPr>
              <a:t>perut</a:t>
            </a:r>
            <a:r>
              <a:rPr lang="en-US" sz="1200" dirty="0">
                <a:latin typeface="Calibri" pitchFamily="34" charset="0"/>
                <a:cs typeface="Calibri" pitchFamily="34" charset="0"/>
              </a:rPr>
              <a:t> yang </a:t>
            </a:r>
            <a:r>
              <a:rPr lang="en-US" sz="1200" dirty="0" err="1">
                <a:latin typeface="Calibri" pitchFamily="34" charset="0"/>
                <a:cs typeface="Calibri" pitchFamily="34" charset="0"/>
              </a:rPr>
              <a:t>disebut</a:t>
            </a:r>
            <a:r>
              <a:rPr lang="en-US" sz="1200" dirty="0">
                <a:latin typeface="Calibri" pitchFamily="34" charset="0"/>
                <a:cs typeface="Calibri" pitchFamily="34" charset="0"/>
              </a:rPr>
              <a:t> </a:t>
            </a:r>
            <a:r>
              <a:rPr lang="en-US" sz="1200" b="1" dirty="0">
                <a:latin typeface="Calibri" pitchFamily="34" charset="0"/>
                <a:cs typeface="Calibri" pitchFamily="34" charset="0"/>
              </a:rPr>
              <a:t>plastron</a:t>
            </a:r>
          </a:p>
        </p:txBody>
      </p:sp>
      <p:grpSp>
        <p:nvGrpSpPr>
          <p:cNvPr id="23" name="Group 22"/>
          <p:cNvGrpSpPr/>
          <p:nvPr/>
        </p:nvGrpSpPr>
        <p:grpSpPr>
          <a:xfrm>
            <a:off x="6511021" y="3896792"/>
            <a:ext cx="2208962" cy="1435717"/>
            <a:chOff x="6713822" y="3086100"/>
            <a:chExt cx="2430179" cy="1502951"/>
          </a:xfrm>
        </p:grpSpPr>
        <p:pic>
          <p:nvPicPr>
            <p:cNvPr id="6149" name="Picture 5" descr="H:\BAB 1 SISTEM GERAK MANUSIA\amphibian-1850190_960_72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13822" y="3086100"/>
              <a:ext cx="2430179" cy="145851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6713822" y="4363518"/>
              <a:ext cx="2430179" cy="225533"/>
            </a:xfrm>
            <a:prstGeom prst="rect">
              <a:avLst/>
            </a:prstGeom>
            <a:solidFill>
              <a:schemeClr val="bg1">
                <a:alpha val="76000"/>
              </a:schemeClr>
            </a:solidFill>
          </p:spPr>
          <p:txBody>
            <a:bodyPr wrap="square">
              <a:spAutoFit/>
            </a:bodyPr>
            <a:lstStyle/>
            <a:p>
              <a:pPr algn="r"/>
              <a:r>
                <a:rPr lang="en-US" sz="800" dirty="0" err="1">
                  <a:latin typeface="Calibri" pitchFamily="34" charset="0"/>
                  <a:cs typeface="Calibri" pitchFamily="34" charset="0"/>
                </a:rPr>
                <a:t>Sumber</a:t>
              </a:r>
              <a:r>
                <a:rPr lang="en-US" sz="800" dirty="0">
                  <a:latin typeface="Calibri" pitchFamily="34" charset="0"/>
                  <a:cs typeface="Calibri" pitchFamily="34" charset="0"/>
                </a:rPr>
                <a:t>: </a:t>
              </a:r>
              <a:r>
                <a:rPr lang="en-US" sz="800" i="1" dirty="0">
                  <a:latin typeface="Calibri" pitchFamily="34" charset="0"/>
                  <a:cs typeface="Calibri" pitchFamily="34" charset="0"/>
                </a:rPr>
                <a:t>pixabay.com/</a:t>
              </a:r>
              <a:r>
                <a:rPr lang="en-US" sz="800" i="1" dirty="0" err="1">
                  <a:latin typeface="Calibri" pitchFamily="34" charset="0"/>
                  <a:cs typeface="Calibri" pitchFamily="34" charset="0"/>
                </a:rPr>
                <a:t>Pexels</a:t>
              </a:r>
              <a:endParaRPr lang="en-US" sz="800" i="1" dirty="0">
                <a:latin typeface="Calibri" pitchFamily="34" charset="0"/>
                <a:cs typeface="Calibri" pitchFamily="34" charset="0"/>
              </a:endParaRPr>
            </a:p>
          </p:txBody>
        </p:sp>
      </p:grpSp>
      <p:grpSp>
        <p:nvGrpSpPr>
          <p:cNvPr id="22" name="Group 21"/>
          <p:cNvGrpSpPr/>
          <p:nvPr/>
        </p:nvGrpSpPr>
        <p:grpSpPr>
          <a:xfrm>
            <a:off x="6400801" y="2557525"/>
            <a:ext cx="2316153" cy="1228840"/>
            <a:chOff x="6629400" y="1828800"/>
            <a:chExt cx="2548106" cy="1286386"/>
          </a:xfrm>
        </p:grpSpPr>
        <p:pic>
          <p:nvPicPr>
            <p:cNvPr id="6148" name="Picture 4" descr="H:\BAB 1 SISTEM GERAK MANUSIA\giraffe-657773_960_72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48294" y="1828800"/>
              <a:ext cx="2395707" cy="12573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6629400" y="2889653"/>
              <a:ext cx="2548106" cy="225533"/>
            </a:xfrm>
            <a:prstGeom prst="rect">
              <a:avLst/>
            </a:prstGeom>
            <a:solidFill>
              <a:schemeClr val="bg1">
                <a:alpha val="76000"/>
              </a:schemeClr>
            </a:solidFill>
          </p:spPr>
          <p:txBody>
            <a:bodyPr wrap="square">
              <a:spAutoFit/>
            </a:bodyPr>
            <a:lstStyle/>
            <a:p>
              <a:pPr algn="r"/>
              <a:r>
                <a:rPr lang="en-US" sz="800" dirty="0" err="1">
                  <a:latin typeface="Calibri" pitchFamily="34" charset="0"/>
                  <a:cs typeface="Calibri" pitchFamily="34" charset="0"/>
                </a:rPr>
                <a:t>Sumber</a:t>
              </a:r>
              <a:r>
                <a:rPr lang="en-US" sz="800" dirty="0">
                  <a:latin typeface="Calibri" pitchFamily="34" charset="0"/>
                  <a:cs typeface="Calibri" pitchFamily="34" charset="0"/>
                </a:rPr>
                <a:t>: </a:t>
              </a:r>
              <a:r>
                <a:rPr lang="en-US" sz="800" i="1" dirty="0">
                  <a:latin typeface="Calibri" pitchFamily="34" charset="0"/>
                  <a:cs typeface="Calibri" pitchFamily="34" charset="0"/>
                </a:rPr>
                <a:t>pixabay.com/mrslorettarsmith0</a:t>
              </a:r>
            </a:p>
          </p:txBody>
        </p:sp>
      </p:grpSp>
      <p:grpSp>
        <p:nvGrpSpPr>
          <p:cNvPr id="21" name="Group 20"/>
          <p:cNvGrpSpPr/>
          <p:nvPr/>
        </p:nvGrpSpPr>
        <p:grpSpPr>
          <a:xfrm>
            <a:off x="6569226" y="1212503"/>
            <a:ext cx="2109291" cy="1063196"/>
            <a:chOff x="6782512" y="645381"/>
            <a:chExt cx="2335173" cy="1177054"/>
          </a:xfrm>
        </p:grpSpPr>
        <p:pic>
          <p:nvPicPr>
            <p:cNvPr id="6146" name="Picture 2" descr="H:\BAB 1 SISTEM GERAK MANUSIA\animal-1299891_960_72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82512" y="645381"/>
              <a:ext cx="2275964" cy="1057968"/>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6934488" y="1583919"/>
              <a:ext cx="2183197" cy="238516"/>
            </a:xfrm>
            <a:prstGeom prst="rect">
              <a:avLst/>
            </a:prstGeom>
            <a:solidFill>
              <a:schemeClr val="bg1">
                <a:alpha val="76000"/>
              </a:schemeClr>
            </a:solidFill>
          </p:spPr>
          <p:txBody>
            <a:bodyPr wrap="none">
              <a:spAutoFit/>
            </a:bodyPr>
            <a:lstStyle/>
            <a:p>
              <a:r>
                <a:rPr lang="en-US" sz="800" dirty="0" err="1">
                  <a:latin typeface="Calibri" pitchFamily="34" charset="0"/>
                  <a:cs typeface="Calibri" pitchFamily="34" charset="0"/>
                </a:rPr>
                <a:t>Sumber</a:t>
              </a:r>
              <a:r>
                <a:rPr lang="en-US" sz="800" dirty="0">
                  <a:latin typeface="Calibri" pitchFamily="34" charset="0"/>
                  <a:cs typeface="Calibri" pitchFamily="34" charset="0"/>
                </a:rPr>
                <a:t>: </a:t>
              </a:r>
              <a:r>
                <a:rPr lang="en-US" sz="800" i="1" dirty="0">
                  <a:latin typeface="Calibri" pitchFamily="34" charset="0"/>
                  <a:cs typeface="Calibri" pitchFamily="34" charset="0"/>
                </a:rPr>
                <a:t>pixabay.com/</a:t>
              </a:r>
              <a:r>
                <a:rPr lang="en-US" sz="800" i="1" dirty="0" err="1">
                  <a:latin typeface="Calibri" pitchFamily="34" charset="0"/>
                  <a:cs typeface="Calibri" pitchFamily="34" charset="0"/>
                </a:rPr>
                <a:t>OpenClipart</a:t>
              </a:r>
              <a:r>
                <a:rPr lang="en-US" sz="800" i="1" dirty="0">
                  <a:latin typeface="Calibri" pitchFamily="34" charset="0"/>
                  <a:cs typeface="Calibri" pitchFamily="34" charset="0"/>
                </a:rPr>
                <a:t>-Vectors</a:t>
              </a:r>
            </a:p>
          </p:txBody>
        </p:sp>
      </p:grpSp>
      <p:cxnSp>
        <p:nvCxnSpPr>
          <p:cNvPr id="12" name="Straight Connector 11"/>
          <p:cNvCxnSpPr/>
          <p:nvPr/>
        </p:nvCxnSpPr>
        <p:spPr>
          <a:xfrm>
            <a:off x="76200" y="1661531"/>
            <a:ext cx="3657600" cy="12148"/>
          </a:xfrm>
          <a:prstGeom prst="line">
            <a:avLst/>
          </a:prstGeom>
          <a:ln w="28575">
            <a:solidFill>
              <a:schemeClr val="accent6">
                <a:lumMod val="7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04800" y="1066800"/>
            <a:ext cx="4800600" cy="523184"/>
          </a:xfrm>
          <a:prstGeom prst="rect">
            <a:avLst/>
          </a:prstGeom>
          <a:noFill/>
        </p:spPr>
        <p:txBody>
          <a:bodyPr wrap="square" lIns="91401" tIns="45702" rIns="91401" bIns="45702" rtlCol="0">
            <a:spAutoFit/>
          </a:bodyPr>
          <a:lstStyle/>
          <a:p>
            <a:pPr marL="0" lvl="1">
              <a:tabLst>
                <a:tab pos="679353" algn="l"/>
              </a:tabLst>
            </a:pPr>
            <a:r>
              <a:rPr lang="en-US" sz="2800" b="1" dirty="0" err="1"/>
              <a:t>Gerak</a:t>
            </a:r>
            <a:r>
              <a:rPr lang="en-US" sz="2800" b="1" dirty="0"/>
              <a:t> </a:t>
            </a:r>
            <a:r>
              <a:rPr lang="en-US" sz="2800" b="1" dirty="0" err="1"/>
              <a:t>Pada</a:t>
            </a:r>
            <a:r>
              <a:rPr lang="en-US" sz="2800" b="1" dirty="0"/>
              <a:t> </a:t>
            </a:r>
            <a:r>
              <a:rPr lang="en-US" sz="2800" b="1" dirty="0" err="1"/>
              <a:t>Hewan</a:t>
            </a:r>
            <a:endParaRPr lang="id-ID" sz="2800" b="1" dirty="0"/>
          </a:p>
        </p:txBody>
      </p:sp>
    </p:spTree>
    <p:extLst>
      <p:ext uri="{BB962C8B-B14F-4D97-AF65-F5344CB8AC3E}">
        <p14:creationId xmlns:p14="http://schemas.microsoft.com/office/powerpoint/2010/main" val="82725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5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750"/>
                            </p:stCondLst>
                            <p:childTnLst>
                              <p:par>
                                <p:cTn id="9" presetID="10" presetClass="entr" presetSubtype="0" fill="hold" grpId="0" nodeType="afterEffect">
                                  <p:stCondLst>
                                    <p:cond delay="25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500"/>
                            </p:stCondLst>
                            <p:childTnLst>
                              <p:par>
                                <p:cTn id="13" presetID="16" presetClass="entr" presetSubtype="21" fill="hold" grpId="0" nodeType="afterEffect">
                                  <p:stCondLst>
                                    <p:cond delay="25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childTnLst>
                          </p:cTn>
                        </p:par>
                        <p:par>
                          <p:cTn id="16" fill="hold">
                            <p:stCondLst>
                              <p:cond delay="2250"/>
                            </p:stCondLst>
                            <p:childTnLst>
                              <p:par>
                                <p:cTn id="17" presetID="2" presetClass="entr" presetSubtype="8" fill="hold" grpId="0" nodeType="afterEffect">
                                  <p:stCondLst>
                                    <p:cond delay="5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750" fill="hold"/>
                                        <p:tgtEl>
                                          <p:spTgt spid="10"/>
                                        </p:tgtEl>
                                        <p:attrNameLst>
                                          <p:attrName>ppt_x</p:attrName>
                                        </p:attrNameLst>
                                      </p:cBhvr>
                                      <p:tavLst>
                                        <p:tav tm="0">
                                          <p:val>
                                            <p:strVal val="0-#ppt_w/2"/>
                                          </p:val>
                                        </p:tav>
                                        <p:tav tm="100000">
                                          <p:val>
                                            <p:strVal val="#ppt_x"/>
                                          </p:val>
                                        </p:tav>
                                      </p:tavLst>
                                    </p:anim>
                                    <p:anim calcmode="lin" valueType="num">
                                      <p:cBhvr additive="base">
                                        <p:cTn id="20" dur="750" fill="hold"/>
                                        <p:tgtEl>
                                          <p:spTgt spid="10"/>
                                        </p:tgtEl>
                                        <p:attrNameLst>
                                          <p:attrName>ppt_y</p:attrName>
                                        </p:attrNameLst>
                                      </p:cBhvr>
                                      <p:tavLst>
                                        <p:tav tm="0">
                                          <p:val>
                                            <p:strVal val="#ppt_y"/>
                                          </p:val>
                                        </p:tav>
                                        <p:tav tm="100000">
                                          <p:val>
                                            <p:strVal val="#ppt_y"/>
                                          </p:val>
                                        </p:tav>
                                      </p:tavLst>
                                    </p:anim>
                                  </p:childTnLst>
                                </p:cTn>
                              </p:par>
                            </p:childTnLst>
                          </p:cTn>
                        </p:par>
                        <p:par>
                          <p:cTn id="21" fill="hold">
                            <p:stCondLst>
                              <p:cond delay="3500"/>
                            </p:stCondLst>
                            <p:childTnLst>
                              <p:par>
                                <p:cTn id="22" presetID="2" presetClass="entr" presetSubtype="8" fill="hold" grpId="0" nodeType="afterEffect">
                                  <p:stCondLst>
                                    <p:cond delay="50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750" fill="hold"/>
                                        <p:tgtEl>
                                          <p:spTgt spid="15"/>
                                        </p:tgtEl>
                                        <p:attrNameLst>
                                          <p:attrName>ppt_x</p:attrName>
                                        </p:attrNameLst>
                                      </p:cBhvr>
                                      <p:tavLst>
                                        <p:tav tm="0">
                                          <p:val>
                                            <p:strVal val="0-#ppt_w/2"/>
                                          </p:val>
                                        </p:tav>
                                        <p:tav tm="100000">
                                          <p:val>
                                            <p:strVal val="#ppt_x"/>
                                          </p:val>
                                        </p:tav>
                                      </p:tavLst>
                                    </p:anim>
                                    <p:anim calcmode="lin" valueType="num">
                                      <p:cBhvr additive="base">
                                        <p:cTn id="25" dur="750" fill="hold"/>
                                        <p:tgtEl>
                                          <p:spTgt spid="15"/>
                                        </p:tgtEl>
                                        <p:attrNameLst>
                                          <p:attrName>ppt_y</p:attrName>
                                        </p:attrNameLst>
                                      </p:cBhvr>
                                      <p:tavLst>
                                        <p:tav tm="0">
                                          <p:val>
                                            <p:strVal val="#ppt_y"/>
                                          </p:val>
                                        </p:tav>
                                        <p:tav tm="100000">
                                          <p:val>
                                            <p:strVal val="#ppt_y"/>
                                          </p:val>
                                        </p:tav>
                                      </p:tavLst>
                                    </p:anim>
                                  </p:childTnLst>
                                </p:cTn>
                              </p:par>
                            </p:childTnLst>
                          </p:cTn>
                        </p:par>
                        <p:par>
                          <p:cTn id="26" fill="hold">
                            <p:stCondLst>
                              <p:cond delay="4750"/>
                            </p:stCondLst>
                            <p:childTnLst>
                              <p:par>
                                <p:cTn id="27" presetID="10" presetClass="entr" presetSubtype="0"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250"/>
                                        <p:tgtEl>
                                          <p:spTgt spid="21"/>
                                        </p:tgtEl>
                                      </p:cBhvr>
                                    </p:animEffect>
                                  </p:childTnLst>
                                </p:cTn>
                              </p:par>
                            </p:childTnLst>
                          </p:cTn>
                        </p:par>
                        <p:par>
                          <p:cTn id="30" fill="hold">
                            <p:stCondLst>
                              <p:cond delay="5000"/>
                            </p:stCondLst>
                            <p:childTnLst>
                              <p:par>
                                <p:cTn id="31" presetID="2" presetClass="entr" presetSubtype="4" fill="hold" grpId="0" nodeType="afterEffect">
                                  <p:stCondLst>
                                    <p:cond delay="50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750" fill="hold"/>
                                        <p:tgtEl>
                                          <p:spTgt spid="17"/>
                                        </p:tgtEl>
                                        <p:attrNameLst>
                                          <p:attrName>ppt_x</p:attrName>
                                        </p:attrNameLst>
                                      </p:cBhvr>
                                      <p:tavLst>
                                        <p:tav tm="0">
                                          <p:val>
                                            <p:strVal val="#ppt_x"/>
                                          </p:val>
                                        </p:tav>
                                        <p:tav tm="100000">
                                          <p:val>
                                            <p:strVal val="#ppt_x"/>
                                          </p:val>
                                        </p:tav>
                                      </p:tavLst>
                                    </p:anim>
                                    <p:anim calcmode="lin" valueType="num">
                                      <p:cBhvr additive="base">
                                        <p:cTn id="34" dur="750" fill="hold"/>
                                        <p:tgtEl>
                                          <p:spTgt spid="17"/>
                                        </p:tgtEl>
                                        <p:attrNameLst>
                                          <p:attrName>ppt_y</p:attrName>
                                        </p:attrNameLst>
                                      </p:cBhvr>
                                      <p:tavLst>
                                        <p:tav tm="0">
                                          <p:val>
                                            <p:strVal val="1+#ppt_h/2"/>
                                          </p:val>
                                        </p:tav>
                                        <p:tav tm="100000">
                                          <p:val>
                                            <p:strVal val="#ppt_y"/>
                                          </p:val>
                                        </p:tav>
                                      </p:tavLst>
                                    </p:anim>
                                  </p:childTnLst>
                                </p:cTn>
                              </p:par>
                            </p:childTnLst>
                          </p:cTn>
                        </p:par>
                        <p:par>
                          <p:cTn id="35" fill="hold">
                            <p:stCondLst>
                              <p:cond delay="6250"/>
                            </p:stCondLst>
                            <p:childTnLst>
                              <p:par>
                                <p:cTn id="36" presetID="2" presetClass="entr" presetSubtype="4" fill="hold" grpId="0" nodeType="afterEffect">
                                  <p:stCondLst>
                                    <p:cond delay="50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750" fill="hold"/>
                                        <p:tgtEl>
                                          <p:spTgt spid="18"/>
                                        </p:tgtEl>
                                        <p:attrNameLst>
                                          <p:attrName>ppt_x</p:attrName>
                                        </p:attrNameLst>
                                      </p:cBhvr>
                                      <p:tavLst>
                                        <p:tav tm="0">
                                          <p:val>
                                            <p:strVal val="#ppt_x"/>
                                          </p:val>
                                        </p:tav>
                                        <p:tav tm="100000">
                                          <p:val>
                                            <p:strVal val="#ppt_x"/>
                                          </p:val>
                                        </p:tav>
                                      </p:tavLst>
                                    </p:anim>
                                    <p:anim calcmode="lin" valueType="num">
                                      <p:cBhvr additive="base">
                                        <p:cTn id="39" dur="750" fill="hold"/>
                                        <p:tgtEl>
                                          <p:spTgt spid="18"/>
                                        </p:tgtEl>
                                        <p:attrNameLst>
                                          <p:attrName>ppt_y</p:attrName>
                                        </p:attrNameLst>
                                      </p:cBhvr>
                                      <p:tavLst>
                                        <p:tav tm="0">
                                          <p:val>
                                            <p:strVal val="1+#ppt_h/2"/>
                                          </p:val>
                                        </p:tav>
                                        <p:tav tm="100000">
                                          <p:val>
                                            <p:strVal val="#ppt_y"/>
                                          </p:val>
                                        </p:tav>
                                      </p:tavLst>
                                    </p:anim>
                                  </p:childTnLst>
                                </p:cTn>
                              </p:par>
                            </p:childTnLst>
                          </p:cTn>
                        </p:par>
                        <p:par>
                          <p:cTn id="40" fill="hold">
                            <p:stCondLst>
                              <p:cond delay="7500"/>
                            </p:stCondLst>
                            <p:childTnLst>
                              <p:par>
                                <p:cTn id="41" presetID="10" presetClass="entr" presetSubtype="0"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250"/>
                                        <p:tgtEl>
                                          <p:spTgt spid="22"/>
                                        </p:tgtEl>
                                      </p:cBhvr>
                                    </p:animEffect>
                                  </p:childTnLst>
                                </p:cTn>
                              </p:par>
                            </p:childTnLst>
                          </p:cTn>
                        </p:par>
                        <p:par>
                          <p:cTn id="44" fill="hold">
                            <p:stCondLst>
                              <p:cond delay="7750"/>
                            </p:stCondLst>
                            <p:childTnLst>
                              <p:par>
                                <p:cTn id="45" presetID="2" presetClass="entr" presetSubtype="4" fill="hold" grpId="0" nodeType="afterEffect">
                                  <p:stCondLst>
                                    <p:cond delay="50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750" fill="hold"/>
                                        <p:tgtEl>
                                          <p:spTgt spid="19"/>
                                        </p:tgtEl>
                                        <p:attrNameLst>
                                          <p:attrName>ppt_x</p:attrName>
                                        </p:attrNameLst>
                                      </p:cBhvr>
                                      <p:tavLst>
                                        <p:tav tm="0">
                                          <p:val>
                                            <p:strVal val="#ppt_x"/>
                                          </p:val>
                                        </p:tav>
                                        <p:tav tm="100000">
                                          <p:val>
                                            <p:strVal val="#ppt_x"/>
                                          </p:val>
                                        </p:tav>
                                      </p:tavLst>
                                    </p:anim>
                                    <p:anim calcmode="lin" valueType="num">
                                      <p:cBhvr additive="base">
                                        <p:cTn id="48" dur="750" fill="hold"/>
                                        <p:tgtEl>
                                          <p:spTgt spid="19"/>
                                        </p:tgtEl>
                                        <p:attrNameLst>
                                          <p:attrName>ppt_y</p:attrName>
                                        </p:attrNameLst>
                                      </p:cBhvr>
                                      <p:tavLst>
                                        <p:tav tm="0">
                                          <p:val>
                                            <p:strVal val="1+#ppt_h/2"/>
                                          </p:val>
                                        </p:tav>
                                        <p:tav tm="100000">
                                          <p:val>
                                            <p:strVal val="#ppt_y"/>
                                          </p:val>
                                        </p:tav>
                                      </p:tavLst>
                                    </p:anim>
                                  </p:childTnLst>
                                </p:cTn>
                              </p:par>
                            </p:childTnLst>
                          </p:cTn>
                        </p:par>
                        <p:par>
                          <p:cTn id="49" fill="hold">
                            <p:stCondLst>
                              <p:cond delay="9000"/>
                            </p:stCondLst>
                            <p:childTnLst>
                              <p:par>
                                <p:cTn id="50" presetID="2" presetClass="entr" presetSubtype="4" fill="hold" grpId="0" nodeType="afterEffect">
                                  <p:stCondLst>
                                    <p:cond delay="50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750" fill="hold"/>
                                        <p:tgtEl>
                                          <p:spTgt spid="20"/>
                                        </p:tgtEl>
                                        <p:attrNameLst>
                                          <p:attrName>ppt_x</p:attrName>
                                        </p:attrNameLst>
                                      </p:cBhvr>
                                      <p:tavLst>
                                        <p:tav tm="0">
                                          <p:val>
                                            <p:strVal val="#ppt_x"/>
                                          </p:val>
                                        </p:tav>
                                        <p:tav tm="100000">
                                          <p:val>
                                            <p:strVal val="#ppt_x"/>
                                          </p:val>
                                        </p:tav>
                                      </p:tavLst>
                                    </p:anim>
                                    <p:anim calcmode="lin" valueType="num">
                                      <p:cBhvr additive="base">
                                        <p:cTn id="53" dur="750" fill="hold"/>
                                        <p:tgtEl>
                                          <p:spTgt spid="20"/>
                                        </p:tgtEl>
                                        <p:attrNameLst>
                                          <p:attrName>ppt_y</p:attrName>
                                        </p:attrNameLst>
                                      </p:cBhvr>
                                      <p:tavLst>
                                        <p:tav tm="0">
                                          <p:val>
                                            <p:strVal val="1+#ppt_h/2"/>
                                          </p:val>
                                        </p:tav>
                                        <p:tav tm="100000">
                                          <p:val>
                                            <p:strVal val="#ppt_y"/>
                                          </p:val>
                                        </p:tav>
                                      </p:tavLst>
                                    </p:anim>
                                  </p:childTnLst>
                                </p:cTn>
                              </p:par>
                            </p:childTnLst>
                          </p:cTn>
                        </p:par>
                        <p:par>
                          <p:cTn id="54" fill="hold">
                            <p:stCondLst>
                              <p:cond delay="10250"/>
                            </p:stCondLst>
                            <p:childTnLst>
                              <p:par>
                                <p:cTn id="55" presetID="10" presetClass="entr" presetSubtype="0" fill="hold"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animBg="1"/>
      <p:bldP spid="15" grpId="0" animBg="1"/>
      <p:bldP spid="17" grpId="0" animBg="1"/>
      <p:bldP spid="18" grpId="0" animBg="1"/>
      <p:bldP spid="19" grpId="0" animBg="1"/>
      <p:bldP spid="20" grpId="0" animBg="1"/>
      <p:bldP spid="1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1000" y="2000072"/>
            <a:ext cx="4572000" cy="1200329"/>
          </a:xfrm>
          <a:prstGeom prst="rect">
            <a:avLst/>
          </a:prstGeom>
          <a:solidFill>
            <a:schemeClr val="accent3">
              <a:lumMod val="20000"/>
              <a:lumOff val="80000"/>
            </a:schemeClr>
          </a:solidFill>
        </p:spPr>
        <p:txBody>
          <a:bodyPr wrap="square">
            <a:spAutoFit/>
          </a:bodyPr>
          <a:lstStyle/>
          <a:p>
            <a:pPr marL="91440"/>
            <a:r>
              <a:rPr lang="en-US" dirty="0" err="1"/>
              <a:t>Tahukah</a:t>
            </a:r>
            <a:r>
              <a:rPr lang="en-US" dirty="0"/>
              <a:t> </a:t>
            </a:r>
            <a:r>
              <a:rPr lang="en-US" dirty="0" err="1"/>
              <a:t>kamu</a:t>
            </a:r>
            <a:r>
              <a:rPr lang="en-US" dirty="0"/>
              <a:t>?</a:t>
            </a:r>
          </a:p>
          <a:p>
            <a:pPr marL="91440"/>
            <a:r>
              <a:rPr lang="en-US" dirty="0"/>
              <a:t>Kita </a:t>
            </a:r>
            <a:r>
              <a:rPr lang="en-US" dirty="0" err="1"/>
              <a:t>mempunyai</a:t>
            </a:r>
            <a:r>
              <a:rPr lang="en-US" dirty="0"/>
              <a:t> </a:t>
            </a:r>
            <a:r>
              <a:rPr lang="en-US" dirty="0" err="1"/>
              <a:t>sistem</a:t>
            </a:r>
            <a:r>
              <a:rPr lang="en-US" dirty="0"/>
              <a:t> </a:t>
            </a:r>
            <a:r>
              <a:rPr lang="en-US" dirty="0" err="1"/>
              <a:t>gerak</a:t>
            </a:r>
            <a:r>
              <a:rPr lang="en-US" dirty="0"/>
              <a:t> yang </a:t>
            </a:r>
            <a:r>
              <a:rPr lang="en-US" dirty="0" err="1"/>
              <a:t>dapat</a:t>
            </a:r>
            <a:r>
              <a:rPr lang="en-US" dirty="0"/>
              <a:t> </a:t>
            </a:r>
            <a:r>
              <a:rPr lang="en-US" dirty="0" err="1"/>
              <a:t>menggerakkan</a:t>
            </a:r>
            <a:r>
              <a:rPr lang="en-US" dirty="0"/>
              <a:t> </a:t>
            </a:r>
            <a:r>
              <a:rPr lang="en-US" dirty="0" err="1"/>
              <a:t>tubuh</a:t>
            </a:r>
            <a:r>
              <a:rPr lang="en-US" dirty="0"/>
              <a:t>. </a:t>
            </a:r>
            <a:r>
              <a:rPr lang="en-US" dirty="0" err="1"/>
              <a:t>Sistem</a:t>
            </a:r>
            <a:r>
              <a:rPr lang="en-US" dirty="0"/>
              <a:t> </a:t>
            </a:r>
            <a:r>
              <a:rPr lang="en-US" dirty="0" err="1"/>
              <a:t>gerak</a:t>
            </a:r>
            <a:r>
              <a:rPr lang="en-US" dirty="0"/>
              <a:t> </a:t>
            </a:r>
            <a:r>
              <a:rPr lang="en-US" dirty="0" err="1"/>
              <a:t>manusia</a:t>
            </a:r>
            <a:r>
              <a:rPr lang="en-US" dirty="0"/>
              <a:t> </a:t>
            </a:r>
            <a:r>
              <a:rPr lang="en-US" dirty="0" err="1"/>
              <a:t>terdiri</a:t>
            </a:r>
            <a:r>
              <a:rPr lang="en-US" dirty="0"/>
              <a:t> </a:t>
            </a:r>
            <a:r>
              <a:rPr lang="en-US" dirty="0" err="1"/>
              <a:t>atas</a:t>
            </a:r>
            <a:r>
              <a:rPr lang="en-US" dirty="0"/>
              <a:t> </a:t>
            </a:r>
            <a:r>
              <a:rPr lang="en-US" dirty="0" err="1"/>
              <a:t>tulang</a:t>
            </a:r>
            <a:r>
              <a:rPr lang="en-US" dirty="0"/>
              <a:t> </a:t>
            </a:r>
            <a:r>
              <a:rPr lang="en-US" dirty="0" err="1"/>
              <a:t>dan</a:t>
            </a:r>
            <a:r>
              <a:rPr lang="en-US" dirty="0"/>
              <a:t> </a:t>
            </a:r>
            <a:r>
              <a:rPr lang="en-US" dirty="0" err="1"/>
              <a:t>otot</a:t>
            </a:r>
            <a:r>
              <a:rPr lang="en-US" dirty="0"/>
              <a:t>.</a:t>
            </a:r>
          </a:p>
        </p:txBody>
      </p:sp>
      <p:sp>
        <p:nvSpPr>
          <p:cNvPr id="4" name="Rectangle 3"/>
          <p:cNvSpPr/>
          <p:nvPr/>
        </p:nvSpPr>
        <p:spPr>
          <a:xfrm>
            <a:off x="381000" y="3429000"/>
            <a:ext cx="4572000" cy="1631216"/>
          </a:xfrm>
          <a:prstGeom prst="rect">
            <a:avLst/>
          </a:prstGeom>
          <a:solidFill>
            <a:schemeClr val="accent6">
              <a:lumMod val="20000"/>
              <a:lumOff val="80000"/>
            </a:schemeClr>
          </a:solidFill>
        </p:spPr>
        <p:txBody>
          <a:bodyPr>
            <a:spAutoFit/>
          </a:bodyPr>
          <a:lstStyle/>
          <a:p>
            <a:pPr marL="91440"/>
            <a:r>
              <a:rPr lang="en-US" sz="2000" dirty="0" err="1">
                <a:latin typeface="Calibri" pitchFamily="34" charset="0"/>
                <a:cs typeface="Calibri" pitchFamily="34" charset="0"/>
              </a:rPr>
              <a:t>Apakah</a:t>
            </a:r>
            <a:r>
              <a:rPr lang="en-US" sz="2000" dirty="0">
                <a:latin typeface="Calibri" pitchFamily="34" charset="0"/>
                <a:cs typeface="Calibri" pitchFamily="34" charset="0"/>
              </a:rPr>
              <a:t> </a:t>
            </a:r>
            <a:r>
              <a:rPr lang="en-US" sz="2000" dirty="0" err="1">
                <a:latin typeface="Calibri" pitchFamily="34" charset="0"/>
                <a:cs typeface="Calibri" pitchFamily="34" charset="0"/>
              </a:rPr>
              <a:t>tulang</a:t>
            </a:r>
            <a:r>
              <a:rPr lang="en-US" sz="2000" dirty="0">
                <a:latin typeface="Calibri" pitchFamily="34" charset="0"/>
                <a:cs typeface="Calibri" pitchFamily="34" charset="0"/>
              </a:rPr>
              <a:t> </a:t>
            </a:r>
            <a:r>
              <a:rPr lang="en-US" sz="2000" dirty="0" err="1">
                <a:latin typeface="Calibri" pitchFamily="34" charset="0"/>
                <a:cs typeface="Calibri" pitchFamily="34" charset="0"/>
              </a:rPr>
              <a:t>dan</a:t>
            </a:r>
            <a:r>
              <a:rPr lang="en-US" sz="2000" dirty="0">
                <a:latin typeface="Calibri" pitchFamily="34" charset="0"/>
                <a:cs typeface="Calibri" pitchFamily="34" charset="0"/>
              </a:rPr>
              <a:t> </a:t>
            </a:r>
            <a:r>
              <a:rPr lang="en-US" sz="2000" dirty="0" err="1">
                <a:latin typeface="Calibri" pitchFamily="34" charset="0"/>
                <a:cs typeface="Calibri" pitchFamily="34" charset="0"/>
              </a:rPr>
              <a:t>otot</a:t>
            </a:r>
            <a:r>
              <a:rPr lang="en-US" sz="2000" dirty="0">
                <a:latin typeface="Calibri" pitchFamily="34" charset="0"/>
                <a:cs typeface="Calibri" pitchFamily="34" charset="0"/>
              </a:rPr>
              <a:t> </a:t>
            </a:r>
            <a:r>
              <a:rPr lang="en-US" sz="2000" dirty="0" err="1">
                <a:latin typeface="Calibri" pitchFamily="34" charset="0"/>
                <a:cs typeface="Calibri" pitchFamily="34" charset="0"/>
              </a:rPr>
              <a:t>itu</a:t>
            </a:r>
            <a:r>
              <a:rPr lang="en-US" sz="2000" dirty="0">
                <a:latin typeface="Calibri" pitchFamily="34" charset="0"/>
                <a:cs typeface="Calibri" pitchFamily="34" charset="0"/>
              </a:rPr>
              <a:t>? </a:t>
            </a:r>
            <a:r>
              <a:rPr lang="en-US" sz="2000" dirty="0" err="1">
                <a:latin typeface="Calibri" pitchFamily="34" charset="0"/>
                <a:cs typeface="Calibri" pitchFamily="34" charset="0"/>
              </a:rPr>
              <a:t>Bagaimana</a:t>
            </a:r>
            <a:r>
              <a:rPr lang="en-US" sz="2000" dirty="0">
                <a:latin typeface="Calibri" pitchFamily="34" charset="0"/>
                <a:cs typeface="Calibri" pitchFamily="34" charset="0"/>
              </a:rPr>
              <a:t> </a:t>
            </a:r>
            <a:r>
              <a:rPr lang="en-US" sz="2000" dirty="0" err="1">
                <a:latin typeface="Calibri" pitchFamily="34" charset="0"/>
                <a:cs typeface="Calibri" pitchFamily="34" charset="0"/>
              </a:rPr>
              <a:t>cara</a:t>
            </a:r>
            <a:r>
              <a:rPr lang="en-US" sz="2000" dirty="0">
                <a:latin typeface="Calibri" pitchFamily="34" charset="0"/>
                <a:cs typeface="Calibri" pitchFamily="34" charset="0"/>
              </a:rPr>
              <a:t> </a:t>
            </a:r>
            <a:r>
              <a:rPr lang="en-US" sz="2000" dirty="0" err="1">
                <a:latin typeface="Calibri" pitchFamily="34" charset="0"/>
                <a:cs typeface="Calibri" pitchFamily="34" charset="0"/>
              </a:rPr>
              <a:t>tulang</a:t>
            </a:r>
            <a:r>
              <a:rPr lang="en-US" sz="2000" dirty="0">
                <a:latin typeface="Calibri" pitchFamily="34" charset="0"/>
                <a:cs typeface="Calibri" pitchFamily="34" charset="0"/>
              </a:rPr>
              <a:t> </a:t>
            </a:r>
            <a:r>
              <a:rPr lang="en-US" sz="2000" dirty="0" err="1">
                <a:latin typeface="Calibri" pitchFamily="34" charset="0"/>
                <a:cs typeface="Calibri" pitchFamily="34" charset="0"/>
              </a:rPr>
              <a:t>dan</a:t>
            </a:r>
            <a:r>
              <a:rPr lang="en-US" sz="2000" dirty="0">
                <a:latin typeface="Calibri" pitchFamily="34" charset="0"/>
                <a:cs typeface="Calibri" pitchFamily="34" charset="0"/>
              </a:rPr>
              <a:t> </a:t>
            </a:r>
            <a:r>
              <a:rPr lang="en-US" sz="2000" dirty="0" err="1">
                <a:latin typeface="Calibri" pitchFamily="34" charset="0"/>
                <a:cs typeface="Calibri" pitchFamily="34" charset="0"/>
              </a:rPr>
              <a:t>otot</a:t>
            </a:r>
            <a:r>
              <a:rPr lang="en-US" sz="2000" dirty="0">
                <a:latin typeface="Calibri" pitchFamily="34" charset="0"/>
                <a:cs typeface="Calibri" pitchFamily="34" charset="0"/>
              </a:rPr>
              <a:t> </a:t>
            </a:r>
            <a:r>
              <a:rPr lang="en-US" sz="2000" dirty="0" err="1">
                <a:latin typeface="Calibri" pitchFamily="34" charset="0"/>
                <a:cs typeface="Calibri" pitchFamily="34" charset="0"/>
              </a:rPr>
              <a:t>menggerakkan</a:t>
            </a:r>
            <a:r>
              <a:rPr lang="en-US" sz="2000" dirty="0">
                <a:latin typeface="Calibri" pitchFamily="34" charset="0"/>
                <a:cs typeface="Calibri" pitchFamily="34" charset="0"/>
              </a:rPr>
              <a:t> </a:t>
            </a:r>
            <a:r>
              <a:rPr lang="en-US" sz="2000" dirty="0" err="1">
                <a:latin typeface="Calibri" pitchFamily="34" charset="0"/>
                <a:cs typeface="Calibri" pitchFamily="34" charset="0"/>
              </a:rPr>
              <a:t>tubuh</a:t>
            </a:r>
            <a:r>
              <a:rPr lang="en-US" sz="2000" dirty="0">
                <a:latin typeface="Calibri" pitchFamily="34" charset="0"/>
                <a:cs typeface="Calibri" pitchFamily="34" charset="0"/>
              </a:rPr>
              <a:t> </a:t>
            </a:r>
            <a:r>
              <a:rPr lang="en-US" sz="2000" dirty="0" err="1">
                <a:latin typeface="Calibri" pitchFamily="34" charset="0"/>
                <a:cs typeface="Calibri" pitchFamily="34" charset="0"/>
              </a:rPr>
              <a:t>kita</a:t>
            </a:r>
            <a:r>
              <a:rPr lang="en-US" sz="2000" dirty="0">
                <a:latin typeface="Calibri" pitchFamily="34" charset="0"/>
                <a:cs typeface="Calibri" pitchFamily="34" charset="0"/>
              </a:rPr>
              <a:t>? </a:t>
            </a:r>
            <a:r>
              <a:rPr lang="en-US" sz="2000" dirty="0" err="1">
                <a:latin typeface="Calibri" pitchFamily="34" charset="0"/>
                <a:cs typeface="Calibri" pitchFamily="34" charset="0"/>
              </a:rPr>
              <a:t>Bagaimana</a:t>
            </a:r>
            <a:r>
              <a:rPr lang="en-US" sz="2000" dirty="0">
                <a:latin typeface="Calibri" pitchFamily="34" charset="0"/>
                <a:cs typeface="Calibri" pitchFamily="34" charset="0"/>
              </a:rPr>
              <a:t> </a:t>
            </a:r>
            <a:r>
              <a:rPr lang="en-US" sz="2000" dirty="0" err="1">
                <a:latin typeface="Calibri" pitchFamily="34" charset="0"/>
                <a:cs typeface="Calibri" pitchFamily="34" charset="0"/>
              </a:rPr>
              <a:t>jika</a:t>
            </a:r>
            <a:r>
              <a:rPr lang="en-US" sz="2000" dirty="0">
                <a:latin typeface="Calibri" pitchFamily="34" charset="0"/>
                <a:cs typeface="Calibri" pitchFamily="34" charset="0"/>
              </a:rPr>
              <a:t> </a:t>
            </a:r>
            <a:r>
              <a:rPr lang="en-US" sz="2000" dirty="0" err="1">
                <a:latin typeface="Calibri" pitchFamily="34" charset="0"/>
                <a:cs typeface="Calibri" pitchFamily="34" charset="0"/>
              </a:rPr>
              <a:t>ada</a:t>
            </a:r>
            <a:r>
              <a:rPr lang="en-US" sz="2000" dirty="0">
                <a:latin typeface="Calibri" pitchFamily="34" charset="0"/>
                <a:cs typeface="Calibri" pitchFamily="34" charset="0"/>
              </a:rPr>
              <a:t> </a:t>
            </a:r>
            <a:r>
              <a:rPr lang="en-US" sz="2000" dirty="0" err="1">
                <a:latin typeface="Calibri" pitchFamily="34" charset="0"/>
                <a:cs typeface="Calibri" pitchFamily="34" charset="0"/>
              </a:rPr>
              <a:t>tulang</a:t>
            </a:r>
            <a:r>
              <a:rPr lang="en-US" sz="2000" dirty="0">
                <a:latin typeface="Calibri" pitchFamily="34" charset="0"/>
                <a:cs typeface="Calibri" pitchFamily="34" charset="0"/>
              </a:rPr>
              <a:t> </a:t>
            </a:r>
            <a:r>
              <a:rPr lang="en-US" sz="2000" dirty="0" err="1">
                <a:latin typeface="Calibri" pitchFamily="34" charset="0"/>
                <a:cs typeface="Calibri" pitchFamily="34" charset="0"/>
              </a:rPr>
              <a:t>atau</a:t>
            </a:r>
            <a:r>
              <a:rPr lang="en-US" sz="2000" dirty="0">
                <a:latin typeface="Calibri" pitchFamily="34" charset="0"/>
                <a:cs typeface="Calibri" pitchFamily="34" charset="0"/>
              </a:rPr>
              <a:t> </a:t>
            </a:r>
            <a:r>
              <a:rPr lang="en-US" sz="2000" dirty="0" err="1">
                <a:latin typeface="Calibri" pitchFamily="34" charset="0"/>
                <a:cs typeface="Calibri" pitchFamily="34" charset="0"/>
              </a:rPr>
              <a:t>otot</a:t>
            </a:r>
            <a:r>
              <a:rPr lang="en-US" sz="2000" dirty="0">
                <a:latin typeface="Calibri" pitchFamily="34" charset="0"/>
                <a:cs typeface="Calibri" pitchFamily="34" charset="0"/>
              </a:rPr>
              <a:t> yang </a:t>
            </a:r>
            <a:r>
              <a:rPr lang="en-US" sz="2000" dirty="0" err="1">
                <a:latin typeface="Calibri" pitchFamily="34" charset="0"/>
                <a:cs typeface="Calibri" pitchFamily="34" charset="0"/>
              </a:rPr>
              <a:t>rusak</a:t>
            </a:r>
            <a:r>
              <a:rPr lang="en-US" sz="2000" dirty="0">
                <a:latin typeface="Calibri" pitchFamily="34" charset="0"/>
                <a:cs typeface="Calibri" pitchFamily="34" charset="0"/>
              </a:rPr>
              <a:t>, </a:t>
            </a:r>
            <a:r>
              <a:rPr lang="en-US" sz="2000" dirty="0" err="1">
                <a:latin typeface="Calibri" pitchFamily="34" charset="0"/>
                <a:cs typeface="Calibri" pitchFamily="34" charset="0"/>
              </a:rPr>
              <a:t>terganggukah</a:t>
            </a:r>
            <a:r>
              <a:rPr lang="en-US" sz="2000" dirty="0">
                <a:latin typeface="Calibri" pitchFamily="34" charset="0"/>
                <a:cs typeface="Calibri" pitchFamily="34" charset="0"/>
              </a:rPr>
              <a:t> </a:t>
            </a:r>
            <a:r>
              <a:rPr lang="en-US" sz="2000" dirty="0" err="1">
                <a:latin typeface="Calibri" pitchFamily="34" charset="0"/>
                <a:cs typeface="Calibri" pitchFamily="34" charset="0"/>
              </a:rPr>
              <a:t>sistem</a:t>
            </a:r>
            <a:r>
              <a:rPr lang="en-US" sz="2000" dirty="0">
                <a:latin typeface="Calibri" pitchFamily="34" charset="0"/>
                <a:cs typeface="Calibri" pitchFamily="34" charset="0"/>
              </a:rPr>
              <a:t> </a:t>
            </a:r>
            <a:r>
              <a:rPr lang="en-US" sz="2000" dirty="0" err="1">
                <a:latin typeface="Calibri" pitchFamily="34" charset="0"/>
                <a:cs typeface="Calibri" pitchFamily="34" charset="0"/>
              </a:rPr>
              <a:t>gerak</a:t>
            </a:r>
            <a:r>
              <a:rPr lang="en-US" sz="2000" dirty="0">
                <a:latin typeface="Calibri" pitchFamily="34" charset="0"/>
                <a:cs typeface="Calibri" pitchFamily="34" charset="0"/>
              </a:rPr>
              <a:t>?</a:t>
            </a:r>
          </a:p>
        </p:txBody>
      </p:sp>
      <p:grpSp>
        <p:nvGrpSpPr>
          <p:cNvPr id="7" name="Group 6"/>
          <p:cNvGrpSpPr/>
          <p:nvPr/>
        </p:nvGrpSpPr>
        <p:grpSpPr>
          <a:xfrm>
            <a:off x="5486400" y="1169350"/>
            <a:ext cx="3200400" cy="4192751"/>
            <a:chOff x="5257799" y="2089790"/>
            <a:chExt cx="3429001" cy="3744867"/>
          </a:xfrm>
        </p:grpSpPr>
        <p:pic>
          <p:nvPicPr>
            <p:cNvPr id="2050" name="Picture 2" descr="H:\BAB 1 SISTEM GERAK MANUSIA\football-556795_960_720.jpg"/>
            <p:cNvPicPr>
              <a:picLocks noChangeAspect="1" noChangeArrowheads="1"/>
            </p:cNvPicPr>
            <p:nvPr/>
          </p:nvPicPr>
          <p:blipFill rotWithShape="1">
            <a:blip r:embed="rId2">
              <a:extLst>
                <a:ext uri="{28A0092B-C50C-407E-A947-70E740481C1C}">
                  <a14:useLocalDpi xmlns:a14="http://schemas.microsoft.com/office/drawing/2010/main" val="0"/>
                </a:ext>
              </a:extLst>
            </a:blip>
            <a:srcRect t="12998" r="2174" b="5432"/>
            <a:stretch/>
          </p:blipFill>
          <p:spPr bwMode="auto">
            <a:xfrm>
              <a:off x="5257801" y="2089790"/>
              <a:ext cx="3428999" cy="374486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6" name="Rectangle 5"/>
            <p:cNvSpPr/>
            <p:nvPr/>
          </p:nvSpPr>
          <p:spPr>
            <a:xfrm>
              <a:off x="5257799" y="5642227"/>
              <a:ext cx="3429000" cy="192430"/>
            </a:xfrm>
            <a:prstGeom prst="rect">
              <a:avLst/>
            </a:prstGeom>
            <a:solidFill>
              <a:schemeClr val="bg1">
                <a:alpha val="61000"/>
              </a:schemeClr>
            </a:solidFill>
          </p:spPr>
          <p:txBody>
            <a:bodyPr wrap="square">
              <a:spAutoFit/>
            </a:bodyPr>
            <a:lstStyle/>
            <a:p>
              <a:pPr algn="r"/>
              <a:r>
                <a:rPr lang="en-US" sz="800" dirty="0" err="1"/>
                <a:t>Sumber</a:t>
              </a:r>
              <a:r>
                <a:rPr lang="en-US" sz="800" dirty="0"/>
                <a:t> : </a:t>
              </a:r>
              <a:r>
                <a:rPr lang="id-ID" sz="800" i="1" dirty="0"/>
                <a:t>pixabay.com/</a:t>
              </a:r>
              <a:r>
                <a:rPr lang="en-US" sz="800" i="1" dirty="0" err="1"/>
                <a:t>Skeeze</a:t>
              </a:r>
              <a:endParaRPr lang="id-ID" sz="800" i="1" dirty="0"/>
            </a:p>
          </p:txBody>
        </p:sp>
      </p:grpSp>
      <p:sp>
        <p:nvSpPr>
          <p:cNvPr id="8" name="Parallelogram 7"/>
          <p:cNvSpPr/>
          <p:nvPr/>
        </p:nvSpPr>
        <p:spPr>
          <a:xfrm>
            <a:off x="-139632" y="1110898"/>
            <a:ext cx="4330632" cy="517902"/>
          </a:xfrm>
          <a:prstGeom prst="parallelogram">
            <a:avLst/>
          </a:prstGeom>
          <a:no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9" name="TextBox 8"/>
          <p:cNvSpPr txBox="1"/>
          <p:nvPr/>
        </p:nvSpPr>
        <p:spPr>
          <a:xfrm>
            <a:off x="269496" y="1169350"/>
            <a:ext cx="6740904" cy="430851"/>
          </a:xfrm>
          <a:prstGeom prst="rect">
            <a:avLst/>
          </a:prstGeom>
          <a:noFill/>
        </p:spPr>
        <p:txBody>
          <a:bodyPr wrap="square" lIns="91401" tIns="45702" rIns="91401" bIns="45702" rtlCol="0">
            <a:spAutoFit/>
          </a:bodyPr>
          <a:lstStyle/>
          <a:p>
            <a:pPr marL="0" lvl="1">
              <a:tabLst>
                <a:tab pos="679353" algn="l"/>
              </a:tabLst>
            </a:pPr>
            <a:r>
              <a:rPr lang="id-ID" sz="2200" b="1" dirty="0"/>
              <a:t>SISTEM GERAK MANUSIA</a:t>
            </a:r>
          </a:p>
        </p:txBody>
      </p:sp>
      <p:cxnSp>
        <p:nvCxnSpPr>
          <p:cNvPr id="12" name="Straight Connector 11"/>
          <p:cNvCxnSpPr/>
          <p:nvPr/>
        </p:nvCxnSpPr>
        <p:spPr>
          <a:xfrm>
            <a:off x="0" y="1673679"/>
            <a:ext cx="4038600" cy="0"/>
          </a:xfrm>
          <a:prstGeom prst="line">
            <a:avLst/>
          </a:prstGeom>
          <a:ln w="28575">
            <a:solidFill>
              <a:schemeClr val="accent6">
                <a:lumMod val="7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1893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5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750"/>
                            </p:stCondLst>
                            <p:childTnLst>
                              <p:par>
                                <p:cTn id="9" presetID="10" presetClass="entr" presetSubtype="0" fill="hold" grpId="0" nodeType="afterEffect">
                                  <p:stCondLst>
                                    <p:cond delay="25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750"/>
                                        <p:tgtEl>
                                          <p:spTgt spid="9"/>
                                        </p:tgtEl>
                                      </p:cBhvr>
                                    </p:animEffect>
                                  </p:childTnLst>
                                </p:cTn>
                              </p:par>
                              <p:par>
                                <p:cTn id="12" presetID="10" presetClass="entr" presetSubtype="0" fill="hold" grpId="0" nodeType="withEffect" nodePh="1">
                                  <p:stCondLst>
                                    <p:cond delay="500"/>
                                  </p:stCondLst>
                                  <p:endCondLst>
                                    <p:cond evt="begin" delay="0">
                                      <p:tn val="12"/>
                                    </p:cond>
                                  </p:endCondLst>
                                  <p:childTnLst>
                                    <p:set>
                                      <p:cBhvr>
                                        <p:cTn id="13" dur="1" fill="hold">
                                          <p:stCondLst>
                                            <p:cond delay="0"/>
                                          </p:stCondLst>
                                        </p:cTn>
                                        <p:tgtEl>
                                          <p:spTgt spid="8"/>
                                        </p:tgtEl>
                                        <p:attrNameLst>
                                          <p:attrName>style.visibility</p:attrName>
                                        </p:attrNameLst>
                                      </p:cBhvr>
                                      <p:to>
                                        <p:strVal val="visible"/>
                                      </p:to>
                                    </p:set>
                                    <p:animEffect transition="in" filter="fade">
                                      <p:cBhvr>
                                        <p:cTn id="14" dur="750"/>
                                        <p:tgtEl>
                                          <p:spTgt spid="8"/>
                                        </p:tgtEl>
                                      </p:cBhvr>
                                    </p:animEffect>
                                  </p:childTnLst>
                                </p:cTn>
                              </p:par>
                            </p:childTnLst>
                          </p:cTn>
                        </p:par>
                        <p:par>
                          <p:cTn id="15" fill="hold">
                            <p:stCondLst>
                              <p:cond delay="2000"/>
                            </p:stCondLst>
                            <p:childTnLst>
                              <p:par>
                                <p:cTn id="16" presetID="42" presetClass="entr" presetSubtype="0" fill="hold" nodeType="afterEffect">
                                  <p:stCondLst>
                                    <p:cond delay="25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anim calcmode="lin" valueType="num">
                                      <p:cBhvr>
                                        <p:cTn id="19" dur="500" fill="hold"/>
                                        <p:tgtEl>
                                          <p:spTgt spid="7"/>
                                        </p:tgtEl>
                                        <p:attrNameLst>
                                          <p:attrName>ppt_x</p:attrName>
                                        </p:attrNameLst>
                                      </p:cBhvr>
                                      <p:tavLst>
                                        <p:tav tm="0">
                                          <p:val>
                                            <p:strVal val="#ppt_x"/>
                                          </p:val>
                                        </p:tav>
                                        <p:tav tm="100000">
                                          <p:val>
                                            <p:strVal val="#ppt_x"/>
                                          </p:val>
                                        </p:tav>
                                      </p:tavLst>
                                    </p:anim>
                                    <p:anim calcmode="lin" valueType="num">
                                      <p:cBhvr>
                                        <p:cTn id="20" dur="50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2750"/>
                            </p:stCondLst>
                            <p:childTnLst>
                              <p:par>
                                <p:cTn id="22" presetID="2" presetClass="entr" presetSubtype="8" fill="hold" grpId="0" nodeType="afterEffect">
                                  <p:stCondLst>
                                    <p:cond delay="25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0-#ppt_w/2"/>
                                          </p:val>
                                        </p:tav>
                                        <p:tav tm="100000">
                                          <p:val>
                                            <p:strVal val="#ppt_x"/>
                                          </p:val>
                                        </p:tav>
                                      </p:tavLst>
                                    </p:anim>
                                    <p:anim calcmode="lin" valueType="num">
                                      <p:cBhvr additive="base">
                                        <p:cTn id="25" dur="500" fill="hold"/>
                                        <p:tgtEl>
                                          <p:spTgt spid="3"/>
                                        </p:tgtEl>
                                        <p:attrNameLst>
                                          <p:attrName>ppt_y</p:attrName>
                                        </p:attrNameLst>
                                      </p:cBhvr>
                                      <p:tavLst>
                                        <p:tav tm="0">
                                          <p:val>
                                            <p:strVal val="#ppt_y"/>
                                          </p:val>
                                        </p:tav>
                                        <p:tav tm="100000">
                                          <p:val>
                                            <p:strVal val="#ppt_y"/>
                                          </p:val>
                                        </p:tav>
                                      </p:tavLst>
                                    </p:anim>
                                  </p:childTnLst>
                                </p:cTn>
                              </p:par>
                            </p:childTnLst>
                          </p:cTn>
                        </p:par>
                        <p:par>
                          <p:cTn id="26" fill="hold">
                            <p:stCondLst>
                              <p:cond delay="3500"/>
                            </p:stCondLst>
                            <p:childTnLst>
                              <p:par>
                                <p:cTn id="27" presetID="2" presetClass="entr" presetSubtype="4" fill="hold" grpId="0" nodeType="afterEffect">
                                  <p:stCondLst>
                                    <p:cond delay="25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8" grpId="0"/>
      <p:bldP spid="9"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62000" y="1828800"/>
            <a:ext cx="6705600" cy="685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2400" b="1" i="1" dirty="0">
                <a:solidFill>
                  <a:schemeClr val="tx1"/>
                </a:solidFill>
              </a:rPr>
              <a:t>Tulang</a:t>
            </a:r>
            <a:r>
              <a:rPr lang="id-ID" sz="2400" i="1" dirty="0">
                <a:solidFill>
                  <a:schemeClr val="tx1"/>
                </a:solidFill>
              </a:rPr>
              <a:t> merupakan alat gerak pasif karena tidak dapat bergerak tanpa bantuan otot.</a:t>
            </a:r>
          </a:p>
        </p:txBody>
      </p:sp>
      <p:sp>
        <p:nvSpPr>
          <p:cNvPr id="4" name="Rectangle 3"/>
          <p:cNvSpPr/>
          <p:nvPr/>
        </p:nvSpPr>
        <p:spPr>
          <a:xfrm>
            <a:off x="762000" y="2667000"/>
            <a:ext cx="6705600" cy="400110"/>
          </a:xfrm>
          <a:prstGeom prst="rect">
            <a:avLst/>
          </a:prstGeom>
        </p:spPr>
        <p:txBody>
          <a:bodyPr wrap="square">
            <a:spAutoFit/>
          </a:bodyPr>
          <a:lstStyle/>
          <a:p>
            <a:r>
              <a:rPr lang="id-ID" sz="2000" b="1" dirty="0">
                <a:cs typeface="Calibri" pitchFamily="34" charset="0"/>
              </a:rPr>
              <a:t>Berdasarkan jenisnya, ada dua macam tulang yaitu</a:t>
            </a:r>
            <a:r>
              <a:rPr lang="en-US" sz="2000" b="1" dirty="0">
                <a:cs typeface="Calibri" pitchFamily="34" charset="0"/>
              </a:rPr>
              <a:t>:</a:t>
            </a:r>
            <a:endParaRPr lang="id-ID" sz="2000" b="1" dirty="0">
              <a:cs typeface="Calibri" pitchFamily="34" charset="0"/>
            </a:endParaRPr>
          </a:p>
        </p:txBody>
      </p:sp>
      <p:sp>
        <p:nvSpPr>
          <p:cNvPr id="5" name="Rectangle 4"/>
          <p:cNvSpPr/>
          <p:nvPr/>
        </p:nvSpPr>
        <p:spPr>
          <a:xfrm>
            <a:off x="876300" y="3181290"/>
            <a:ext cx="3467100" cy="400110"/>
          </a:xfrm>
          <a:prstGeom prst="rect">
            <a:avLst/>
          </a:prstGeom>
          <a:solidFill>
            <a:schemeClr val="accent6">
              <a:lumMod val="60000"/>
              <a:lumOff val="40000"/>
            </a:schemeClr>
          </a:solidFill>
          <a:effectLst>
            <a:outerShdw blurRad="50800" dist="38100" dir="5400000" algn="t" rotWithShape="0">
              <a:prstClr val="black">
                <a:alpha val="40000"/>
              </a:prstClr>
            </a:outerShdw>
          </a:effectLst>
        </p:spPr>
        <p:txBody>
          <a:bodyPr wrap="square">
            <a:spAutoFit/>
          </a:bodyPr>
          <a:lstStyle/>
          <a:p>
            <a:pPr marL="91440"/>
            <a:r>
              <a:rPr lang="en-US" sz="2000" b="1" dirty="0" err="1">
                <a:cs typeface="Calibri" pitchFamily="34" charset="0"/>
              </a:rPr>
              <a:t>Tulang</a:t>
            </a:r>
            <a:r>
              <a:rPr lang="en-US" sz="2000" b="1" dirty="0">
                <a:cs typeface="Calibri" pitchFamily="34" charset="0"/>
              </a:rPr>
              <a:t> </a:t>
            </a:r>
            <a:r>
              <a:rPr lang="en-US" sz="2000" b="1" dirty="0" err="1">
                <a:cs typeface="Calibri" pitchFamily="34" charset="0"/>
              </a:rPr>
              <a:t>rawan</a:t>
            </a:r>
            <a:r>
              <a:rPr lang="en-US" sz="2000" b="1" dirty="0">
                <a:cs typeface="Calibri" pitchFamily="34" charset="0"/>
              </a:rPr>
              <a:t> (</a:t>
            </a:r>
            <a:r>
              <a:rPr lang="en-US" sz="2000" b="1" dirty="0" err="1">
                <a:cs typeface="Calibri" pitchFamily="34" charset="0"/>
              </a:rPr>
              <a:t>Kartilago</a:t>
            </a:r>
            <a:r>
              <a:rPr lang="en-US" sz="2000" b="1" dirty="0">
                <a:cs typeface="Calibri" pitchFamily="34" charset="0"/>
              </a:rPr>
              <a:t>)</a:t>
            </a:r>
            <a:endParaRPr lang="id-ID" sz="2000" b="1" dirty="0">
              <a:cs typeface="Calibri" pitchFamily="34" charset="0"/>
            </a:endParaRPr>
          </a:p>
        </p:txBody>
      </p:sp>
      <p:sp>
        <p:nvSpPr>
          <p:cNvPr id="6" name="Rectangle 5"/>
          <p:cNvSpPr/>
          <p:nvPr/>
        </p:nvSpPr>
        <p:spPr>
          <a:xfrm>
            <a:off x="881743" y="3790890"/>
            <a:ext cx="3461657" cy="400110"/>
          </a:xfrm>
          <a:prstGeom prst="rect">
            <a:avLst/>
          </a:prstGeom>
          <a:solidFill>
            <a:schemeClr val="accent4">
              <a:lumMod val="60000"/>
              <a:lumOff val="40000"/>
            </a:schemeClr>
          </a:solidFill>
          <a:effectLst>
            <a:outerShdw blurRad="50800" dist="38100" dir="5400000" algn="t" rotWithShape="0">
              <a:prstClr val="black">
                <a:alpha val="40000"/>
              </a:prstClr>
            </a:outerShdw>
          </a:effectLst>
        </p:spPr>
        <p:txBody>
          <a:bodyPr wrap="square">
            <a:spAutoFit/>
          </a:bodyPr>
          <a:lstStyle/>
          <a:p>
            <a:pPr marL="91440"/>
            <a:r>
              <a:rPr lang="en-US" sz="2000" b="1" dirty="0" err="1">
                <a:cs typeface="Calibri" pitchFamily="34" charset="0"/>
              </a:rPr>
              <a:t>Tulang</a:t>
            </a:r>
            <a:r>
              <a:rPr lang="en-US" sz="2000" b="1" dirty="0">
                <a:cs typeface="Calibri" pitchFamily="34" charset="0"/>
              </a:rPr>
              <a:t> </a:t>
            </a:r>
            <a:r>
              <a:rPr lang="en-US" sz="2000" b="1" dirty="0" err="1">
                <a:cs typeface="Calibri" pitchFamily="34" charset="0"/>
              </a:rPr>
              <a:t>keras</a:t>
            </a:r>
            <a:r>
              <a:rPr lang="en-US" sz="2000" b="1" dirty="0">
                <a:cs typeface="Calibri" pitchFamily="34" charset="0"/>
              </a:rPr>
              <a:t> (osteon)</a:t>
            </a:r>
            <a:endParaRPr lang="id-ID" sz="2000" b="1" dirty="0">
              <a:cs typeface="Calibri" pitchFamily="34" charset="0"/>
            </a:endParaRPr>
          </a:p>
        </p:txBody>
      </p:sp>
      <p:sp>
        <p:nvSpPr>
          <p:cNvPr id="7" name="Parallelogram 6"/>
          <p:cNvSpPr/>
          <p:nvPr/>
        </p:nvSpPr>
        <p:spPr>
          <a:xfrm>
            <a:off x="-139632" y="1110898"/>
            <a:ext cx="2425632" cy="517902"/>
          </a:xfrm>
          <a:prstGeom prst="parallelogram">
            <a:avLst/>
          </a:prstGeom>
          <a:solidFill>
            <a:srgbClr val="99378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8" name="TextBox 7"/>
          <p:cNvSpPr txBox="1"/>
          <p:nvPr/>
        </p:nvSpPr>
        <p:spPr>
          <a:xfrm>
            <a:off x="345696" y="1169350"/>
            <a:ext cx="6740904" cy="430851"/>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A. TULANG</a:t>
            </a:r>
          </a:p>
        </p:txBody>
      </p:sp>
    </p:spTree>
    <p:extLst>
      <p:ext uri="{BB962C8B-B14F-4D97-AF65-F5344CB8AC3E}">
        <p14:creationId xmlns:p14="http://schemas.microsoft.com/office/powerpoint/2010/main" val="1167525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750"/>
                                        <p:tgtEl>
                                          <p:spTgt spid="7"/>
                                        </p:tgtEl>
                                      </p:cBhvr>
                                    </p:animEffect>
                                  </p:childTnLst>
                                </p:cTn>
                              </p:par>
                            </p:childTnLst>
                          </p:cTn>
                        </p:par>
                        <p:par>
                          <p:cTn id="11" fill="hold">
                            <p:stCondLst>
                              <p:cond delay="1250"/>
                            </p:stCondLst>
                            <p:childTnLst>
                              <p:par>
                                <p:cTn id="12" presetID="16" presetClass="entr" presetSubtype="21" fill="hold" grpId="0" nodeType="afterEffect">
                                  <p:stCondLst>
                                    <p:cond delay="25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par>
                          <p:cTn id="15" fill="hold">
                            <p:stCondLst>
                              <p:cond delay="2000"/>
                            </p:stCondLst>
                            <p:childTnLst>
                              <p:par>
                                <p:cTn id="16" presetID="22" presetClass="entr" presetSubtype="8" fill="hold" grpId="0" nodeType="afterEffect">
                                  <p:stCondLst>
                                    <p:cond delay="25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childTnLst>
                          </p:cTn>
                        </p:par>
                        <p:par>
                          <p:cTn id="19" fill="hold">
                            <p:stCondLst>
                              <p:cond delay="2750"/>
                            </p:stCondLst>
                            <p:childTnLst>
                              <p:par>
                                <p:cTn id="20" presetID="2" presetClass="entr" presetSubtype="4" fill="hold" grpId="0" nodeType="afterEffect">
                                  <p:stCondLst>
                                    <p:cond delay="25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3500"/>
                            </p:stCondLst>
                            <p:childTnLst>
                              <p:par>
                                <p:cTn id="25" presetID="2" presetClass="entr" presetSubtype="4" fill="hold" grpId="0" nodeType="afterEffect">
                                  <p:stCondLst>
                                    <p:cond delay="25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6" grpId="0" animBg="1"/>
      <p:bldP spid="7" grpId="0" animBg="1"/>
      <p:bldP spid="8"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00984" y="1815193"/>
            <a:ext cx="2342217" cy="40005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sz="2000" b="1" dirty="0">
                <a:solidFill>
                  <a:schemeClr val="tx1"/>
                </a:solidFill>
                <a:cs typeface="Calibri" pitchFamily="34" charset="0"/>
              </a:rPr>
              <a:t> </a:t>
            </a:r>
            <a:r>
              <a:rPr lang="en-US" sz="2000" b="1" dirty="0" err="1">
                <a:solidFill>
                  <a:schemeClr val="tx1"/>
                </a:solidFill>
                <a:cs typeface="Calibri" pitchFamily="34" charset="0"/>
              </a:rPr>
              <a:t>Tulang</a:t>
            </a:r>
            <a:r>
              <a:rPr lang="en-US" sz="2000" b="1" dirty="0">
                <a:solidFill>
                  <a:schemeClr val="tx1"/>
                </a:solidFill>
                <a:cs typeface="Calibri" pitchFamily="34" charset="0"/>
              </a:rPr>
              <a:t> </a:t>
            </a:r>
            <a:r>
              <a:rPr lang="en-US" sz="2000" b="1" dirty="0" err="1">
                <a:solidFill>
                  <a:schemeClr val="tx1"/>
                </a:solidFill>
                <a:cs typeface="Calibri" pitchFamily="34" charset="0"/>
              </a:rPr>
              <a:t>rawan</a:t>
            </a:r>
            <a:endParaRPr lang="en-US" sz="2000" b="1" dirty="0">
              <a:solidFill>
                <a:schemeClr val="tx1"/>
              </a:solidFill>
              <a:cs typeface="Calibri" pitchFamily="34" charset="0"/>
            </a:endParaRPr>
          </a:p>
        </p:txBody>
      </p:sp>
      <p:sp>
        <p:nvSpPr>
          <p:cNvPr id="4" name="TextBox 3"/>
          <p:cNvSpPr txBox="1"/>
          <p:nvPr/>
        </p:nvSpPr>
        <p:spPr>
          <a:xfrm>
            <a:off x="740228" y="2287087"/>
            <a:ext cx="3200400" cy="369332"/>
          </a:xfrm>
          <a:prstGeom prst="rect">
            <a:avLst/>
          </a:prstGeom>
          <a:noFill/>
          <a:ln>
            <a:noFill/>
          </a:ln>
        </p:spPr>
        <p:txBody>
          <a:bodyPr wrap="square" rtlCol="0">
            <a:spAutoFit/>
          </a:bodyPr>
          <a:lstStyle/>
          <a:p>
            <a:r>
              <a:rPr lang="en-US" b="1" dirty="0" err="1"/>
              <a:t>Tulang</a:t>
            </a:r>
            <a:r>
              <a:rPr lang="en-US" b="1" dirty="0"/>
              <a:t> </a:t>
            </a:r>
            <a:r>
              <a:rPr lang="en-US" b="1" dirty="0" err="1"/>
              <a:t>Rawan</a:t>
            </a:r>
            <a:r>
              <a:rPr lang="en-US" b="1" dirty="0"/>
              <a:t> </a:t>
            </a:r>
            <a:r>
              <a:rPr lang="en-US" b="1" dirty="0" err="1"/>
              <a:t>Hialin</a:t>
            </a:r>
            <a:endParaRPr lang="en-US" b="1" dirty="0"/>
          </a:p>
        </p:txBody>
      </p:sp>
      <p:sp>
        <p:nvSpPr>
          <p:cNvPr id="5" name="Rectangle 4"/>
          <p:cNvSpPr/>
          <p:nvPr/>
        </p:nvSpPr>
        <p:spPr>
          <a:xfrm>
            <a:off x="838201" y="2832447"/>
            <a:ext cx="4285397" cy="2000250"/>
          </a:xfrm>
          <a:prstGeom prst="rect">
            <a:avLst/>
          </a:prstGeom>
          <a:solidFill>
            <a:schemeClr val="accent3">
              <a:lumMod val="20000"/>
              <a:lumOff val="8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2575" indent="-282575">
              <a:buFont typeface="Wingdings" pitchFamily="2" charset="2"/>
              <a:buChar char="ü"/>
              <a:defRPr/>
            </a:pPr>
            <a:r>
              <a:rPr lang="id-ID" dirty="0">
                <a:solidFill>
                  <a:schemeClr val="tx1"/>
                </a:solidFill>
                <a:sym typeface="Wingdings" pitchFamily="2" charset="2"/>
              </a:rPr>
              <a:t>Bentuk tulang rawan terbanyak</a:t>
            </a:r>
            <a:r>
              <a:rPr lang="en-US" dirty="0">
                <a:solidFill>
                  <a:schemeClr val="tx1"/>
                </a:solidFill>
                <a:sym typeface="Wingdings" pitchFamily="2" charset="2"/>
              </a:rPr>
              <a:t>.</a:t>
            </a:r>
          </a:p>
          <a:p>
            <a:pPr marL="282575" indent="-282575">
              <a:buFont typeface="Wingdings" pitchFamily="2" charset="2"/>
              <a:buChar char="ü"/>
              <a:defRPr/>
            </a:pPr>
            <a:r>
              <a:rPr lang="id-ID" dirty="0">
                <a:solidFill>
                  <a:schemeClr val="tx1"/>
                </a:solidFill>
                <a:sym typeface="Wingdings" pitchFamily="2" charset="2"/>
              </a:rPr>
              <a:t>M</a:t>
            </a:r>
            <a:r>
              <a:rPr lang="en-US" dirty="0" err="1">
                <a:solidFill>
                  <a:schemeClr val="tx1"/>
                </a:solidFill>
                <a:sym typeface="Wingdings" pitchFamily="2" charset="2"/>
              </a:rPr>
              <a:t>empunyai</a:t>
            </a:r>
            <a:r>
              <a:rPr lang="en-US" dirty="0">
                <a:solidFill>
                  <a:schemeClr val="tx1"/>
                </a:solidFill>
                <a:sym typeface="Wingdings" pitchFamily="2" charset="2"/>
              </a:rPr>
              <a:t> m</a:t>
            </a:r>
            <a:r>
              <a:rPr lang="id-ID" dirty="0">
                <a:solidFill>
                  <a:schemeClr val="tx1"/>
                </a:solidFill>
                <a:sym typeface="Wingdings" pitchFamily="2" charset="2"/>
              </a:rPr>
              <a:t>atriks homogen</a:t>
            </a:r>
            <a:r>
              <a:rPr lang="en-US" dirty="0">
                <a:solidFill>
                  <a:schemeClr val="tx1"/>
                </a:solidFill>
                <a:sym typeface="Wingdings" pitchFamily="2" charset="2"/>
              </a:rPr>
              <a:t>, </a:t>
            </a:r>
          </a:p>
          <a:p>
            <a:pPr lvl="0">
              <a:defRPr/>
            </a:pPr>
            <a:r>
              <a:rPr lang="en-US" dirty="0">
                <a:solidFill>
                  <a:schemeClr val="tx1"/>
                </a:solidFill>
                <a:sym typeface="Wingdings" pitchFamily="2" charset="2"/>
              </a:rPr>
              <a:t>     </a:t>
            </a:r>
            <a:r>
              <a:rPr lang="id-ID" dirty="0">
                <a:solidFill>
                  <a:schemeClr val="tx1"/>
                </a:solidFill>
                <a:sym typeface="Wingdings" pitchFamily="2" charset="2"/>
              </a:rPr>
              <a:t>halus, dan transparan</a:t>
            </a:r>
            <a:r>
              <a:rPr lang="en-US" dirty="0">
                <a:solidFill>
                  <a:schemeClr val="tx1"/>
                </a:solidFill>
                <a:sym typeface="Wingdings" pitchFamily="2" charset="2"/>
              </a:rPr>
              <a:t>.</a:t>
            </a:r>
          </a:p>
          <a:p>
            <a:pPr marL="282575" indent="-282575">
              <a:buFont typeface="Wingdings" pitchFamily="2" charset="2"/>
              <a:buChar char="ü"/>
              <a:defRPr/>
            </a:pPr>
            <a:r>
              <a:rPr lang="id-ID" dirty="0">
                <a:solidFill>
                  <a:schemeClr val="tx1"/>
                </a:solidFill>
                <a:sym typeface="Wingdings" pitchFamily="2" charset="2"/>
              </a:rPr>
              <a:t>Terletak pada cincin trakea, cuping hidung, persendian, serta antara tulang rusuk dan tulang dada</a:t>
            </a:r>
            <a:r>
              <a:rPr lang="en-US" dirty="0">
                <a:solidFill>
                  <a:schemeClr val="tx1"/>
                </a:solidFill>
                <a:sym typeface="Wingdings" pitchFamily="2" charset="2"/>
              </a:rPr>
              <a:t>.</a:t>
            </a:r>
            <a:endParaRPr lang="id-ID" dirty="0">
              <a:solidFill>
                <a:schemeClr val="tx1"/>
              </a:solidFill>
              <a:sym typeface="Wingdings" pitchFamily="2" charset="2"/>
            </a:endParaRPr>
          </a:p>
        </p:txBody>
      </p:sp>
      <p:sp>
        <p:nvSpPr>
          <p:cNvPr id="9" name="Parallelogram 8"/>
          <p:cNvSpPr/>
          <p:nvPr/>
        </p:nvSpPr>
        <p:spPr>
          <a:xfrm>
            <a:off x="-139632" y="1110898"/>
            <a:ext cx="2425632" cy="517902"/>
          </a:xfrm>
          <a:prstGeom prst="parallelogram">
            <a:avLst/>
          </a:prstGeom>
          <a:solidFill>
            <a:srgbClr val="99378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10" name="TextBox 9"/>
          <p:cNvSpPr txBox="1"/>
          <p:nvPr/>
        </p:nvSpPr>
        <p:spPr>
          <a:xfrm>
            <a:off x="345696" y="1169350"/>
            <a:ext cx="6740904" cy="430851"/>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A. TULANG</a:t>
            </a:r>
          </a:p>
        </p:txBody>
      </p:sp>
      <p:grpSp>
        <p:nvGrpSpPr>
          <p:cNvPr id="6" name="Group 5"/>
          <p:cNvGrpSpPr/>
          <p:nvPr/>
        </p:nvGrpSpPr>
        <p:grpSpPr>
          <a:xfrm>
            <a:off x="5105399" y="2628341"/>
            <a:ext cx="3665812" cy="2423803"/>
            <a:chOff x="5217994" y="1683730"/>
            <a:chExt cx="3737211" cy="2423803"/>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17994" y="1683730"/>
              <a:ext cx="3737211" cy="240400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6794691" y="3892089"/>
              <a:ext cx="1933615" cy="215444"/>
            </a:xfrm>
            <a:prstGeom prst="rect">
              <a:avLst/>
            </a:prstGeom>
          </p:spPr>
          <p:txBody>
            <a:bodyPr wrap="none">
              <a:spAutoFit/>
            </a:bodyPr>
            <a:lstStyle/>
            <a:p>
              <a:r>
                <a:rPr lang="en-US" sz="800" dirty="0" err="1"/>
                <a:t>Sumber:</a:t>
              </a:r>
              <a:r>
                <a:rPr lang="en-US" sz="800" i="1" dirty="0" err="1"/>
                <a:t>commons.wikimedia.org</a:t>
              </a:r>
              <a:r>
                <a:rPr lang="en-US" sz="800" i="1" dirty="0"/>
                <a:t>/</a:t>
              </a:r>
              <a:r>
                <a:rPr lang="en-US" sz="800" i="1" dirty="0" err="1"/>
                <a:t>Ganimedes</a:t>
              </a:r>
              <a:endParaRPr lang="en-US" sz="800" i="1" dirty="0"/>
            </a:p>
          </p:txBody>
        </p:sp>
      </p:grpSp>
    </p:spTree>
    <p:extLst>
      <p:ext uri="{BB962C8B-B14F-4D97-AF65-F5344CB8AC3E}">
        <p14:creationId xmlns:p14="http://schemas.microsoft.com/office/powerpoint/2010/main" val="2321827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750"/>
                            </p:stCondLst>
                            <p:childTnLst>
                              <p:par>
                                <p:cTn id="9" presetID="10" presetClass="entr" presetSubtype="0" fill="hold" grpId="0" nodeType="afterEffect">
                                  <p:stCondLst>
                                    <p:cond delay="25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500"/>
                            </p:stCondLst>
                            <p:childTnLst>
                              <p:par>
                                <p:cTn id="13" presetID="2" presetClass="entr" presetSubtype="8" fill="hold" grpId="0" nodeType="afterEffect">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2250"/>
                            </p:stCondLst>
                            <p:childTnLst>
                              <p:par>
                                <p:cTn id="18" presetID="2" presetClass="entr" presetSubtype="4" fill="hold" nodeType="afterEffect">
                                  <p:stCondLst>
                                    <p:cond delay="25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9972" y="2913770"/>
            <a:ext cx="4524307" cy="1810631"/>
          </a:xfrm>
          <a:prstGeom prst="rect">
            <a:avLst/>
          </a:prstGeom>
          <a:solidFill>
            <a:schemeClr val="accent5">
              <a:lumMod val="20000"/>
              <a:lumOff val="8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2575" indent="-282575">
              <a:buFont typeface="Wingdings" pitchFamily="2" charset="2"/>
              <a:buChar char="ü"/>
              <a:tabLst>
                <a:tab pos="282575" algn="l"/>
              </a:tabLst>
              <a:defRPr/>
            </a:pPr>
            <a:r>
              <a:rPr lang="id-ID" sz="1900" dirty="0">
                <a:solidFill>
                  <a:schemeClr val="tx1"/>
                </a:solidFill>
                <a:sym typeface="Wingdings" pitchFamily="2" charset="2"/>
              </a:rPr>
              <a:t>Bersifat lentur</a:t>
            </a:r>
            <a:r>
              <a:rPr lang="en-US" sz="1900" dirty="0">
                <a:solidFill>
                  <a:schemeClr val="tx1"/>
                </a:solidFill>
                <a:sym typeface="Wingdings" pitchFamily="2" charset="2"/>
              </a:rPr>
              <a:t>.</a:t>
            </a:r>
          </a:p>
          <a:p>
            <a:pPr marL="282575" indent="-282575">
              <a:buFont typeface="Wingdings" pitchFamily="2" charset="2"/>
              <a:buChar char="ü"/>
              <a:defRPr/>
            </a:pPr>
            <a:r>
              <a:rPr lang="id-ID" sz="1900" dirty="0">
                <a:solidFill>
                  <a:schemeClr val="tx1"/>
                </a:solidFill>
                <a:sym typeface="Wingdings" pitchFamily="2" charset="2"/>
              </a:rPr>
              <a:t>Matriks mengandung serat elastis</a:t>
            </a:r>
            <a:r>
              <a:rPr lang="en-US" sz="1900" dirty="0">
                <a:solidFill>
                  <a:schemeClr val="tx1"/>
                </a:solidFill>
                <a:sym typeface="Wingdings" pitchFamily="2" charset="2"/>
              </a:rPr>
              <a:t> yang</a:t>
            </a:r>
            <a:r>
              <a:rPr lang="id-ID" sz="1900" dirty="0">
                <a:solidFill>
                  <a:schemeClr val="tx1"/>
                </a:solidFill>
                <a:sym typeface="Wingdings" pitchFamily="2" charset="2"/>
              </a:rPr>
              <a:t> bercabang</a:t>
            </a:r>
            <a:r>
              <a:rPr lang="en-US" sz="1900" dirty="0">
                <a:solidFill>
                  <a:schemeClr val="tx1"/>
                </a:solidFill>
                <a:sym typeface="Wingdings" pitchFamily="2" charset="2"/>
              </a:rPr>
              <a:t>-</a:t>
            </a:r>
            <a:r>
              <a:rPr lang="en-US" sz="1900" dirty="0" err="1">
                <a:solidFill>
                  <a:schemeClr val="tx1"/>
                </a:solidFill>
                <a:sym typeface="Wingdings" pitchFamily="2" charset="2"/>
              </a:rPr>
              <a:t>cabang</a:t>
            </a:r>
            <a:r>
              <a:rPr lang="en-US" sz="1900" dirty="0">
                <a:solidFill>
                  <a:schemeClr val="tx1"/>
                </a:solidFill>
                <a:sym typeface="Wingdings" pitchFamily="2" charset="2"/>
              </a:rPr>
              <a:t>.</a:t>
            </a:r>
          </a:p>
          <a:p>
            <a:pPr marL="282575" indent="-282575">
              <a:buFont typeface="Wingdings" pitchFamily="2" charset="2"/>
              <a:buChar char="ü"/>
              <a:defRPr/>
            </a:pPr>
            <a:r>
              <a:rPr lang="id-ID" sz="1900" dirty="0">
                <a:solidFill>
                  <a:schemeClr val="tx1"/>
                </a:solidFill>
                <a:sym typeface="Wingdings" pitchFamily="2" charset="2"/>
              </a:rPr>
              <a:t>Terletak pada epiglotis dan bagian luar telinga</a:t>
            </a:r>
            <a:r>
              <a:rPr lang="en-US" sz="1900" dirty="0">
                <a:solidFill>
                  <a:schemeClr val="tx1"/>
                </a:solidFill>
                <a:sym typeface="Wingdings" pitchFamily="2" charset="2"/>
              </a:rPr>
              <a:t>.</a:t>
            </a:r>
            <a:endParaRPr lang="id-ID" sz="1900" dirty="0">
              <a:solidFill>
                <a:schemeClr val="tx1"/>
              </a:solidFill>
              <a:sym typeface="Wingdings" pitchFamily="2" charset="2"/>
            </a:endParaRPr>
          </a:p>
        </p:txBody>
      </p:sp>
      <p:grpSp>
        <p:nvGrpSpPr>
          <p:cNvPr id="6" name="Group 5"/>
          <p:cNvGrpSpPr/>
          <p:nvPr/>
        </p:nvGrpSpPr>
        <p:grpSpPr>
          <a:xfrm>
            <a:off x="5083629" y="2626304"/>
            <a:ext cx="3738924" cy="2422780"/>
            <a:chOff x="5083629" y="1769054"/>
            <a:chExt cx="3738924" cy="242278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3629" y="1769054"/>
              <a:ext cx="3738924" cy="242278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6682096" y="3956506"/>
              <a:ext cx="1896673" cy="215444"/>
            </a:xfrm>
            <a:prstGeom prst="rect">
              <a:avLst/>
            </a:prstGeom>
          </p:spPr>
          <p:txBody>
            <a:bodyPr wrap="none">
              <a:spAutoFit/>
            </a:bodyPr>
            <a:lstStyle/>
            <a:p>
              <a:r>
                <a:rPr lang="en-US" sz="800" dirty="0" err="1"/>
                <a:t>Sumber:</a:t>
              </a:r>
              <a:r>
                <a:rPr lang="en-US" sz="800" i="1" dirty="0" err="1"/>
                <a:t>commons.wikimedia.org</a:t>
              </a:r>
              <a:r>
                <a:rPr lang="en-US" sz="800" i="1" dirty="0"/>
                <a:t>/</a:t>
              </a:r>
              <a:r>
                <a:rPr lang="en-US" sz="800" i="1" dirty="0" err="1"/>
                <a:t>Ganimedes</a:t>
              </a:r>
              <a:endParaRPr lang="en-US" sz="800" i="1" dirty="0"/>
            </a:p>
          </p:txBody>
        </p:sp>
      </p:grpSp>
      <p:sp>
        <p:nvSpPr>
          <p:cNvPr id="8" name="Rectangle 7"/>
          <p:cNvSpPr/>
          <p:nvPr/>
        </p:nvSpPr>
        <p:spPr>
          <a:xfrm>
            <a:off x="400984" y="1815193"/>
            <a:ext cx="2266017" cy="40005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sz="2000" b="1" dirty="0">
                <a:solidFill>
                  <a:schemeClr val="tx1"/>
                </a:solidFill>
                <a:cs typeface="Calibri" pitchFamily="34" charset="0"/>
              </a:rPr>
              <a:t> </a:t>
            </a:r>
            <a:r>
              <a:rPr lang="en-US" sz="2000" b="1" dirty="0" err="1">
                <a:solidFill>
                  <a:schemeClr val="tx1"/>
                </a:solidFill>
                <a:cs typeface="Calibri" pitchFamily="34" charset="0"/>
              </a:rPr>
              <a:t>Tulang</a:t>
            </a:r>
            <a:r>
              <a:rPr lang="en-US" sz="2000" b="1" dirty="0">
                <a:solidFill>
                  <a:schemeClr val="tx1"/>
                </a:solidFill>
                <a:cs typeface="Calibri" pitchFamily="34" charset="0"/>
              </a:rPr>
              <a:t> </a:t>
            </a:r>
            <a:r>
              <a:rPr lang="en-US" sz="2000" b="1" dirty="0" err="1">
                <a:solidFill>
                  <a:schemeClr val="tx1"/>
                </a:solidFill>
                <a:cs typeface="Calibri" pitchFamily="34" charset="0"/>
              </a:rPr>
              <a:t>rawan</a:t>
            </a:r>
            <a:endParaRPr lang="en-US" sz="2000" b="1" dirty="0">
              <a:solidFill>
                <a:schemeClr val="tx1"/>
              </a:solidFill>
              <a:cs typeface="Calibri" pitchFamily="34" charset="0"/>
            </a:endParaRPr>
          </a:p>
        </p:txBody>
      </p:sp>
      <p:sp>
        <p:nvSpPr>
          <p:cNvPr id="10" name="TextBox 9"/>
          <p:cNvSpPr txBox="1"/>
          <p:nvPr/>
        </p:nvSpPr>
        <p:spPr>
          <a:xfrm>
            <a:off x="740228" y="2287087"/>
            <a:ext cx="3200400" cy="369332"/>
          </a:xfrm>
          <a:prstGeom prst="rect">
            <a:avLst/>
          </a:prstGeom>
          <a:noFill/>
          <a:ln>
            <a:noFill/>
          </a:ln>
        </p:spPr>
        <p:txBody>
          <a:bodyPr wrap="square" rtlCol="0">
            <a:spAutoFit/>
          </a:bodyPr>
          <a:lstStyle/>
          <a:p>
            <a:r>
              <a:rPr lang="en-US" b="1" dirty="0" err="1"/>
              <a:t>Tulang</a:t>
            </a:r>
            <a:r>
              <a:rPr lang="en-US" b="1" dirty="0"/>
              <a:t> </a:t>
            </a:r>
            <a:r>
              <a:rPr lang="en-US" b="1" dirty="0" err="1"/>
              <a:t>Rawan</a:t>
            </a:r>
            <a:r>
              <a:rPr lang="en-US" b="1" dirty="0"/>
              <a:t> </a:t>
            </a:r>
            <a:r>
              <a:rPr lang="en-US" b="1" dirty="0" err="1"/>
              <a:t>Elastis</a:t>
            </a:r>
            <a:endParaRPr lang="en-US" b="1" dirty="0"/>
          </a:p>
        </p:txBody>
      </p:sp>
      <p:sp>
        <p:nvSpPr>
          <p:cNvPr id="11" name="Parallelogram 10"/>
          <p:cNvSpPr/>
          <p:nvPr/>
        </p:nvSpPr>
        <p:spPr>
          <a:xfrm>
            <a:off x="-139632" y="1110898"/>
            <a:ext cx="2425632" cy="517902"/>
          </a:xfrm>
          <a:prstGeom prst="parallelogram">
            <a:avLst/>
          </a:prstGeom>
          <a:solidFill>
            <a:srgbClr val="99378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12" name="TextBox 11"/>
          <p:cNvSpPr txBox="1"/>
          <p:nvPr/>
        </p:nvSpPr>
        <p:spPr>
          <a:xfrm>
            <a:off x="345696" y="1169350"/>
            <a:ext cx="6740904" cy="430851"/>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A. TULANG</a:t>
            </a:r>
          </a:p>
        </p:txBody>
      </p:sp>
    </p:spTree>
    <p:extLst>
      <p:ext uri="{BB962C8B-B14F-4D97-AF65-F5344CB8AC3E}">
        <p14:creationId xmlns:p14="http://schemas.microsoft.com/office/powerpoint/2010/main" val="718537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25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750"/>
                            </p:stCondLst>
                            <p:childTnLst>
                              <p:par>
                                <p:cTn id="9" presetID="10" presetClass="entr" presetSubtype="0" fill="hold" grpId="0" nodeType="afterEffect">
                                  <p:stCondLst>
                                    <p:cond delay="25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500"/>
                            </p:stCondLst>
                            <p:childTnLst>
                              <p:par>
                                <p:cTn id="13" presetID="2" presetClass="entr" presetSubtype="8" fill="hold" grpId="0" nodeType="afterEffect">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2250"/>
                            </p:stCondLst>
                            <p:childTnLst>
                              <p:par>
                                <p:cTn id="18" presetID="2" presetClass="entr" presetSubtype="4" fill="hold" nodeType="afterEffect">
                                  <p:stCondLst>
                                    <p:cond delay="25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0"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400984" y="1815193"/>
            <a:ext cx="2342217" cy="40005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sz="2000" b="1" dirty="0">
                <a:solidFill>
                  <a:schemeClr val="tx1"/>
                </a:solidFill>
                <a:cs typeface="Calibri" pitchFamily="34" charset="0"/>
              </a:rPr>
              <a:t> </a:t>
            </a:r>
            <a:r>
              <a:rPr lang="en-US" sz="2000" b="1" dirty="0" err="1">
                <a:solidFill>
                  <a:schemeClr val="tx1"/>
                </a:solidFill>
                <a:cs typeface="Calibri" pitchFamily="34" charset="0"/>
              </a:rPr>
              <a:t>Tulang</a:t>
            </a:r>
            <a:r>
              <a:rPr lang="en-US" sz="2000" b="1" dirty="0">
                <a:solidFill>
                  <a:schemeClr val="tx1"/>
                </a:solidFill>
                <a:cs typeface="Calibri" pitchFamily="34" charset="0"/>
              </a:rPr>
              <a:t> </a:t>
            </a:r>
            <a:r>
              <a:rPr lang="en-US" sz="2000" b="1" dirty="0" err="1">
                <a:solidFill>
                  <a:schemeClr val="tx1"/>
                </a:solidFill>
                <a:cs typeface="Calibri" pitchFamily="34" charset="0"/>
              </a:rPr>
              <a:t>rawan</a:t>
            </a:r>
            <a:endParaRPr lang="en-US" sz="2000" b="1" dirty="0">
              <a:solidFill>
                <a:schemeClr val="tx1"/>
              </a:solidFill>
              <a:cs typeface="Calibri" pitchFamily="34" charset="0"/>
            </a:endParaRPr>
          </a:p>
        </p:txBody>
      </p:sp>
      <p:sp>
        <p:nvSpPr>
          <p:cNvPr id="14" name="TextBox 13"/>
          <p:cNvSpPr txBox="1"/>
          <p:nvPr/>
        </p:nvSpPr>
        <p:spPr>
          <a:xfrm>
            <a:off x="740228" y="2287087"/>
            <a:ext cx="3200400" cy="369332"/>
          </a:xfrm>
          <a:prstGeom prst="rect">
            <a:avLst/>
          </a:prstGeom>
          <a:noFill/>
          <a:ln>
            <a:noFill/>
          </a:ln>
        </p:spPr>
        <p:txBody>
          <a:bodyPr wrap="square" rtlCol="0">
            <a:spAutoFit/>
          </a:bodyPr>
          <a:lstStyle/>
          <a:p>
            <a:r>
              <a:rPr lang="en-US" b="1" dirty="0" err="1"/>
              <a:t>Tulang</a:t>
            </a:r>
            <a:r>
              <a:rPr lang="en-US" b="1" dirty="0"/>
              <a:t> </a:t>
            </a:r>
            <a:r>
              <a:rPr lang="en-US" b="1" dirty="0" err="1"/>
              <a:t>Rawan</a:t>
            </a:r>
            <a:r>
              <a:rPr lang="en-US" b="1" dirty="0"/>
              <a:t> </a:t>
            </a:r>
            <a:r>
              <a:rPr lang="en-US" b="1" dirty="0" err="1"/>
              <a:t>Fibrosa</a:t>
            </a:r>
            <a:endParaRPr lang="en-US" b="1" dirty="0"/>
          </a:p>
        </p:txBody>
      </p:sp>
      <p:sp>
        <p:nvSpPr>
          <p:cNvPr id="15" name="Rectangle 14"/>
          <p:cNvSpPr/>
          <p:nvPr/>
        </p:nvSpPr>
        <p:spPr>
          <a:xfrm>
            <a:off x="838201" y="2895600"/>
            <a:ext cx="4285397" cy="1733550"/>
          </a:xfrm>
          <a:prstGeom prst="rect">
            <a:avLst/>
          </a:prstGeom>
          <a:solidFill>
            <a:schemeClr val="accent2">
              <a:lumMod val="20000"/>
              <a:lumOff val="8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2575" indent="-282575">
              <a:buFont typeface="Wingdings" pitchFamily="2" charset="2"/>
              <a:buChar char="ü"/>
              <a:defRPr/>
            </a:pPr>
            <a:r>
              <a:rPr lang="id-ID" dirty="0">
                <a:solidFill>
                  <a:schemeClr val="tx1"/>
                </a:solidFill>
                <a:sym typeface="Wingdings" pitchFamily="2" charset="2"/>
              </a:rPr>
              <a:t>Bersifat kurang lentur.</a:t>
            </a:r>
          </a:p>
          <a:p>
            <a:pPr marL="282575" indent="-282575">
              <a:buFont typeface="Wingdings" pitchFamily="2" charset="2"/>
              <a:buChar char="ü"/>
              <a:defRPr/>
            </a:pPr>
            <a:r>
              <a:rPr lang="id-ID" dirty="0">
                <a:solidFill>
                  <a:schemeClr val="tx1"/>
                </a:solidFill>
                <a:sym typeface="Wingdings" pitchFamily="2" charset="2"/>
              </a:rPr>
              <a:t>Matriks mengandung serat kolagen tidak teratur.</a:t>
            </a:r>
          </a:p>
          <a:p>
            <a:pPr marL="282575" indent="-282575">
              <a:buFont typeface="Wingdings" pitchFamily="2" charset="2"/>
              <a:buChar char="ü"/>
              <a:defRPr/>
            </a:pPr>
            <a:r>
              <a:rPr lang="id-ID" dirty="0">
                <a:solidFill>
                  <a:schemeClr val="tx1"/>
                </a:solidFill>
                <a:sym typeface="Wingdings" pitchFamily="2" charset="2"/>
              </a:rPr>
              <a:t>Terletak pada antar ruas tulang belakang.</a:t>
            </a:r>
          </a:p>
        </p:txBody>
      </p:sp>
      <p:sp>
        <p:nvSpPr>
          <p:cNvPr id="16" name="Parallelogram 15"/>
          <p:cNvSpPr/>
          <p:nvPr/>
        </p:nvSpPr>
        <p:spPr>
          <a:xfrm>
            <a:off x="-139632" y="1110898"/>
            <a:ext cx="2425632" cy="517902"/>
          </a:xfrm>
          <a:prstGeom prst="parallelogram">
            <a:avLst/>
          </a:prstGeom>
          <a:solidFill>
            <a:srgbClr val="99378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17" name="TextBox 16"/>
          <p:cNvSpPr txBox="1"/>
          <p:nvPr/>
        </p:nvSpPr>
        <p:spPr>
          <a:xfrm>
            <a:off x="345696" y="1169350"/>
            <a:ext cx="6740904" cy="430851"/>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A. TULANG</a:t>
            </a:r>
          </a:p>
        </p:txBody>
      </p:sp>
      <p:grpSp>
        <p:nvGrpSpPr>
          <p:cNvPr id="6" name="Group 5"/>
          <p:cNvGrpSpPr/>
          <p:nvPr/>
        </p:nvGrpSpPr>
        <p:grpSpPr>
          <a:xfrm>
            <a:off x="4909719" y="2667000"/>
            <a:ext cx="4028238" cy="2206856"/>
            <a:chOff x="4953000" y="1809750"/>
            <a:chExt cx="4028238" cy="2206856"/>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1812776"/>
              <a:ext cx="4028238" cy="220383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6834496" y="1809750"/>
              <a:ext cx="1896673" cy="215444"/>
            </a:xfrm>
            <a:prstGeom prst="rect">
              <a:avLst/>
            </a:prstGeom>
          </p:spPr>
          <p:txBody>
            <a:bodyPr wrap="none">
              <a:spAutoFit/>
            </a:bodyPr>
            <a:lstStyle/>
            <a:p>
              <a:r>
                <a:rPr lang="en-US" sz="800" dirty="0" err="1"/>
                <a:t>Sumber:</a:t>
              </a:r>
              <a:r>
                <a:rPr lang="en-US" sz="800" i="1" dirty="0" err="1"/>
                <a:t>commons.wikimedia.org</a:t>
              </a:r>
              <a:r>
                <a:rPr lang="en-US" sz="800" i="1" dirty="0"/>
                <a:t>/</a:t>
              </a:r>
              <a:r>
                <a:rPr lang="en-US" sz="800" i="1" dirty="0" err="1"/>
                <a:t>Ganimedes</a:t>
              </a:r>
              <a:endParaRPr lang="en-US" sz="800" i="1" dirty="0"/>
            </a:p>
          </p:txBody>
        </p:sp>
      </p:grpSp>
    </p:spTree>
    <p:extLst>
      <p:ext uri="{BB962C8B-B14F-4D97-AF65-F5344CB8AC3E}">
        <p14:creationId xmlns:p14="http://schemas.microsoft.com/office/powerpoint/2010/main" val="1829989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25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par>
                          <p:cTn id="8" fill="hold">
                            <p:stCondLst>
                              <p:cond delay="750"/>
                            </p:stCondLst>
                            <p:childTnLst>
                              <p:par>
                                <p:cTn id="9" presetID="10" presetClass="entr" presetSubtype="0" fill="hold" grpId="0" nodeType="afterEffect">
                                  <p:stCondLst>
                                    <p:cond delay="25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500"/>
                            </p:stCondLst>
                            <p:childTnLst>
                              <p:par>
                                <p:cTn id="13" presetID="2" presetClass="entr" presetSubtype="8" fill="hold" grpId="0" nodeType="afterEffect">
                                  <p:stCondLst>
                                    <p:cond delay="25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0-#ppt_w/2"/>
                                          </p:val>
                                        </p:tav>
                                        <p:tav tm="100000">
                                          <p:val>
                                            <p:strVal val="#ppt_x"/>
                                          </p:val>
                                        </p:tav>
                                      </p:tavLst>
                                    </p:anim>
                                    <p:anim calcmode="lin" valueType="num">
                                      <p:cBhvr additive="base">
                                        <p:cTn id="16" dur="500" fill="hold"/>
                                        <p:tgtEl>
                                          <p:spTgt spid="15"/>
                                        </p:tgtEl>
                                        <p:attrNameLst>
                                          <p:attrName>ppt_y</p:attrName>
                                        </p:attrNameLst>
                                      </p:cBhvr>
                                      <p:tavLst>
                                        <p:tav tm="0">
                                          <p:val>
                                            <p:strVal val="#ppt_y"/>
                                          </p:val>
                                        </p:tav>
                                        <p:tav tm="100000">
                                          <p:val>
                                            <p:strVal val="#ppt_y"/>
                                          </p:val>
                                        </p:tav>
                                      </p:tavLst>
                                    </p:anim>
                                  </p:childTnLst>
                                </p:cTn>
                              </p:par>
                            </p:childTnLst>
                          </p:cTn>
                        </p:par>
                        <p:par>
                          <p:cTn id="17" fill="hold">
                            <p:stCondLst>
                              <p:cond delay="2250"/>
                            </p:stCondLst>
                            <p:childTnLst>
                              <p:par>
                                <p:cTn id="18" presetID="2" presetClass="entr" presetSubtype="4" fill="hold" nodeType="afterEffect">
                                  <p:stCondLst>
                                    <p:cond delay="25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0" y="2209800"/>
            <a:ext cx="7391400" cy="6286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i="1" dirty="0" err="1">
                <a:solidFill>
                  <a:schemeClr val="tx1"/>
                </a:solidFill>
                <a:cs typeface="Calibri" pitchFamily="34" charset="0"/>
              </a:rPr>
              <a:t>Tulang</a:t>
            </a:r>
            <a:r>
              <a:rPr lang="en-US" sz="1600" b="1" i="1" dirty="0">
                <a:solidFill>
                  <a:schemeClr val="tx1"/>
                </a:solidFill>
                <a:cs typeface="Calibri" pitchFamily="34" charset="0"/>
              </a:rPr>
              <a:t> </a:t>
            </a:r>
            <a:r>
              <a:rPr lang="en-US" sz="1600" b="1" i="1" dirty="0" err="1">
                <a:solidFill>
                  <a:schemeClr val="tx1"/>
                </a:solidFill>
                <a:cs typeface="Calibri" pitchFamily="34" charset="0"/>
              </a:rPr>
              <a:t>keras</a:t>
            </a:r>
            <a:r>
              <a:rPr lang="en-US" sz="1600" b="1" i="1" dirty="0">
                <a:solidFill>
                  <a:schemeClr val="tx1"/>
                </a:solidFill>
                <a:cs typeface="Calibri" pitchFamily="34" charset="0"/>
              </a:rPr>
              <a:t> </a:t>
            </a:r>
            <a:r>
              <a:rPr lang="en-US" sz="1600" b="1" i="1" dirty="0" err="1">
                <a:solidFill>
                  <a:schemeClr val="tx1"/>
                </a:solidFill>
                <a:cs typeface="Calibri" pitchFamily="34" charset="0"/>
              </a:rPr>
              <a:t>merupakan</a:t>
            </a:r>
            <a:r>
              <a:rPr lang="en-US" sz="1600" b="1" i="1" dirty="0">
                <a:solidFill>
                  <a:schemeClr val="tx1"/>
                </a:solidFill>
                <a:cs typeface="Calibri" pitchFamily="34" charset="0"/>
              </a:rPr>
              <a:t> </a:t>
            </a:r>
            <a:r>
              <a:rPr lang="en-US" sz="1600" b="1" i="1" dirty="0" err="1">
                <a:solidFill>
                  <a:schemeClr val="tx1"/>
                </a:solidFill>
                <a:cs typeface="Calibri" pitchFamily="34" charset="0"/>
              </a:rPr>
              <a:t>rangka</a:t>
            </a:r>
            <a:r>
              <a:rPr lang="en-US" sz="1600" b="1" i="1" dirty="0">
                <a:solidFill>
                  <a:schemeClr val="tx1"/>
                </a:solidFill>
                <a:cs typeface="Calibri" pitchFamily="34" charset="0"/>
              </a:rPr>
              <a:t> yang </a:t>
            </a:r>
            <a:r>
              <a:rPr lang="en-US" sz="1600" b="1" i="1" dirty="0" err="1">
                <a:solidFill>
                  <a:schemeClr val="tx1"/>
                </a:solidFill>
                <a:cs typeface="Calibri" pitchFamily="34" charset="0"/>
              </a:rPr>
              <a:t>menyokong</a:t>
            </a:r>
            <a:r>
              <a:rPr lang="en-US" sz="1600" b="1" i="1" dirty="0">
                <a:solidFill>
                  <a:schemeClr val="tx1"/>
                </a:solidFill>
                <a:cs typeface="Calibri" pitchFamily="34" charset="0"/>
              </a:rPr>
              <a:t> </a:t>
            </a:r>
            <a:r>
              <a:rPr lang="en-US" sz="1600" b="1" i="1" dirty="0" err="1">
                <a:solidFill>
                  <a:schemeClr val="tx1"/>
                </a:solidFill>
                <a:cs typeface="Calibri" pitchFamily="34" charset="0"/>
              </a:rPr>
              <a:t>sebagian</a:t>
            </a:r>
            <a:r>
              <a:rPr lang="en-US" sz="1600" b="1" i="1" dirty="0">
                <a:solidFill>
                  <a:schemeClr val="tx1"/>
                </a:solidFill>
                <a:cs typeface="Calibri" pitchFamily="34" charset="0"/>
              </a:rPr>
              <a:t> </a:t>
            </a:r>
            <a:r>
              <a:rPr lang="en-US" sz="1600" b="1" i="1" dirty="0" err="1">
                <a:solidFill>
                  <a:schemeClr val="tx1"/>
                </a:solidFill>
                <a:cs typeface="Calibri" pitchFamily="34" charset="0"/>
              </a:rPr>
              <a:t>besar</a:t>
            </a:r>
            <a:r>
              <a:rPr lang="en-US" sz="1600" b="1" i="1" dirty="0">
                <a:solidFill>
                  <a:schemeClr val="tx1"/>
                </a:solidFill>
                <a:cs typeface="Calibri" pitchFamily="34" charset="0"/>
              </a:rPr>
              <a:t> </a:t>
            </a:r>
            <a:r>
              <a:rPr lang="en-US" sz="1600" b="1" i="1" dirty="0" err="1">
                <a:solidFill>
                  <a:schemeClr val="tx1"/>
                </a:solidFill>
                <a:cs typeface="Calibri" pitchFamily="34" charset="0"/>
              </a:rPr>
              <a:t>tubuh</a:t>
            </a:r>
            <a:r>
              <a:rPr lang="en-US" sz="1600" b="1" i="1" dirty="0">
                <a:solidFill>
                  <a:schemeClr val="tx1"/>
                </a:solidFill>
                <a:cs typeface="Calibri" pitchFamily="34" charset="0"/>
              </a:rPr>
              <a:t> </a:t>
            </a:r>
            <a:r>
              <a:rPr lang="en-US" sz="1600" b="1" i="1" dirty="0" err="1">
                <a:solidFill>
                  <a:schemeClr val="tx1"/>
                </a:solidFill>
                <a:cs typeface="Calibri" pitchFamily="34" charset="0"/>
              </a:rPr>
              <a:t>manusia</a:t>
            </a:r>
            <a:r>
              <a:rPr lang="en-US" sz="1600" b="1" i="1" dirty="0">
                <a:solidFill>
                  <a:schemeClr val="tx1"/>
                </a:solidFill>
                <a:cs typeface="Calibri" pitchFamily="34" charset="0"/>
              </a:rPr>
              <a:t> </a:t>
            </a:r>
            <a:r>
              <a:rPr lang="en-US" sz="1600" b="1" i="1" dirty="0" err="1">
                <a:solidFill>
                  <a:schemeClr val="tx1"/>
                </a:solidFill>
                <a:cs typeface="Calibri" pitchFamily="34" charset="0"/>
              </a:rPr>
              <a:t>dewasa</a:t>
            </a:r>
            <a:r>
              <a:rPr lang="en-US" sz="1600" b="1" i="1" dirty="0">
                <a:solidFill>
                  <a:schemeClr val="tx1"/>
                </a:solidFill>
                <a:cs typeface="Calibri" pitchFamily="34" charset="0"/>
              </a:rPr>
              <a:t>.</a:t>
            </a:r>
          </a:p>
        </p:txBody>
      </p:sp>
      <p:sp>
        <p:nvSpPr>
          <p:cNvPr id="5" name="Rectangle 4"/>
          <p:cNvSpPr/>
          <p:nvPr/>
        </p:nvSpPr>
        <p:spPr>
          <a:xfrm>
            <a:off x="838200" y="2895600"/>
            <a:ext cx="7543800" cy="2317774"/>
          </a:xfrm>
          <a:prstGeom prst="rect">
            <a:avLst/>
          </a:prstGeom>
          <a:solidFill>
            <a:schemeClr val="accent4">
              <a:lumMod val="20000"/>
              <a:lumOff val="8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7663" indent="-347663">
              <a:spcBef>
                <a:spcPts val="300"/>
              </a:spcBef>
              <a:buFont typeface="Wingdings" pitchFamily="2" charset="2"/>
              <a:buChar char="v"/>
              <a:tabLst>
                <a:tab pos="174625" algn="l"/>
              </a:tabLst>
              <a:defRPr/>
            </a:pPr>
            <a:r>
              <a:rPr lang="id-ID" sz="1600" dirty="0">
                <a:solidFill>
                  <a:schemeClr val="tx1"/>
                </a:solidFill>
                <a:cs typeface="Calibri" pitchFamily="34" charset="0"/>
                <a:sym typeface="Wingdings" pitchFamily="2" charset="2"/>
              </a:rPr>
              <a:t>Sel tulang keras disebut </a:t>
            </a:r>
            <a:r>
              <a:rPr lang="id-ID" sz="1600" b="1" i="1" dirty="0">
                <a:solidFill>
                  <a:schemeClr val="tx1"/>
                </a:solidFill>
                <a:cs typeface="Calibri" pitchFamily="34" charset="0"/>
                <a:sym typeface="Wingdings" pitchFamily="2" charset="2"/>
              </a:rPr>
              <a:t>osteosit</a:t>
            </a:r>
            <a:r>
              <a:rPr lang="id-ID" sz="1600" dirty="0">
                <a:solidFill>
                  <a:schemeClr val="tx1"/>
                </a:solidFill>
                <a:cs typeface="Calibri" pitchFamily="34" charset="0"/>
                <a:sym typeface="Wingdings" pitchFamily="2" charset="2"/>
              </a:rPr>
              <a:t>, membentuk konsentris berlapis-lapis</a:t>
            </a:r>
            <a:r>
              <a:rPr lang="en-US" sz="1600" dirty="0">
                <a:solidFill>
                  <a:schemeClr val="tx1"/>
                </a:solidFill>
                <a:cs typeface="Calibri" pitchFamily="34" charset="0"/>
                <a:sym typeface="Wingdings" pitchFamily="2" charset="2"/>
              </a:rPr>
              <a:t>.</a:t>
            </a:r>
          </a:p>
          <a:p>
            <a:pPr marL="347663" indent="-347663">
              <a:spcBef>
                <a:spcPts val="300"/>
              </a:spcBef>
              <a:buFont typeface="Wingdings" pitchFamily="2" charset="2"/>
              <a:buChar char="v"/>
              <a:tabLst>
                <a:tab pos="347663" algn="l"/>
              </a:tabLst>
              <a:defRPr/>
            </a:pPr>
            <a:r>
              <a:rPr lang="en-US" sz="1600" dirty="0" err="1">
                <a:solidFill>
                  <a:schemeClr val="tx1"/>
                </a:solidFill>
                <a:cs typeface="Calibri" pitchFamily="34" charset="0"/>
                <a:sym typeface="Wingdings" pitchFamily="2" charset="2"/>
              </a:rPr>
              <a:t>Bagian</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luar</a:t>
            </a:r>
            <a:r>
              <a:rPr lang="en-US" sz="1600" dirty="0">
                <a:solidFill>
                  <a:schemeClr val="tx1"/>
                </a:solidFill>
                <a:cs typeface="Calibri" pitchFamily="34" charset="0"/>
                <a:sym typeface="Wingdings" pitchFamily="2" charset="2"/>
              </a:rPr>
              <a:t> t</a:t>
            </a:r>
            <a:r>
              <a:rPr lang="id-ID" sz="1600" dirty="0">
                <a:solidFill>
                  <a:schemeClr val="tx1"/>
                </a:solidFill>
                <a:cs typeface="Calibri" pitchFamily="34" charset="0"/>
                <a:sym typeface="Wingdings" pitchFamily="2" charset="2"/>
              </a:rPr>
              <a:t>ulang keras dilapisi </a:t>
            </a:r>
            <a:r>
              <a:rPr lang="en-US" sz="1600" dirty="0" err="1">
                <a:solidFill>
                  <a:schemeClr val="tx1"/>
                </a:solidFill>
                <a:cs typeface="Calibri" pitchFamily="34" charset="0"/>
                <a:sym typeface="Wingdings" pitchFamily="2" charset="2"/>
              </a:rPr>
              <a:t>oleh</a:t>
            </a:r>
            <a:r>
              <a:rPr lang="en-US" sz="1600" dirty="0">
                <a:solidFill>
                  <a:schemeClr val="tx1"/>
                </a:solidFill>
                <a:cs typeface="Calibri" pitchFamily="34" charset="0"/>
                <a:sym typeface="Wingdings" pitchFamily="2" charset="2"/>
              </a:rPr>
              <a:t> </a:t>
            </a:r>
            <a:r>
              <a:rPr lang="id-ID" sz="1600" b="1" dirty="0">
                <a:solidFill>
                  <a:schemeClr val="tx1"/>
                </a:solidFill>
                <a:cs typeface="Calibri" pitchFamily="34" charset="0"/>
                <a:sym typeface="Wingdings" pitchFamily="2" charset="2"/>
              </a:rPr>
              <a:t>periosteum</a:t>
            </a:r>
            <a:r>
              <a:rPr lang="id-ID" sz="1600" dirty="0">
                <a:solidFill>
                  <a:schemeClr val="tx1"/>
                </a:solidFill>
                <a:cs typeface="Calibri" pitchFamily="34" charset="0"/>
                <a:sym typeface="Wingdings" pitchFamily="2" charset="2"/>
              </a:rPr>
              <a:t>, tempat melekatnya otot</a:t>
            </a:r>
            <a:r>
              <a:rPr lang="en-US" sz="1600" dirty="0">
                <a:solidFill>
                  <a:schemeClr val="tx1"/>
                </a:solidFill>
                <a:cs typeface="Calibri" pitchFamily="34" charset="0"/>
                <a:sym typeface="Wingdings" pitchFamily="2" charset="2"/>
              </a:rPr>
              <a:t>.</a:t>
            </a:r>
          </a:p>
          <a:p>
            <a:pPr marL="285750" indent="-285750">
              <a:spcBef>
                <a:spcPts val="300"/>
              </a:spcBef>
              <a:buFont typeface="Wingdings" pitchFamily="2" charset="2"/>
              <a:buChar char="v"/>
              <a:tabLst>
                <a:tab pos="119063" algn="l"/>
                <a:tab pos="228600" algn="l"/>
              </a:tabLst>
              <a:defRPr/>
            </a:pPr>
            <a:r>
              <a:rPr lang="en-US" sz="1600" dirty="0">
                <a:solidFill>
                  <a:schemeClr val="tx1"/>
                </a:solidFill>
                <a:cs typeface="Calibri" pitchFamily="34" charset="0"/>
                <a:sym typeface="Wingdings" pitchFamily="2" charset="2"/>
              </a:rPr>
              <a:t> </a:t>
            </a:r>
            <a:r>
              <a:rPr lang="id-ID" sz="1600" dirty="0">
                <a:solidFill>
                  <a:schemeClr val="tx1"/>
                </a:solidFill>
                <a:cs typeface="Calibri" pitchFamily="34" charset="0"/>
                <a:sym typeface="Wingdings" pitchFamily="2" charset="2"/>
              </a:rPr>
              <a:t>Matriks tulang keras tersusun atas</a:t>
            </a:r>
          </a:p>
          <a:p>
            <a:pPr marL="485775" lvl="1" indent="-138113">
              <a:spcBef>
                <a:spcPts val="300"/>
              </a:spcBef>
              <a:buFont typeface="Wingdings" pitchFamily="2" charset="2"/>
              <a:buChar char="ü"/>
            </a:pPr>
            <a:r>
              <a:rPr lang="en-US" sz="1600" dirty="0">
                <a:solidFill>
                  <a:schemeClr val="tx1"/>
                </a:solidFill>
                <a:cs typeface="Calibri" pitchFamily="34" charset="0"/>
                <a:sym typeface="Wingdings" pitchFamily="2" charset="2"/>
              </a:rPr>
              <a:t>  </a:t>
            </a:r>
            <a:r>
              <a:rPr lang="id-ID" sz="1600" dirty="0">
                <a:solidFill>
                  <a:schemeClr val="tx1"/>
                </a:solidFill>
                <a:cs typeface="Calibri" pitchFamily="34" charset="0"/>
                <a:sym typeface="Wingdings" pitchFamily="2" charset="2"/>
              </a:rPr>
              <a:t>Matriks kolagen</a:t>
            </a:r>
          </a:p>
          <a:p>
            <a:pPr marL="403225" lvl="1" indent="-55563">
              <a:spcBef>
                <a:spcPts val="300"/>
              </a:spcBef>
              <a:buFont typeface="Wingdings" pitchFamily="2" charset="2"/>
              <a:buChar char="ü"/>
              <a:tabLst>
                <a:tab pos="282575" algn="l"/>
              </a:tabLst>
            </a:pPr>
            <a:r>
              <a:rPr lang="en-US" sz="1600" dirty="0">
                <a:solidFill>
                  <a:schemeClr val="tx1"/>
                </a:solidFill>
                <a:cs typeface="Calibri" pitchFamily="34" charset="0"/>
                <a:sym typeface="Wingdings" pitchFamily="2" charset="2"/>
              </a:rPr>
              <a:t>  </a:t>
            </a:r>
            <a:r>
              <a:rPr lang="id-ID" sz="1600" dirty="0">
                <a:solidFill>
                  <a:schemeClr val="tx1"/>
                </a:solidFill>
                <a:cs typeface="Calibri" pitchFamily="34" charset="0"/>
                <a:sym typeface="Wingdings" pitchFamily="2" charset="2"/>
              </a:rPr>
              <a:t>Mineral (ion </a:t>
            </a:r>
            <a:r>
              <a:rPr lang="en-US" sz="1600" dirty="0">
                <a:solidFill>
                  <a:schemeClr val="tx1"/>
                </a:solidFill>
                <a:cs typeface="Calibri" pitchFamily="34" charset="0"/>
                <a:sym typeface="Wingdings" pitchFamily="2" charset="2"/>
              </a:rPr>
              <a:t>Ca</a:t>
            </a:r>
            <a:r>
              <a:rPr lang="en-US" sz="1600" baseline="30000" dirty="0">
                <a:solidFill>
                  <a:schemeClr val="tx1"/>
                </a:solidFill>
                <a:cs typeface="Calibri" pitchFamily="34" charset="0"/>
                <a:sym typeface="Wingdings" pitchFamily="2" charset="2"/>
              </a:rPr>
              <a:t>2</a:t>
            </a:r>
            <a:r>
              <a:rPr lang="id-ID" sz="1600" baseline="30000" dirty="0">
                <a:solidFill>
                  <a:schemeClr val="tx1"/>
                </a:solidFill>
                <a:cs typeface="Calibri" pitchFamily="34" charset="0"/>
              </a:rPr>
              <a:t>+</a:t>
            </a:r>
            <a:r>
              <a:rPr lang="id-ID" sz="1600" dirty="0">
                <a:solidFill>
                  <a:schemeClr val="tx1"/>
                </a:solidFill>
                <a:cs typeface="Calibri" pitchFamily="34" charset="0"/>
              </a:rPr>
              <a:t>, Mg</a:t>
            </a:r>
            <a:r>
              <a:rPr lang="id-ID" sz="1600" baseline="30000" dirty="0">
                <a:solidFill>
                  <a:schemeClr val="tx1"/>
                </a:solidFill>
                <a:cs typeface="Calibri" pitchFamily="34" charset="0"/>
              </a:rPr>
              <a:t>2+</a:t>
            </a:r>
            <a:r>
              <a:rPr lang="id-ID" sz="1600" dirty="0">
                <a:solidFill>
                  <a:schemeClr val="tx1"/>
                </a:solidFill>
                <a:cs typeface="Calibri" pitchFamily="34" charset="0"/>
              </a:rPr>
              <a:t>, PO</a:t>
            </a:r>
            <a:r>
              <a:rPr lang="id-ID" sz="1600" baseline="-25000" dirty="0">
                <a:solidFill>
                  <a:schemeClr val="tx1"/>
                </a:solidFill>
                <a:cs typeface="Calibri" pitchFamily="34" charset="0"/>
              </a:rPr>
              <a:t>4</a:t>
            </a:r>
            <a:r>
              <a:rPr lang="id-ID" sz="1600" baseline="30000" dirty="0">
                <a:solidFill>
                  <a:schemeClr val="tx1"/>
                </a:solidFill>
                <a:cs typeface="Calibri" pitchFamily="34" charset="0"/>
              </a:rPr>
              <a:t>3-</a:t>
            </a:r>
            <a:r>
              <a:rPr lang="id-ID" sz="1600" dirty="0">
                <a:solidFill>
                  <a:schemeClr val="tx1"/>
                </a:solidFill>
                <a:cs typeface="Calibri" pitchFamily="34" charset="0"/>
              </a:rPr>
              <a:t>)</a:t>
            </a:r>
            <a:r>
              <a:rPr lang="en-US" sz="1600" dirty="0">
                <a:solidFill>
                  <a:schemeClr val="tx1"/>
                </a:solidFill>
                <a:cs typeface="Calibri" pitchFamily="34" charset="0"/>
              </a:rPr>
              <a:t>.</a:t>
            </a:r>
          </a:p>
          <a:p>
            <a:pPr marL="0" lvl="1" indent="347663">
              <a:spcBef>
                <a:spcPts val="300"/>
              </a:spcBef>
              <a:buFont typeface="Wingdings" pitchFamily="2" charset="2"/>
              <a:buChar char="v"/>
            </a:pPr>
            <a:r>
              <a:rPr lang="id-ID" sz="1600" dirty="0">
                <a:solidFill>
                  <a:schemeClr val="tx1"/>
                </a:solidFill>
                <a:cs typeface="Calibri" pitchFamily="34" charset="0"/>
                <a:sym typeface="Wingdings" pitchFamily="2" charset="2"/>
              </a:rPr>
              <a:t>Matriks tulang keras membentuk lingkaran konsentris yang disebut </a:t>
            </a:r>
            <a:r>
              <a:rPr lang="id-ID" sz="1600" b="1" i="1" dirty="0">
                <a:solidFill>
                  <a:schemeClr val="tx1"/>
                </a:solidFill>
                <a:cs typeface="Calibri" pitchFamily="34" charset="0"/>
                <a:sym typeface="Wingdings" pitchFamily="2" charset="2"/>
              </a:rPr>
              <a:t>lamela</a:t>
            </a:r>
            <a:r>
              <a:rPr lang="en-US" sz="1600" b="1" i="1" dirty="0">
                <a:solidFill>
                  <a:schemeClr val="tx1"/>
                </a:solidFill>
                <a:cs typeface="Calibri" pitchFamily="34" charset="0"/>
                <a:sym typeface="Wingdings" pitchFamily="2" charset="2"/>
              </a:rPr>
              <a:t>.</a:t>
            </a:r>
          </a:p>
          <a:p>
            <a:pPr marL="3175" lvl="1" indent="344488">
              <a:spcBef>
                <a:spcPts val="300"/>
              </a:spcBef>
              <a:buFont typeface="Wingdings" pitchFamily="2" charset="2"/>
              <a:buChar char="v"/>
            </a:pPr>
            <a:r>
              <a:rPr lang="id-ID" sz="1600" dirty="0">
                <a:solidFill>
                  <a:schemeClr val="tx1"/>
                </a:solidFill>
                <a:cs typeface="Calibri" pitchFamily="34" charset="0"/>
                <a:sym typeface="Wingdings" pitchFamily="2" charset="2"/>
              </a:rPr>
              <a:t>Lingkaran sel dan matriks mengelilingi </a:t>
            </a:r>
            <a:r>
              <a:rPr lang="id-ID" sz="1600" b="1" i="1" dirty="0">
                <a:solidFill>
                  <a:schemeClr val="tx1"/>
                </a:solidFill>
                <a:cs typeface="Calibri" pitchFamily="34" charset="0"/>
                <a:sym typeface="Wingdings" pitchFamily="2" charset="2"/>
              </a:rPr>
              <a:t>saluran Havers</a:t>
            </a:r>
            <a:r>
              <a:rPr lang="en-US" sz="1600" b="1" i="1" dirty="0">
                <a:solidFill>
                  <a:schemeClr val="tx1"/>
                </a:solidFill>
                <a:cs typeface="Calibri" pitchFamily="34" charset="0"/>
                <a:sym typeface="Wingdings" pitchFamily="2" charset="2"/>
              </a:rPr>
              <a:t>.</a:t>
            </a:r>
            <a:endParaRPr lang="id-ID" sz="1600" b="1" i="1" dirty="0">
              <a:solidFill>
                <a:schemeClr val="tx1"/>
              </a:solidFill>
              <a:cs typeface="Calibri" pitchFamily="34" charset="0"/>
              <a:sym typeface="Wingdings" pitchFamily="2" charset="2"/>
            </a:endParaRPr>
          </a:p>
        </p:txBody>
      </p:sp>
      <p:sp>
        <p:nvSpPr>
          <p:cNvPr id="6" name="Rectangle 5"/>
          <p:cNvSpPr/>
          <p:nvPr/>
        </p:nvSpPr>
        <p:spPr>
          <a:xfrm>
            <a:off x="400984" y="1815193"/>
            <a:ext cx="2266017" cy="40005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sz="2000" b="1" dirty="0">
                <a:solidFill>
                  <a:schemeClr val="tx1"/>
                </a:solidFill>
                <a:cs typeface="Calibri" pitchFamily="34" charset="0"/>
              </a:rPr>
              <a:t> </a:t>
            </a:r>
            <a:r>
              <a:rPr lang="en-US" sz="2000" b="1" dirty="0" err="1">
                <a:solidFill>
                  <a:schemeClr val="tx1"/>
                </a:solidFill>
                <a:cs typeface="Calibri" pitchFamily="34" charset="0"/>
              </a:rPr>
              <a:t>Tulang</a:t>
            </a:r>
            <a:r>
              <a:rPr lang="en-US" sz="2000" b="1" dirty="0">
                <a:solidFill>
                  <a:schemeClr val="tx1"/>
                </a:solidFill>
                <a:cs typeface="Calibri" pitchFamily="34" charset="0"/>
              </a:rPr>
              <a:t> </a:t>
            </a:r>
            <a:r>
              <a:rPr lang="en-US" sz="2000" b="1" dirty="0" err="1">
                <a:solidFill>
                  <a:schemeClr val="tx1"/>
                </a:solidFill>
                <a:cs typeface="Calibri" pitchFamily="34" charset="0"/>
              </a:rPr>
              <a:t>Keras</a:t>
            </a:r>
            <a:endParaRPr lang="en-US" sz="2000" b="1" dirty="0">
              <a:solidFill>
                <a:schemeClr val="tx1"/>
              </a:solidFill>
              <a:cs typeface="Calibri" pitchFamily="34" charset="0"/>
            </a:endParaRPr>
          </a:p>
        </p:txBody>
      </p:sp>
      <p:sp>
        <p:nvSpPr>
          <p:cNvPr id="8" name="Parallelogram 7"/>
          <p:cNvSpPr/>
          <p:nvPr/>
        </p:nvSpPr>
        <p:spPr>
          <a:xfrm>
            <a:off x="-139632" y="1110898"/>
            <a:ext cx="2425632" cy="517902"/>
          </a:xfrm>
          <a:prstGeom prst="parallelogram">
            <a:avLst/>
          </a:prstGeom>
          <a:solidFill>
            <a:srgbClr val="99378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9" name="TextBox 8"/>
          <p:cNvSpPr txBox="1"/>
          <p:nvPr/>
        </p:nvSpPr>
        <p:spPr>
          <a:xfrm>
            <a:off x="345696" y="1169350"/>
            <a:ext cx="1994732" cy="430851"/>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A. TULANG</a:t>
            </a:r>
          </a:p>
        </p:txBody>
      </p:sp>
    </p:spTree>
    <p:extLst>
      <p:ext uri="{BB962C8B-B14F-4D97-AF65-F5344CB8AC3E}">
        <p14:creationId xmlns:p14="http://schemas.microsoft.com/office/powerpoint/2010/main" val="1227140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25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750"/>
                            </p:stCondLst>
                            <p:childTnLst>
                              <p:par>
                                <p:cTn id="9" presetID="22" presetClass="entr" presetSubtype="8" fill="hold" grpId="0" nodeType="afterEffect">
                                  <p:stCondLst>
                                    <p:cond delay="25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500"/>
                            </p:stCondLst>
                            <p:childTnLst>
                              <p:par>
                                <p:cTn id="13" presetID="2" presetClass="entr" presetSubtype="4" fill="hold" grpId="0" nodeType="afterEffect">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11868" y="2247900"/>
            <a:ext cx="6293732" cy="3314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7663" indent="-347663">
              <a:buFont typeface="Wingdings" pitchFamily="2" charset="2"/>
              <a:buChar char="ü"/>
              <a:defRPr/>
            </a:pPr>
            <a:endParaRPr lang="en-US" sz="1600" dirty="0">
              <a:solidFill>
                <a:schemeClr val="tx1"/>
              </a:solidFill>
              <a:cs typeface="Calibri" pitchFamily="34" charset="0"/>
              <a:sym typeface="Wingdings" pitchFamily="2" charset="2"/>
            </a:endParaRPr>
          </a:p>
          <a:p>
            <a:pPr marL="285750" indent="-285750">
              <a:buFont typeface="Wingdings" pitchFamily="2" charset="2"/>
              <a:buChar char="ü"/>
              <a:tabLst>
                <a:tab pos="171450" algn="l"/>
              </a:tabLst>
              <a:defRPr/>
            </a:pPr>
            <a:r>
              <a:rPr lang="en-US" sz="1600" dirty="0">
                <a:solidFill>
                  <a:schemeClr val="tx1"/>
                </a:solidFill>
                <a:cs typeface="Calibri" pitchFamily="34" charset="0"/>
                <a:sym typeface="Wingdings" pitchFamily="2" charset="2"/>
              </a:rPr>
              <a:t>Di </a:t>
            </a:r>
            <a:r>
              <a:rPr lang="en-US" sz="1600" dirty="0" err="1">
                <a:solidFill>
                  <a:schemeClr val="tx1"/>
                </a:solidFill>
                <a:cs typeface="Calibri" pitchFamily="34" charset="0"/>
                <a:sym typeface="Wingdings" pitchFamily="2" charset="2"/>
              </a:rPr>
              <a:t>dalam</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saluran</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Havers</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terdapat</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pembuluh</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darah</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penyuplai</a:t>
            </a:r>
            <a:r>
              <a:rPr lang="en-US" sz="1600" dirty="0">
                <a:solidFill>
                  <a:schemeClr val="tx1"/>
                </a:solidFill>
                <a:cs typeface="Calibri" pitchFamily="34" charset="0"/>
                <a:sym typeface="Wingdings" pitchFamily="2" charset="2"/>
              </a:rPr>
              <a:t> </a:t>
            </a:r>
          </a:p>
          <a:p>
            <a:pPr>
              <a:tabLst>
                <a:tab pos="171450" algn="l"/>
              </a:tabLst>
              <a:defRPr/>
            </a:pP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zat</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makanan</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bagi</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sel</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tulang</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keras</a:t>
            </a:r>
            <a:r>
              <a:rPr lang="en-US" sz="1600" dirty="0">
                <a:solidFill>
                  <a:schemeClr val="tx1"/>
                </a:solidFill>
                <a:cs typeface="Calibri" pitchFamily="34" charset="0"/>
                <a:sym typeface="Wingdings" pitchFamily="2" charset="2"/>
              </a:rPr>
              <a:t>.</a:t>
            </a:r>
          </a:p>
          <a:p>
            <a:pPr marL="285750" indent="-285750">
              <a:buFont typeface="Wingdings" pitchFamily="2" charset="2"/>
              <a:buChar char="ü"/>
              <a:tabLst>
                <a:tab pos="171450" algn="l"/>
              </a:tabLst>
              <a:defRPr/>
            </a:pPr>
            <a:r>
              <a:rPr lang="id-ID" sz="1600" dirty="0">
                <a:solidFill>
                  <a:schemeClr val="tx1"/>
                </a:solidFill>
                <a:cs typeface="Calibri" pitchFamily="34" charset="0"/>
                <a:sym typeface="Wingdings" pitchFamily="2" charset="2"/>
              </a:rPr>
              <a:t>Tiap sel tulang keras dihubungkan </a:t>
            </a:r>
            <a:r>
              <a:rPr lang="en-US" sz="1600" dirty="0" err="1">
                <a:solidFill>
                  <a:schemeClr val="tx1"/>
                </a:solidFill>
                <a:cs typeface="Calibri" pitchFamily="34" charset="0"/>
                <a:sym typeface="Wingdings" pitchFamily="2" charset="2"/>
              </a:rPr>
              <a:t>dengan</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sel</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tulang</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keras</a:t>
            </a:r>
            <a:r>
              <a:rPr lang="id-ID" sz="1600" dirty="0">
                <a:solidFill>
                  <a:schemeClr val="tx1"/>
                </a:solidFill>
                <a:cs typeface="Calibri" pitchFamily="34" charset="0"/>
                <a:sym typeface="Wingdings" pitchFamily="2" charset="2"/>
              </a:rPr>
              <a:t> lain </a:t>
            </a:r>
            <a:endParaRPr lang="en-US" sz="1600" dirty="0">
              <a:solidFill>
                <a:schemeClr val="tx1"/>
              </a:solidFill>
              <a:cs typeface="Calibri" pitchFamily="34" charset="0"/>
              <a:sym typeface="Wingdings" pitchFamily="2" charset="2"/>
            </a:endParaRPr>
          </a:p>
          <a:p>
            <a:pPr>
              <a:tabLst>
                <a:tab pos="171450" algn="l"/>
              </a:tabLst>
              <a:defRPr/>
            </a:pPr>
            <a:r>
              <a:rPr lang="en-US" sz="1600" dirty="0">
                <a:solidFill>
                  <a:schemeClr val="tx1"/>
                </a:solidFill>
                <a:cs typeface="Calibri" pitchFamily="34" charset="0"/>
                <a:sym typeface="Wingdings" pitchFamily="2" charset="2"/>
              </a:rPr>
              <a:t>     </a:t>
            </a:r>
            <a:r>
              <a:rPr lang="id-ID" sz="1600" dirty="0">
                <a:solidFill>
                  <a:schemeClr val="tx1"/>
                </a:solidFill>
                <a:cs typeface="Calibri" pitchFamily="34" charset="0"/>
                <a:sym typeface="Wingdings" pitchFamily="2" charset="2"/>
              </a:rPr>
              <a:t>dan saluran Havers melalui </a:t>
            </a:r>
            <a:r>
              <a:rPr lang="id-ID" sz="1600" b="1" i="1" u="sng" dirty="0">
                <a:solidFill>
                  <a:schemeClr val="tx1"/>
                </a:solidFill>
                <a:cs typeface="Calibri" pitchFamily="34" charset="0"/>
                <a:sym typeface="Wingdings" pitchFamily="2" charset="2"/>
              </a:rPr>
              <a:t>kanalikuli </a:t>
            </a:r>
            <a:r>
              <a:rPr lang="id-ID" sz="1600" dirty="0">
                <a:solidFill>
                  <a:schemeClr val="tx1"/>
                </a:solidFill>
                <a:cs typeface="Calibri" pitchFamily="34" charset="0"/>
                <a:sym typeface="Wingdings" pitchFamily="2" charset="2"/>
              </a:rPr>
              <a:t> saluran oksigen, </a:t>
            </a:r>
            <a:endParaRPr lang="en-US" sz="1600" dirty="0">
              <a:solidFill>
                <a:schemeClr val="tx1"/>
              </a:solidFill>
              <a:cs typeface="Calibri" pitchFamily="34" charset="0"/>
              <a:sym typeface="Wingdings" pitchFamily="2" charset="2"/>
            </a:endParaRPr>
          </a:p>
          <a:p>
            <a:pPr>
              <a:tabLst>
                <a:tab pos="171450" algn="l"/>
              </a:tabLst>
              <a:defRPr/>
            </a:pPr>
            <a:r>
              <a:rPr lang="en-US" sz="1600" dirty="0">
                <a:solidFill>
                  <a:schemeClr val="tx1"/>
                </a:solidFill>
                <a:cs typeface="Calibri" pitchFamily="34" charset="0"/>
                <a:sym typeface="Wingdings" pitchFamily="2" charset="2"/>
              </a:rPr>
              <a:t>     </a:t>
            </a:r>
            <a:r>
              <a:rPr lang="id-ID" sz="1600" dirty="0">
                <a:solidFill>
                  <a:schemeClr val="tx1"/>
                </a:solidFill>
                <a:cs typeface="Calibri" pitchFamily="34" charset="0"/>
                <a:sym typeface="Wingdings" pitchFamily="2" charset="2"/>
              </a:rPr>
              <a:t>makanan, dan membuang limbah</a:t>
            </a:r>
            <a:r>
              <a:rPr lang="en-US" sz="1600" dirty="0">
                <a:solidFill>
                  <a:schemeClr val="tx1"/>
                </a:solidFill>
                <a:cs typeface="Calibri" pitchFamily="34" charset="0"/>
                <a:sym typeface="Wingdings" pitchFamily="2" charset="2"/>
              </a:rPr>
              <a:t>.</a:t>
            </a:r>
          </a:p>
          <a:p>
            <a:pPr marL="285750" indent="-285750">
              <a:buFont typeface="Wingdings" pitchFamily="2" charset="2"/>
              <a:buChar char="ü"/>
              <a:tabLst>
                <a:tab pos="171450" algn="l"/>
              </a:tabLst>
              <a:defRPr/>
            </a:pPr>
            <a:r>
              <a:rPr lang="id-ID" sz="1600" dirty="0">
                <a:solidFill>
                  <a:schemeClr val="tx1"/>
                </a:solidFill>
                <a:cs typeface="Calibri" pitchFamily="34" charset="0"/>
                <a:sym typeface="Wingdings" pitchFamily="2" charset="2"/>
              </a:rPr>
              <a:t>Saluran havers, lingkaran sel, dan lingkaran matriks tulang </a:t>
            </a:r>
            <a:endParaRPr lang="en-US" sz="1600" dirty="0">
              <a:solidFill>
                <a:schemeClr val="tx1"/>
              </a:solidFill>
              <a:cs typeface="Calibri" pitchFamily="34" charset="0"/>
              <a:sym typeface="Wingdings" pitchFamily="2" charset="2"/>
            </a:endParaRPr>
          </a:p>
          <a:p>
            <a:pPr>
              <a:tabLst>
                <a:tab pos="171450" algn="l"/>
              </a:tabLst>
              <a:defRPr/>
            </a:pPr>
            <a:r>
              <a:rPr lang="en-US" sz="1600" dirty="0">
                <a:solidFill>
                  <a:schemeClr val="tx1"/>
                </a:solidFill>
                <a:cs typeface="Calibri" pitchFamily="34" charset="0"/>
                <a:sym typeface="Wingdings" pitchFamily="2" charset="2"/>
              </a:rPr>
              <a:t>     </a:t>
            </a:r>
            <a:r>
              <a:rPr lang="id-ID" sz="1600" dirty="0">
                <a:solidFill>
                  <a:schemeClr val="tx1"/>
                </a:solidFill>
                <a:cs typeface="Calibri" pitchFamily="34" charset="0"/>
                <a:sym typeface="Wingdings" pitchFamily="2" charset="2"/>
              </a:rPr>
              <a:t>keras membentuk </a:t>
            </a:r>
            <a:r>
              <a:rPr lang="id-ID" sz="1600" b="1" i="1" u="sng" dirty="0">
                <a:solidFill>
                  <a:schemeClr val="tx1"/>
                </a:solidFill>
                <a:cs typeface="Calibri" pitchFamily="34" charset="0"/>
                <a:sym typeface="Wingdings" pitchFamily="2" charset="2"/>
              </a:rPr>
              <a:t>sistem Havers</a:t>
            </a:r>
            <a:r>
              <a:rPr lang="en-US" sz="1600" b="1" i="1" u="sng" dirty="0">
                <a:solidFill>
                  <a:schemeClr val="tx1"/>
                </a:solidFill>
                <a:cs typeface="Calibri" pitchFamily="34" charset="0"/>
                <a:sym typeface="Wingdings" pitchFamily="2" charset="2"/>
              </a:rPr>
              <a:t>.</a:t>
            </a:r>
          </a:p>
          <a:p>
            <a:pPr marL="285750" indent="-285750">
              <a:buFont typeface="Wingdings" pitchFamily="2" charset="2"/>
              <a:buChar char="ü"/>
              <a:tabLst>
                <a:tab pos="171450" algn="l"/>
              </a:tabLst>
              <a:defRPr/>
            </a:pPr>
            <a:r>
              <a:rPr lang="en-US" sz="1600" dirty="0">
                <a:solidFill>
                  <a:schemeClr val="tx1"/>
                </a:solidFill>
                <a:cs typeface="Calibri" pitchFamily="34" charset="0"/>
                <a:sym typeface="Wingdings" pitchFamily="2" charset="2"/>
              </a:rPr>
              <a:t>Di </a:t>
            </a:r>
            <a:r>
              <a:rPr lang="en-US" sz="1600" dirty="0" err="1">
                <a:solidFill>
                  <a:schemeClr val="tx1"/>
                </a:solidFill>
                <a:cs typeface="Calibri" pitchFamily="34" charset="0"/>
                <a:sym typeface="Wingdings" pitchFamily="2" charset="2"/>
              </a:rPr>
              <a:t>dalam</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tulang</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keras</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terdapat</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sumsum</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tulang</a:t>
            </a:r>
            <a:r>
              <a:rPr lang="en-US" sz="1600" dirty="0">
                <a:solidFill>
                  <a:schemeClr val="tx1"/>
                </a:solidFill>
                <a:cs typeface="Calibri" pitchFamily="34" charset="0"/>
                <a:sym typeface="Wingdings" pitchFamily="2" charset="2"/>
              </a:rPr>
              <a:t> yang </a:t>
            </a:r>
            <a:r>
              <a:rPr lang="en-US" sz="1600" dirty="0" err="1">
                <a:solidFill>
                  <a:schemeClr val="tx1"/>
                </a:solidFill>
                <a:cs typeface="Calibri" pitchFamily="34" charset="0"/>
                <a:sym typeface="Wingdings" pitchFamily="2" charset="2"/>
              </a:rPr>
              <a:t>berisi</a:t>
            </a:r>
            <a:endParaRPr lang="en-US" sz="1600" dirty="0">
              <a:solidFill>
                <a:schemeClr val="tx1"/>
              </a:solidFill>
              <a:cs typeface="Calibri" pitchFamily="34" charset="0"/>
              <a:sym typeface="Wingdings" pitchFamily="2" charset="2"/>
            </a:endParaRPr>
          </a:p>
          <a:p>
            <a:pPr>
              <a:tabLst>
                <a:tab pos="171450" algn="l"/>
              </a:tabLst>
              <a:defRPr/>
            </a:pP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sumsum</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kuning</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berfungsi</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untuk</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penimbunan</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lemak</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atau</a:t>
            </a:r>
            <a:r>
              <a:rPr lang="en-US" sz="1600" dirty="0">
                <a:solidFill>
                  <a:schemeClr val="tx1"/>
                </a:solidFill>
                <a:cs typeface="Calibri" pitchFamily="34" charset="0"/>
                <a:sym typeface="Wingdings" pitchFamily="2" charset="2"/>
              </a:rPr>
              <a:t> </a:t>
            </a:r>
          </a:p>
          <a:p>
            <a:pPr>
              <a:tabLst>
                <a:tab pos="171450" algn="l"/>
              </a:tabLst>
              <a:defRPr/>
            </a:pP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sumsum</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merah</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tempat</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pembuatan</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sel</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darah</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merah</a:t>
            </a:r>
            <a:r>
              <a:rPr lang="en-US" sz="1600" dirty="0">
                <a:solidFill>
                  <a:schemeClr val="tx1"/>
                </a:solidFill>
                <a:cs typeface="Calibri" pitchFamily="34" charset="0"/>
                <a:sym typeface="Wingdings" pitchFamily="2" charset="2"/>
              </a:rPr>
              <a:t>).</a:t>
            </a:r>
          </a:p>
          <a:p>
            <a:pPr marL="285750" indent="-285750">
              <a:buFont typeface="Wingdings" pitchFamily="2" charset="2"/>
              <a:buChar char="ü"/>
              <a:tabLst>
                <a:tab pos="171450" algn="l"/>
              </a:tabLst>
              <a:defRPr/>
            </a:pPr>
            <a:r>
              <a:rPr lang="en-US" sz="1600" dirty="0" err="1">
                <a:solidFill>
                  <a:schemeClr val="tx1"/>
                </a:solidFill>
                <a:cs typeface="Calibri" pitchFamily="34" charset="0"/>
                <a:sym typeface="Wingdings" pitchFamily="2" charset="2"/>
              </a:rPr>
              <a:t>Pembentukan</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dan</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perusakan</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tulang</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keras</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diatur</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oleh</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adanya</a:t>
            </a:r>
            <a:endParaRPr lang="en-US" sz="1600" dirty="0">
              <a:solidFill>
                <a:schemeClr val="tx1"/>
              </a:solidFill>
              <a:cs typeface="Calibri" pitchFamily="34" charset="0"/>
              <a:sym typeface="Wingdings" pitchFamily="2" charset="2"/>
            </a:endParaRPr>
          </a:p>
          <a:p>
            <a:pPr>
              <a:tabLst>
                <a:tab pos="171450" algn="l"/>
              </a:tabLst>
              <a:defRPr/>
            </a:pP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kalsium</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fosfat</a:t>
            </a:r>
            <a:r>
              <a:rPr lang="en-US" sz="1600" dirty="0">
                <a:solidFill>
                  <a:schemeClr val="tx1"/>
                </a:solidFill>
                <a:cs typeface="Calibri" pitchFamily="34" charset="0"/>
                <a:sym typeface="Wingdings" pitchFamily="2" charset="2"/>
              </a:rPr>
              <a:t>, vitamin D, </a:t>
            </a:r>
            <a:r>
              <a:rPr lang="en-US" sz="1600" dirty="0" err="1">
                <a:solidFill>
                  <a:schemeClr val="tx1"/>
                </a:solidFill>
                <a:cs typeface="Calibri" pitchFamily="34" charset="0"/>
                <a:sym typeface="Wingdings" pitchFamily="2" charset="2"/>
              </a:rPr>
              <a:t>hormon</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kalsitonin</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dan</a:t>
            </a: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hormon</a:t>
            </a:r>
            <a:r>
              <a:rPr lang="en-US" sz="1600" dirty="0">
                <a:solidFill>
                  <a:schemeClr val="tx1"/>
                </a:solidFill>
                <a:cs typeface="Calibri" pitchFamily="34" charset="0"/>
                <a:sym typeface="Wingdings" pitchFamily="2" charset="2"/>
              </a:rPr>
              <a:t> </a:t>
            </a:r>
          </a:p>
          <a:p>
            <a:pPr>
              <a:tabLst>
                <a:tab pos="171450" algn="l"/>
              </a:tabLst>
              <a:defRPr/>
            </a:pPr>
            <a:r>
              <a:rPr lang="en-US" sz="1600" dirty="0">
                <a:solidFill>
                  <a:schemeClr val="tx1"/>
                </a:solidFill>
                <a:cs typeface="Calibri" pitchFamily="34" charset="0"/>
                <a:sym typeface="Wingdings" pitchFamily="2" charset="2"/>
              </a:rPr>
              <a:t>     </a:t>
            </a:r>
            <a:r>
              <a:rPr lang="en-US" sz="1600" dirty="0" err="1">
                <a:solidFill>
                  <a:schemeClr val="tx1"/>
                </a:solidFill>
                <a:cs typeface="Calibri" pitchFamily="34" charset="0"/>
                <a:sym typeface="Wingdings" pitchFamily="2" charset="2"/>
              </a:rPr>
              <a:t>paratiroid</a:t>
            </a:r>
            <a:r>
              <a:rPr lang="en-US" sz="1600" dirty="0">
                <a:solidFill>
                  <a:schemeClr val="tx1"/>
                </a:solidFill>
                <a:cs typeface="Calibri" pitchFamily="34" charset="0"/>
                <a:sym typeface="Wingdings" pitchFamily="2" charset="2"/>
              </a:rPr>
              <a:t>.</a:t>
            </a:r>
            <a:endParaRPr lang="id-ID" sz="1600" dirty="0">
              <a:solidFill>
                <a:schemeClr val="tx1"/>
              </a:solidFill>
              <a:cs typeface="Calibri" pitchFamily="34" charset="0"/>
              <a:sym typeface="Wingdings" pitchFamily="2" charset="2"/>
            </a:endParaRPr>
          </a:p>
          <a:p>
            <a:pPr algn="ctr"/>
            <a:endParaRPr lang="en-US" sz="1600" dirty="0">
              <a:solidFill>
                <a:schemeClr val="tx1"/>
              </a:solidFill>
              <a:cs typeface="Calibri" pitchFamily="34" charset="0"/>
            </a:endParaRPr>
          </a:p>
        </p:txBody>
      </p:sp>
      <p:sp>
        <p:nvSpPr>
          <p:cNvPr id="7" name="Rectangle 6"/>
          <p:cNvSpPr/>
          <p:nvPr/>
        </p:nvSpPr>
        <p:spPr>
          <a:xfrm>
            <a:off x="400984" y="1809750"/>
            <a:ext cx="2266017" cy="40005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sz="2000" b="1" dirty="0">
                <a:solidFill>
                  <a:schemeClr val="tx1"/>
                </a:solidFill>
                <a:cs typeface="Calibri" pitchFamily="34" charset="0"/>
              </a:rPr>
              <a:t> </a:t>
            </a:r>
            <a:r>
              <a:rPr lang="en-US" sz="2000" b="1" dirty="0" err="1">
                <a:solidFill>
                  <a:schemeClr val="tx1"/>
                </a:solidFill>
                <a:cs typeface="Calibri" pitchFamily="34" charset="0"/>
              </a:rPr>
              <a:t>Tulang</a:t>
            </a:r>
            <a:r>
              <a:rPr lang="en-US" sz="2000" b="1" dirty="0">
                <a:solidFill>
                  <a:schemeClr val="tx1"/>
                </a:solidFill>
                <a:cs typeface="Calibri" pitchFamily="34" charset="0"/>
              </a:rPr>
              <a:t> </a:t>
            </a:r>
            <a:r>
              <a:rPr lang="en-US" sz="2000" b="1" dirty="0" err="1">
                <a:solidFill>
                  <a:schemeClr val="tx1"/>
                </a:solidFill>
                <a:cs typeface="Calibri" pitchFamily="34" charset="0"/>
              </a:rPr>
              <a:t>Keras</a:t>
            </a:r>
            <a:endParaRPr lang="en-US" sz="2000" b="1" dirty="0">
              <a:solidFill>
                <a:schemeClr val="tx1"/>
              </a:solidFill>
              <a:cs typeface="Calibri" pitchFamily="34" charset="0"/>
            </a:endParaRPr>
          </a:p>
        </p:txBody>
      </p:sp>
      <p:sp>
        <p:nvSpPr>
          <p:cNvPr id="8" name="Parallelogram 7"/>
          <p:cNvSpPr/>
          <p:nvPr/>
        </p:nvSpPr>
        <p:spPr>
          <a:xfrm>
            <a:off x="-139632" y="1110898"/>
            <a:ext cx="2425632" cy="517902"/>
          </a:xfrm>
          <a:prstGeom prst="parallelogram">
            <a:avLst/>
          </a:prstGeom>
          <a:solidFill>
            <a:srgbClr val="99378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9" name="TextBox 8"/>
          <p:cNvSpPr txBox="1"/>
          <p:nvPr/>
        </p:nvSpPr>
        <p:spPr>
          <a:xfrm>
            <a:off x="345696" y="1169350"/>
            <a:ext cx="1994732" cy="430851"/>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A. TULANG</a:t>
            </a:r>
          </a:p>
        </p:txBody>
      </p:sp>
      <p:grpSp>
        <p:nvGrpSpPr>
          <p:cNvPr id="6" name="Group 5"/>
          <p:cNvGrpSpPr/>
          <p:nvPr/>
        </p:nvGrpSpPr>
        <p:grpSpPr>
          <a:xfrm>
            <a:off x="6705601" y="2324100"/>
            <a:ext cx="2233092" cy="2400300"/>
            <a:chOff x="6218386" y="-278947"/>
            <a:chExt cx="2849117" cy="2473779"/>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35"/>
            <a:stretch/>
          </p:blipFill>
          <p:spPr bwMode="auto">
            <a:xfrm>
              <a:off x="6218386" y="-278947"/>
              <a:ext cx="2779361" cy="2473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rot="16200000">
              <a:off x="8310371" y="1366339"/>
              <a:ext cx="1239387" cy="274877"/>
            </a:xfrm>
            <a:prstGeom prst="rect">
              <a:avLst/>
            </a:prstGeom>
          </p:spPr>
          <p:txBody>
            <a:bodyPr wrap="none">
              <a:spAutoFit/>
            </a:bodyPr>
            <a:lstStyle/>
            <a:p>
              <a:r>
                <a:rPr lang="en-US" sz="800" dirty="0" err="1"/>
                <a:t>Sumber</a:t>
              </a:r>
              <a:r>
                <a:rPr lang="en-US" sz="800" dirty="0"/>
                <a:t>: </a:t>
              </a:r>
              <a:r>
                <a:rPr lang="en-US" sz="800" i="1" dirty="0"/>
                <a:t>shutterstock.com</a:t>
              </a:r>
            </a:p>
          </p:txBody>
        </p:sp>
      </p:grpSp>
      <p:cxnSp>
        <p:nvCxnSpPr>
          <p:cNvPr id="12" name="Straight Connector 11"/>
          <p:cNvCxnSpPr/>
          <p:nvPr/>
        </p:nvCxnSpPr>
        <p:spPr>
          <a:xfrm>
            <a:off x="6553200" y="1939774"/>
            <a:ext cx="0" cy="3546627"/>
          </a:xfrm>
          <a:prstGeom prst="line">
            <a:avLst/>
          </a:prstGeom>
          <a:ln w="19050">
            <a:solidFill>
              <a:srgbClr val="C0000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8891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25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par>
                          <p:cTn id="8" fill="hold">
                            <p:stCondLst>
                              <p:cond delay="750"/>
                            </p:stCondLst>
                            <p:childTnLst>
                              <p:par>
                                <p:cTn id="9" presetID="2" presetClass="entr" presetSubtype="8" fill="hold" grpId="0" nodeType="after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10" presetClass="entr" presetSubtype="0" fill="hold" nodeType="afterEffect">
                                  <p:stCondLst>
                                    <p:cond delay="25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par>
                          <p:cTn id="17" fill="hold">
                            <p:stCondLst>
                              <p:cond delay="2250"/>
                            </p:stCondLst>
                            <p:childTnLst>
                              <p:par>
                                <p:cTn id="18" presetID="47" presetClass="entr" presetSubtype="0" fill="hold" nodeType="afterEffect">
                                  <p:stCondLst>
                                    <p:cond delay="25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400982" y="2133600"/>
            <a:ext cx="5542618" cy="2970330"/>
          </a:xfrm>
          <a:prstGeom prst="rect">
            <a:avLst/>
          </a:prstGeom>
          <a:noFill/>
        </p:spPr>
        <p:txBody>
          <a:bodyPr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8600" indent="-228600">
              <a:defRPr/>
            </a:pPr>
            <a:r>
              <a:rPr lang="id-ID" sz="1800" dirty="0">
                <a:cs typeface="Calibri" pitchFamily="34" charset="0"/>
                <a:sym typeface="Wingdings" pitchFamily="2" charset="2"/>
              </a:rPr>
              <a:t>Berdasarkan </a:t>
            </a:r>
            <a:r>
              <a:rPr lang="id-ID" sz="1800" b="1" i="1" dirty="0">
                <a:cs typeface="Calibri" pitchFamily="34" charset="0"/>
                <a:sym typeface="Wingdings" pitchFamily="2" charset="2"/>
              </a:rPr>
              <a:t>sifat matriksnya, </a:t>
            </a:r>
            <a:r>
              <a:rPr lang="id-ID" sz="1800" dirty="0">
                <a:cs typeface="Calibri" pitchFamily="34" charset="0"/>
                <a:sym typeface="Wingdings" pitchFamily="2" charset="2"/>
              </a:rPr>
              <a:t>tulang dibedakan menjadi</a:t>
            </a:r>
            <a:r>
              <a:rPr lang="en-US" sz="1800" dirty="0">
                <a:cs typeface="Calibri" pitchFamily="34" charset="0"/>
                <a:sym typeface="Wingdings" pitchFamily="2" charset="2"/>
              </a:rPr>
              <a:t>:</a:t>
            </a:r>
            <a:endParaRPr lang="id-ID" sz="1800" dirty="0">
              <a:cs typeface="Calibri" pitchFamily="34" charset="0"/>
              <a:sym typeface="Wingdings" pitchFamily="2" charset="2"/>
            </a:endParaRPr>
          </a:p>
          <a:p>
            <a:pPr marL="576263" lvl="1" indent="-347663">
              <a:buFont typeface="Wingdings" pitchFamily="2" charset="2"/>
              <a:buChar char="Ø"/>
            </a:pPr>
            <a:r>
              <a:rPr lang="id-ID" sz="1800" b="1" dirty="0">
                <a:cs typeface="Calibri" pitchFamily="34" charset="0"/>
                <a:sym typeface="Wingdings" pitchFamily="2" charset="2"/>
              </a:rPr>
              <a:t>Tulang Kompak</a:t>
            </a:r>
          </a:p>
          <a:p>
            <a:pPr marL="968375" lvl="2" indent="-392113">
              <a:buFont typeface="Wingdings" pitchFamily="2" charset="2"/>
              <a:buChar char="ü"/>
            </a:pPr>
            <a:r>
              <a:rPr lang="id-ID" sz="1800" dirty="0">
                <a:cs typeface="Calibri" pitchFamily="34" charset="0"/>
                <a:sym typeface="Wingdings" pitchFamily="2" charset="2"/>
              </a:rPr>
              <a:t>Matriks padat dan rapat</a:t>
            </a:r>
            <a:r>
              <a:rPr lang="en-US" sz="1800" dirty="0">
                <a:cs typeface="Calibri" pitchFamily="34" charset="0"/>
                <a:sym typeface="Wingdings" pitchFamily="2" charset="2"/>
              </a:rPr>
              <a:t>.</a:t>
            </a:r>
            <a:endParaRPr lang="id-ID" sz="1800" dirty="0">
              <a:cs typeface="Calibri" pitchFamily="34" charset="0"/>
              <a:sym typeface="Wingdings" pitchFamily="2" charset="2"/>
            </a:endParaRPr>
          </a:p>
          <a:p>
            <a:pPr marL="968375" lvl="2" indent="-392113">
              <a:buFont typeface="Wingdings" pitchFamily="2" charset="2"/>
              <a:buChar char="ü"/>
            </a:pPr>
            <a:r>
              <a:rPr lang="id-ID" sz="1800" dirty="0">
                <a:cs typeface="Calibri" pitchFamily="34" charset="0"/>
                <a:sym typeface="Wingdings" pitchFamily="2" charset="2"/>
              </a:rPr>
              <a:t>Contoh : lapisan luar tulang pipa</a:t>
            </a:r>
            <a:r>
              <a:rPr lang="en-US" sz="1800" dirty="0">
                <a:cs typeface="Calibri" pitchFamily="34" charset="0"/>
                <a:sym typeface="Wingdings" pitchFamily="2" charset="2"/>
              </a:rPr>
              <a:t>.</a:t>
            </a:r>
            <a:endParaRPr lang="id-ID" sz="1800" dirty="0">
              <a:cs typeface="Calibri" pitchFamily="34" charset="0"/>
              <a:sym typeface="Wingdings" pitchFamily="2" charset="2"/>
            </a:endParaRPr>
          </a:p>
          <a:p>
            <a:pPr marL="576263" lvl="1" indent="-347663">
              <a:buFont typeface="Wingdings" pitchFamily="2" charset="2"/>
              <a:buChar char="Ø"/>
            </a:pPr>
            <a:r>
              <a:rPr lang="id-ID" sz="1800" b="1" dirty="0">
                <a:cs typeface="Calibri" pitchFamily="34" charset="0"/>
                <a:sym typeface="Wingdings" pitchFamily="2" charset="2"/>
              </a:rPr>
              <a:t>Tulang spons</a:t>
            </a:r>
          </a:p>
          <a:p>
            <a:pPr marL="968375" lvl="2" indent="-392113">
              <a:buFont typeface="Wingdings" pitchFamily="2" charset="2"/>
              <a:buChar char="ü"/>
            </a:pPr>
            <a:r>
              <a:rPr lang="id-ID" sz="1800" dirty="0">
                <a:cs typeface="Calibri" pitchFamily="34" charset="0"/>
                <a:sym typeface="Wingdings" pitchFamily="2" charset="2"/>
              </a:rPr>
              <a:t>Matriks berongga</a:t>
            </a:r>
            <a:r>
              <a:rPr lang="en-US" sz="1800" dirty="0">
                <a:cs typeface="Calibri" pitchFamily="34" charset="0"/>
                <a:sym typeface="Wingdings" pitchFamily="2" charset="2"/>
              </a:rPr>
              <a:t>.</a:t>
            </a:r>
            <a:endParaRPr lang="id-ID" sz="1800" dirty="0">
              <a:cs typeface="Calibri" pitchFamily="34" charset="0"/>
              <a:sym typeface="Wingdings" pitchFamily="2" charset="2"/>
            </a:endParaRPr>
          </a:p>
          <a:p>
            <a:pPr marL="914400" lvl="2" indent="-338138">
              <a:buFont typeface="Wingdings" pitchFamily="2" charset="2"/>
              <a:buChar char="ü"/>
            </a:pPr>
            <a:r>
              <a:rPr lang="en-US" sz="1800" dirty="0">
                <a:cs typeface="Calibri" pitchFamily="34" charset="0"/>
                <a:sym typeface="Wingdings" pitchFamily="2" charset="2"/>
              </a:rPr>
              <a:t> </a:t>
            </a:r>
            <a:r>
              <a:rPr lang="id-ID" sz="1800" dirty="0">
                <a:cs typeface="Calibri" pitchFamily="34" charset="0"/>
                <a:sym typeface="Wingdings" pitchFamily="2" charset="2"/>
              </a:rPr>
              <a:t>Contoh : tulang pipih dan tulang pendek</a:t>
            </a:r>
            <a:r>
              <a:rPr lang="en-US" sz="1800" dirty="0">
                <a:cs typeface="Calibri" pitchFamily="34" charset="0"/>
                <a:sym typeface="Wingdings" pitchFamily="2" charset="2"/>
              </a:rPr>
              <a:t>.</a:t>
            </a:r>
            <a:endParaRPr lang="id-ID" sz="1800" dirty="0">
              <a:cs typeface="Calibri" pitchFamily="34" charset="0"/>
              <a:sym typeface="Wingdings" pitchFamily="2" charset="2"/>
            </a:endParaRPr>
          </a:p>
        </p:txBody>
      </p:sp>
      <p:sp>
        <p:nvSpPr>
          <p:cNvPr id="8" name="Rectangle 7"/>
          <p:cNvSpPr/>
          <p:nvPr/>
        </p:nvSpPr>
        <p:spPr>
          <a:xfrm>
            <a:off x="400984" y="1815193"/>
            <a:ext cx="2189817" cy="40005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sz="2000" b="1" dirty="0">
                <a:solidFill>
                  <a:schemeClr val="tx1"/>
                </a:solidFill>
                <a:cs typeface="Calibri" pitchFamily="34" charset="0"/>
              </a:rPr>
              <a:t> </a:t>
            </a:r>
            <a:r>
              <a:rPr lang="en-US" sz="2000" b="1" dirty="0" err="1">
                <a:solidFill>
                  <a:schemeClr val="tx1"/>
                </a:solidFill>
                <a:cs typeface="Calibri" pitchFamily="34" charset="0"/>
              </a:rPr>
              <a:t>Tulang</a:t>
            </a:r>
            <a:r>
              <a:rPr lang="en-US" sz="2000" b="1" dirty="0">
                <a:solidFill>
                  <a:schemeClr val="tx1"/>
                </a:solidFill>
                <a:cs typeface="Calibri" pitchFamily="34" charset="0"/>
              </a:rPr>
              <a:t> </a:t>
            </a:r>
            <a:r>
              <a:rPr lang="en-US" sz="2000" b="1" dirty="0" err="1">
                <a:solidFill>
                  <a:schemeClr val="tx1"/>
                </a:solidFill>
                <a:cs typeface="Calibri" pitchFamily="34" charset="0"/>
              </a:rPr>
              <a:t>Keras</a:t>
            </a:r>
            <a:endParaRPr lang="en-US" sz="2000" b="1" dirty="0">
              <a:solidFill>
                <a:schemeClr val="tx1"/>
              </a:solidFill>
              <a:cs typeface="Calibri" pitchFamily="34" charset="0"/>
            </a:endParaRPr>
          </a:p>
        </p:txBody>
      </p:sp>
      <p:sp>
        <p:nvSpPr>
          <p:cNvPr id="9" name="Parallelogram 8"/>
          <p:cNvSpPr/>
          <p:nvPr/>
        </p:nvSpPr>
        <p:spPr>
          <a:xfrm>
            <a:off x="-139632" y="1110898"/>
            <a:ext cx="2425632" cy="517902"/>
          </a:xfrm>
          <a:prstGeom prst="parallelogram">
            <a:avLst/>
          </a:prstGeom>
          <a:solidFill>
            <a:srgbClr val="99378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10" name="TextBox 9"/>
          <p:cNvSpPr txBox="1"/>
          <p:nvPr/>
        </p:nvSpPr>
        <p:spPr>
          <a:xfrm>
            <a:off x="345696" y="1169350"/>
            <a:ext cx="1994732" cy="430851"/>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A. TULANG</a:t>
            </a:r>
          </a:p>
        </p:txBody>
      </p:sp>
      <p:grpSp>
        <p:nvGrpSpPr>
          <p:cNvPr id="5" name="Group 4"/>
          <p:cNvGrpSpPr/>
          <p:nvPr/>
        </p:nvGrpSpPr>
        <p:grpSpPr>
          <a:xfrm>
            <a:off x="6012351" y="1628800"/>
            <a:ext cx="2258803" cy="3691104"/>
            <a:chOff x="5715000" y="-88948"/>
            <a:chExt cx="2513595" cy="3981034"/>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88948"/>
              <a:ext cx="2501444" cy="3981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rot="16200000">
              <a:off x="7105777" y="2662088"/>
              <a:ext cx="2005890" cy="239746"/>
            </a:xfrm>
            <a:prstGeom prst="rect">
              <a:avLst/>
            </a:prstGeom>
          </p:spPr>
          <p:txBody>
            <a:bodyPr wrap="none">
              <a:spAutoFit/>
            </a:bodyPr>
            <a:lstStyle/>
            <a:p>
              <a:r>
                <a:rPr lang="en-US" sz="800" dirty="0" err="1"/>
                <a:t>Sumber</a:t>
              </a:r>
              <a:r>
                <a:rPr lang="en-US" sz="800" dirty="0"/>
                <a:t>: </a:t>
              </a:r>
              <a:r>
                <a:rPr lang="en-US" sz="800" i="1" dirty="0"/>
                <a:t>commons.wikimedia.org/Pbroks13</a:t>
              </a:r>
            </a:p>
          </p:txBody>
        </p:sp>
      </p:grpSp>
    </p:spTree>
    <p:extLst>
      <p:ext uri="{BB962C8B-B14F-4D97-AF65-F5344CB8AC3E}">
        <p14:creationId xmlns:p14="http://schemas.microsoft.com/office/powerpoint/2010/main" val="1198030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750"/>
                            </p:stCondLst>
                            <p:childTnLst>
                              <p:par>
                                <p:cTn id="5" presetID="16" presetClass="entr" presetSubtype="21" fill="hold" grpId="0" nodeType="afterEffect">
                                  <p:stCondLst>
                                    <p:cond delay="25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1500"/>
                            </p:stCondLst>
                            <p:childTnLst>
                              <p:par>
                                <p:cTn id="9" presetID="2" presetClass="entr" presetSubtype="8" fill="hold" grpId="0" nodeType="after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750" fill="hold"/>
                                        <p:tgtEl>
                                          <p:spTgt spid="6"/>
                                        </p:tgtEl>
                                        <p:attrNameLst>
                                          <p:attrName>ppt_x</p:attrName>
                                        </p:attrNameLst>
                                      </p:cBhvr>
                                      <p:tavLst>
                                        <p:tav tm="0">
                                          <p:val>
                                            <p:strVal val="0-#ppt_w/2"/>
                                          </p:val>
                                        </p:tav>
                                        <p:tav tm="100000">
                                          <p:val>
                                            <p:strVal val="#ppt_x"/>
                                          </p:val>
                                        </p:tav>
                                      </p:tavLst>
                                    </p:anim>
                                    <p:anim calcmode="lin" valueType="num">
                                      <p:cBhvr additive="base">
                                        <p:cTn id="12" dur="75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2750"/>
                            </p:stCondLst>
                            <p:childTnLst>
                              <p:par>
                                <p:cTn id="14" presetID="47" presetClass="entr" presetSubtype="0" fill="hold" nodeType="afterEffect">
                                  <p:stCondLst>
                                    <p:cond delay="25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anim calcmode="lin" valueType="num">
                                      <p:cBhvr>
                                        <p:cTn id="17" dur="500" fill="hold"/>
                                        <p:tgtEl>
                                          <p:spTgt spid="5"/>
                                        </p:tgtEl>
                                        <p:attrNameLst>
                                          <p:attrName>ppt_x</p:attrName>
                                        </p:attrNameLst>
                                      </p:cBhvr>
                                      <p:tavLst>
                                        <p:tav tm="0">
                                          <p:val>
                                            <p:strVal val="#ppt_x"/>
                                          </p:val>
                                        </p:tav>
                                        <p:tav tm="100000">
                                          <p:val>
                                            <p:strVal val="#ppt_x"/>
                                          </p:val>
                                        </p:tav>
                                      </p:tavLst>
                                    </p:anim>
                                    <p:anim calcmode="lin" valueType="num">
                                      <p:cBhvr>
                                        <p:cTn id="18"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838200" y="2743200"/>
            <a:ext cx="6553200" cy="2514600"/>
          </a:xfrm>
          <a:prstGeom prst="rect">
            <a:avLst/>
          </a:prstGeom>
          <a:solidFill>
            <a:schemeClr val="accent3">
              <a:lumMod val="20000"/>
              <a:lumOff val="80000"/>
            </a:schemeClr>
          </a:solidFill>
          <a:effectLst>
            <a:outerShdw blurRad="50800" dist="38100" dir="5400000" algn="t" rotWithShape="0">
              <a:prstClr val="black">
                <a:alpha val="40000"/>
              </a:prstClr>
            </a:outerShdw>
          </a:effectLst>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4625" indent="-174625">
              <a:spcBef>
                <a:spcPts val="600"/>
              </a:spcBef>
              <a:defRPr/>
            </a:pPr>
            <a:r>
              <a:rPr lang="id-ID" sz="1700" dirty="0">
                <a:cs typeface="Calibri" pitchFamily="34" charset="0"/>
                <a:sym typeface="Wingdings" pitchFamily="2" charset="2"/>
              </a:rPr>
              <a:t>Berbentuk tabung dan umumnya berongga</a:t>
            </a:r>
            <a:r>
              <a:rPr lang="en-US" sz="1700" dirty="0">
                <a:cs typeface="Calibri" pitchFamily="34" charset="0"/>
                <a:sym typeface="Wingdings" pitchFamily="2" charset="2"/>
              </a:rPr>
              <a:t>.</a:t>
            </a:r>
            <a:endParaRPr lang="id-ID" sz="1700" dirty="0">
              <a:cs typeface="Calibri" pitchFamily="34" charset="0"/>
              <a:sym typeface="Wingdings" pitchFamily="2" charset="2"/>
            </a:endParaRPr>
          </a:p>
          <a:p>
            <a:pPr marL="174625" indent="-174625">
              <a:spcBef>
                <a:spcPts val="600"/>
              </a:spcBef>
              <a:defRPr/>
            </a:pPr>
            <a:r>
              <a:rPr lang="id-ID" sz="1700" dirty="0">
                <a:cs typeface="Calibri" pitchFamily="34" charset="0"/>
                <a:sym typeface="Wingdings" pitchFamily="2" charset="2"/>
              </a:rPr>
              <a:t>Terbagi menjadi 3 bagian</a:t>
            </a:r>
            <a:r>
              <a:rPr lang="en-US" sz="1700" dirty="0">
                <a:cs typeface="Calibri" pitchFamily="34" charset="0"/>
                <a:sym typeface="Wingdings" pitchFamily="2" charset="2"/>
              </a:rPr>
              <a:t>.</a:t>
            </a:r>
            <a:endParaRPr lang="id-ID" sz="1700" dirty="0">
              <a:cs typeface="Calibri" pitchFamily="34" charset="0"/>
              <a:sym typeface="Wingdings" pitchFamily="2" charset="2"/>
            </a:endParaRPr>
          </a:p>
          <a:p>
            <a:pPr marL="457200" lvl="1" indent="-282575">
              <a:spcBef>
                <a:spcPts val="600"/>
              </a:spcBef>
              <a:defRPr/>
            </a:pPr>
            <a:r>
              <a:rPr lang="id-ID" sz="1700" b="1" i="1" dirty="0">
                <a:cs typeface="Calibri" pitchFamily="34" charset="0"/>
                <a:sym typeface="Wingdings" pitchFamily="2" charset="2"/>
              </a:rPr>
              <a:t>Diafise</a:t>
            </a:r>
            <a:r>
              <a:rPr lang="id-ID" sz="1700" dirty="0">
                <a:cs typeface="Calibri" pitchFamily="34" charset="0"/>
                <a:sym typeface="Wingdings" pitchFamily="2" charset="2"/>
              </a:rPr>
              <a:t>, bagian tengah. terdiri atas tulang kompak. </a:t>
            </a:r>
            <a:endParaRPr lang="en-US" sz="1700" dirty="0">
              <a:cs typeface="Calibri" pitchFamily="34" charset="0"/>
              <a:sym typeface="Wingdings" pitchFamily="2" charset="2"/>
            </a:endParaRPr>
          </a:p>
          <a:p>
            <a:pPr marL="174625" lvl="1" indent="0">
              <a:spcBef>
                <a:spcPts val="600"/>
              </a:spcBef>
              <a:buNone/>
              <a:defRPr/>
            </a:pPr>
            <a:r>
              <a:rPr lang="en-US" sz="1700" dirty="0">
                <a:cs typeface="Calibri" pitchFamily="34" charset="0"/>
                <a:sym typeface="Wingdings" pitchFamily="2" charset="2"/>
              </a:rPr>
              <a:t>     </a:t>
            </a:r>
            <a:r>
              <a:rPr lang="id-ID" sz="1700" dirty="0">
                <a:cs typeface="Calibri" pitchFamily="34" charset="0"/>
                <a:sym typeface="Wingdings" pitchFamily="2" charset="2"/>
              </a:rPr>
              <a:t>Di dalamnya terdapat </a:t>
            </a:r>
            <a:r>
              <a:rPr lang="en-US" sz="1700" dirty="0" err="1">
                <a:cs typeface="Calibri" pitchFamily="34" charset="0"/>
                <a:sym typeface="Wingdings" pitchFamily="2" charset="2"/>
              </a:rPr>
              <a:t>rongga</a:t>
            </a:r>
            <a:r>
              <a:rPr lang="en-US" sz="1700" dirty="0">
                <a:cs typeface="Calibri" pitchFamily="34" charset="0"/>
                <a:sym typeface="Wingdings" pitchFamily="2" charset="2"/>
              </a:rPr>
              <a:t> </a:t>
            </a:r>
            <a:r>
              <a:rPr lang="id-ID" sz="1700" dirty="0">
                <a:cs typeface="Calibri" pitchFamily="34" charset="0"/>
                <a:sym typeface="Wingdings" pitchFamily="2" charset="2"/>
              </a:rPr>
              <a:t>sumsum tulang</a:t>
            </a:r>
            <a:r>
              <a:rPr lang="en-US" sz="1700" dirty="0">
                <a:cs typeface="Calibri" pitchFamily="34" charset="0"/>
                <a:sym typeface="Wingdings" pitchFamily="2" charset="2"/>
              </a:rPr>
              <a:t>.</a:t>
            </a:r>
            <a:endParaRPr lang="id-ID" sz="1700" dirty="0">
              <a:cs typeface="Calibri" pitchFamily="34" charset="0"/>
              <a:sym typeface="Wingdings" pitchFamily="2" charset="2"/>
            </a:endParaRPr>
          </a:p>
          <a:p>
            <a:pPr marL="403225" lvl="1" indent="-228600">
              <a:spcBef>
                <a:spcPts val="600"/>
              </a:spcBef>
              <a:defRPr/>
            </a:pPr>
            <a:r>
              <a:rPr lang="en-US" sz="1700" b="1" i="1" dirty="0">
                <a:cs typeface="Calibri" pitchFamily="34" charset="0"/>
                <a:sym typeface="Wingdings" pitchFamily="2" charset="2"/>
              </a:rPr>
              <a:t> </a:t>
            </a:r>
            <a:r>
              <a:rPr lang="id-ID" sz="1700" b="1" i="1" dirty="0">
                <a:cs typeface="Calibri" pitchFamily="34" charset="0"/>
                <a:sym typeface="Wingdings" pitchFamily="2" charset="2"/>
              </a:rPr>
              <a:t>Epifise</a:t>
            </a:r>
            <a:r>
              <a:rPr lang="id-ID" sz="1700" dirty="0">
                <a:cs typeface="Calibri" pitchFamily="34" charset="0"/>
                <a:sym typeface="Wingdings" pitchFamily="2" charset="2"/>
              </a:rPr>
              <a:t>, kedua ujung. terdiri atas tulang spons</a:t>
            </a:r>
            <a:r>
              <a:rPr lang="en-US" sz="1700" dirty="0">
                <a:cs typeface="Calibri" pitchFamily="34" charset="0"/>
                <a:sym typeface="Wingdings" pitchFamily="2" charset="2"/>
              </a:rPr>
              <a:t>.</a:t>
            </a:r>
            <a:endParaRPr lang="id-ID" sz="1700" dirty="0">
              <a:cs typeface="Calibri" pitchFamily="34" charset="0"/>
              <a:sym typeface="Wingdings" pitchFamily="2" charset="2"/>
            </a:endParaRPr>
          </a:p>
          <a:p>
            <a:pPr marL="457200" lvl="1" indent="-282575">
              <a:spcBef>
                <a:spcPts val="600"/>
              </a:spcBef>
              <a:defRPr/>
            </a:pPr>
            <a:r>
              <a:rPr lang="id-ID" sz="1700" b="1" i="1" dirty="0">
                <a:cs typeface="Calibri" pitchFamily="34" charset="0"/>
                <a:sym typeface="Wingdings" pitchFamily="2" charset="2"/>
              </a:rPr>
              <a:t>Cakraepifise</a:t>
            </a:r>
            <a:r>
              <a:rPr lang="id-ID" sz="1700" dirty="0">
                <a:cs typeface="Calibri" pitchFamily="34" charset="0"/>
                <a:sym typeface="Wingdings" pitchFamily="2" charset="2"/>
              </a:rPr>
              <a:t>, antara epifise dan diafise</a:t>
            </a:r>
            <a:r>
              <a:rPr lang="en-US" sz="1700" dirty="0">
                <a:cs typeface="Calibri" pitchFamily="34" charset="0"/>
                <a:sym typeface="Wingdings" pitchFamily="2" charset="2"/>
              </a:rPr>
              <a:t>.</a:t>
            </a:r>
            <a:endParaRPr lang="id-ID" sz="1700" dirty="0">
              <a:cs typeface="Calibri" pitchFamily="34" charset="0"/>
              <a:sym typeface="Wingdings" pitchFamily="2" charset="2"/>
            </a:endParaRPr>
          </a:p>
          <a:p>
            <a:pPr marL="174625" indent="-174625">
              <a:spcBef>
                <a:spcPts val="600"/>
              </a:spcBef>
              <a:defRPr/>
            </a:pPr>
            <a:r>
              <a:rPr lang="id-ID" sz="1700" dirty="0">
                <a:cs typeface="Calibri" pitchFamily="34" charset="0"/>
                <a:sym typeface="Wingdings" pitchFamily="2" charset="2"/>
              </a:rPr>
              <a:t>Contoh : tulang paha, betis, kering, hasta, pengumpil</a:t>
            </a:r>
            <a:r>
              <a:rPr lang="en-US" sz="1700" dirty="0">
                <a:cs typeface="Calibri" pitchFamily="34" charset="0"/>
                <a:sym typeface="Wingdings" pitchFamily="2" charset="2"/>
              </a:rPr>
              <a:t>.</a:t>
            </a:r>
            <a:endParaRPr lang="id-ID" sz="1700" dirty="0">
              <a:cs typeface="Calibri" pitchFamily="34" charset="0"/>
              <a:sym typeface="Wingdings" pitchFamily="2" charset="2"/>
            </a:endParaRPr>
          </a:p>
        </p:txBody>
      </p:sp>
      <p:sp>
        <p:nvSpPr>
          <p:cNvPr id="6" name="Rectangle 5"/>
          <p:cNvSpPr/>
          <p:nvPr/>
        </p:nvSpPr>
        <p:spPr>
          <a:xfrm>
            <a:off x="400984" y="1815193"/>
            <a:ext cx="2189817" cy="40005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sz="2000" b="1" dirty="0">
                <a:solidFill>
                  <a:schemeClr val="tx1"/>
                </a:solidFill>
                <a:cs typeface="Calibri" pitchFamily="34" charset="0"/>
              </a:rPr>
              <a:t> </a:t>
            </a:r>
            <a:r>
              <a:rPr lang="en-US" sz="2000" b="1" dirty="0" err="1">
                <a:solidFill>
                  <a:schemeClr val="tx1"/>
                </a:solidFill>
                <a:cs typeface="Calibri" pitchFamily="34" charset="0"/>
              </a:rPr>
              <a:t>Tulang</a:t>
            </a:r>
            <a:r>
              <a:rPr lang="en-US" sz="2000" b="1" dirty="0">
                <a:solidFill>
                  <a:schemeClr val="tx1"/>
                </a:solidFill>
                <a:cs typeface="Calibri" pitchFamily="34" charset="0"/>
              </a:rPr>
              <a:t> </a:t>
            </a:r>
            <a:r>
              <a:rPr lang="en-US" sz="2000" b="1" dirty="0" err="1">
                <a:solidFill>
                  <a:schemeClr val="tx1"/>
                </a:solidFill>
                <a:cs typeface="Calibri" pitchFamily="34" charset="0"/>
              </a:rPr>
              <a:t>Keras</a:t>
            </a:r>
            <a:endParaRPr lang="en-US" sz="2000" b="1" dirty="0">
              <a:solidFill>
                <a:schemeClr val="tx1"/>
              </a:solidFill>
              <a:cs typeface="Calibri" pitchFamily="34" charset="0"/>
            </a:endParaRPr>
          </a:p>
        </p:txBody>
      </p:sp>
      <p:sp>
        <p:nvSpPr>
          <p:cNvPr id="7" name="TextBox 6"/>
          <p:cNvSpPr txBox="1"/>
          <p:nvPr/>
        </p:nvSpPr>
        <p:spPr>
          <a:xfrm>
            <a:off x="740228" y="2287087"/>
            <a:ext cx="3200400" cy="369332"/>
          </a:xfrm>
          <a:prstGeom prst="rect">
            <a:avLst/>
          </a:prstGeom>
          <a:noFill/>
          <a:ln>
            <a:noFill/>
          </a:ln>
        </p:spPr>
        <p:txBody>
          <a:bodyPr wrap="square" rtlCol="0">
            <a:spAutoFit/>
          </a:bodyPr>
          <a:lstStyle/>
          <a:p>
            <a:r>
              <a:rPr lang="en-US" b="1" dirty="0" err="1"/>
              <a:t>Tulang</a:t>
            </a:r>
            <a:r>
              <a:rPr lang="en-US" b="1" dirty="0"/>
              <a:t> </a:t>
            </a:r>
            <a:r>
              <a:rPr lang="en-US" b="1" dirty="0" err="1"/>
              <a:t>Pipa</a:t>
            </a:r>
            <a:endParaRPr lang="en-US" b="1" dirty="0"/>
          </a:p>
        </p:txBody>
      </p:sp>
      <p:sp>
        <p:nvSpPr>
          <p:cNvPr id="8" name="Parallelogram 7"/>
          <p:cNvSpPr/>
          <p:nvPr/>
        </p:nvSpPr>
        <p:spPr>
          <a:xfrm>
            <a:off x="-139632" y="1110898"/>
            <a:ext cx="2425632" cy="517902"/>
          </a:xfrm>
          <a:prstGeom prst="parallelogram">
            <a:avLst/>
          </a:prstGeom>
          <a:solidFill>
            <a:srgbClr val="99378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9" name="TextBox 8"/>
          <p:cNvSpPr txBox="1"/>
          <p:nvPr/>
        </p:nvSpPr>
        <p:spPr>
          <a:xfrm>
            <a:off x="345696" y="1169350"/>
            <a:ext cx="6740904" cy="430851"/>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A. TULANG</a:t>
            </a:r>
          </a:p>
        </p:txBody>
      </p:sp>
    </p:spTree>
    <p:extLst>
      <p:ext uri="{BB962C8B-B14F-4D97-AF65-F5344CB8AC3E}">
        <p14:creationId xmlns:p14="http://schemas.microsoft.com/office/powerpoint/2010/main" val="1715322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750"/>
                            </p:stCondLst>
                            <p:childTnLst>
                              <p:par>
                                <p:cTn id="5" presetID="16" presetClass="entr" presetSubtype="21" fill="hold" grpId="0" nodeType="afterEffect">
                                  <p:stCondLst>
                                    <p:cond delay="25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1500"/>
                            </p:stCondLst>
                            <p:childTnLst>
                              <p:par>
                                <p:cTn id="9" presetID="10" presetClass="entr" presetSubtype="0" fill="hold" grpId="0" nodeType="afterEffect">
                                  <p:stCondLst>
                                    <p:cond delay="25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2250"/>
                            </p:stCondLst>
                            <p:childTnLst>
                              <p:par>
                                <p:cTn id="13" presetID="2" presetClass="entr" presetSubtype="8" fill="hold" grpId="0" nodeType="afterEffect">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04800" y="2630269"/>
            <a:ext cx="4572000" cy="923330"/>
          </a:xfrm>
          <a:prstGeom prst="rect">
            <a:avLst/>
          </a:prstGeom>
        </p:spPr>
        <p:txBody>
          <a:bodyPr>
            <a:spAutoFit/>
          </a:bodyPr>
          <a:lstStyle/>
          <a:p>
            <a:pPr marL="914400" indent="-457200">
              <a:defRPr/>
            </a:pPr>
            <a:r>
              <a:rPr lang="id-ID" dirty="0">
                <a:cs typeface="Calibri" pitchFamily="34" charset="0"/>
                <a:sym typeface="Wingdings" pitchFamily="2" charset="2"/>
              </a:rPr>
              <a:t>Berbentuk pipih dan berongga</a:t>
            </a:r>
            <a:r>
              <a:rPr lang="en-US" dirty="0">
                <a:cs typeface="Calibri" pitchFamily="34" charset="0"/>
                <a:sym typeface="Wingdings" pitchFamily="2" charset="2"/>
              </a:rPr>
              <a:t>.</a:t>
            </a:r>
            <a:endParaRPr lang="id-ID" dirty="0">
              <a:cs typeface="Calibri" pitchFamily="34" charset="0"/>
              <a:sym typeface="Wingdings" pitchFamily="2" charset="2"/>
            </a:endParaRPr>
          </a:p>
          <a:p>
            <a:pPr marL="914400" indent="-457200">
              <a:defRPr/>
            </a:pPr>
            <a:r>
              <a:rPr lang="id-ID" dirty="0">
                <a:cs typeface="Calibri" pitchFamily="34" charset="0"/>
                <a:sym typeface="Wingdings" pitchFamily="2" charset="2"/>
              </a:rPr>
              <a:t>Contoh : tulang rusuk, belikat, </a:t>
            </a:r>
            <a:endParaRPr lang="en-US" dirty="0">
              <a:cs typeface="Calibri" pitchFamily="34" charset="0"/>
              <a:sym typeface="Wingdings" pitchFamily="2" charset="2"/>
            </a:endParaRPr>
          </a:p>
          <a:p>
            <a:pPr marL="914400" indent="-457200">
              <a:defRPr/>
            </a:pPr>
            <a:r>
              <a:rPr lang="id-ID" dirty="0">
                <a:cs typeface="Calibri" pitchFamily="34" charset="0"/>
                <a:sym typeface="Wingdings" pitchFamily="2" charset="2"/>
              </a:rPr>
              <a:t>tengkorak</a:t>
            </a:r>
            <a:r>
              <a:rPr lang="en-US" dirty="0">
                <a:cs typeface="Calibri" pitchFamily="34" charset="0"/>
                <a:sym typeface="Wingdings" pitchFamily="2" charset="2"/>
              </a:rPr>
              <a:t>.</a:t>
            </a:r>
            <a:endParaRPr lang="id-ID" dirty="0">
              <a:cs typeface="Calibri" pitchFamily="34" charset="0"/>
              <a:sym typeface="Wingdings" pitchFamily="2" charset="2"/>
            </a:endParaRPr>
          </a:p>
        </p:txBody>
      </p:sp>
      <p:sp>
        <p:nvSpPr>
          <p:cNvPr id="7" name="Rectangle 6"/>
          <p:cNvSpPr/>
          <p:nvPr/>
        </p:nvSpPr>
        <p:spPr>
          <a:xfrm>
            <a:off x="304800" y="4182070"/>
            <a:ext cx="3886200" cy="923330"/>
          </a:xfrm>
          <a:prstGeom prst="rect">
            <a:avLst/>
          </a:prstGeom>
        </p:spPr>
        <p:txBody>
          <a:bodyPr wrap="square">
            <a:spAutoFit/>
          </a:bodyPr>
          <a:lstStyle/>
          <a:p>
            <a:pPr marL="914400" indent="-457200">
              <a:defRPr/>
            </a:pPr>
            <a:r>
              <a:rPr lang="id-ID" dirty="0">
                <a:cs typeface="Calibri" pitchFamily="34" charset="0"/>
                <a:sym typeface="Wingdings" pitchFamily="2" charset="2"/>
              </a:rPr>
              <a:t>Berbentuk siindris</a:t>
            </a:r>
            <a:r>
              <a:rPr lang="en-US" dirty="0">
                <a:cs typeface="Calibri" pitchFamily="34" charset="0"/>
                <a:sym typeface="Wingdings" pitchFamily="2" charset="2"/>
              </a:rPr>
              <a:t>.</a:t>
            </a:r>
            <a:endParaRPr lang="id-ID" dirty="0">
              <a:cs typeface="Calibri" pitchFamily="34" charset="0"/>
              <a:sym typeface="Wingdings" pitchFamily="2" charset="2"/>
            </a:endParaRPr>
          </a:p>
          <a:p>
            <a:pPr marL="914400" indent="-457200">
              <a:defRPr/>
            </a:pPr>
            <a:r>
              <a:rPr lang="id-ID" dirty="0">
                <a:cs typeface="Calibri" pitchFamily="34" charset="0"/>
                <a:sym typeface="Wingdings" pitchFamily="2" charset="2"/>
              </a:rPr>
              <a:t>Contoh : pergelangan kaki dan</a:t>
            </a:r>
            <a:endParaRPr lang="en-US" dirty="0">
              <a:cs typeface="Calibri" pitchFamily="34" charset="0"/>
              <a:sym typeface="Wingdings" pitchFamily="2" charset="2"/>
            </a:endParaRPr>
          </a:p>
          <a:p>
            <a:pPr marL="914400" indent="-457200">
              <a:defRPr/>
            </a:pPr>
            <a:r>
              <a:rPr lang="en-US" dirty="0">
                <a:cs typeface="Calibri" pitchFamily="34" charset="0"/>
                <a:sym typeface="Wingdings" pitchFamily="2" charset="2"/>
              </a:rPr>
              <a:t>         </a:t>
            </a:r>
            <a:r>
              <a:rPr lang="id-ID" dirty="0">
                <a:cs typeface="Calibri" pitchFamily="34" charset="0"/>
                <a:sym typeface="Wingdings" pitchFamily="2" charset="2"/>
              </a:rPr>
              <a:t> </a:t>
            </a:r>
            <a:r>
              <a:rPr lang="en-US" dirty="0">
                <a:cs typeface="Calibri" pitchFamily="34" charset="0"/>
                <a:sym typeface="Wingdings" pitchFamily="2" charset="2"/>
              </a:rPr>
              <a:t>    </a:t>
            </a:r>
            <a:r>
              <a:rPr lang="id-ID" dirty="0">
                <a:cs typeface="Calibri" pitchFamily="34" charset="0"/>
                <a:sym typeface="Wingdings" pitchFamily="2" charset="2"/>
              </a:rPr>
              <a:t>tangan</a:t>
            </a:r>
            <a:r>
              <a:rPr lang="en-US" dirty="0">
                <a:cs typeface="Calibri" pitchFamily="34" charset="0"/>
                <a:sym typeface="Wingdings" pitchFamily="2" charset="2"/>
              </a:rPr>
              <a:t>.</a:t>
            </a:r>
            <a:endParaRPr lang="id-ID" dirty="0">
              <a:cs typeface="Calibri" pitchFamily="34" charset="0"/>
              <a:sym typeface="Wingdings" pitchFamily="2" charset="2"/>
            </a:endParaRPr>
          </a:p>
        </p:txBody>
      </p:sp>
      <p:sp>
        <p:nvSpPr>
          <p:cNvPr id="8" name="Rectangle 7"/>
          <p:cNvSpPr/>
          <p:nvPr/>
        </p:nvSpPr>
        <p:spPr>
          <a:xfrm>
            <a:off x="4572000" y="4357268"/>
            <a:ext cx="4419600" cy="830997"/>
          </a:xfrm>
          <a:prstGeom prst="rect">
            <a:avLst/>
          </a:prstGeom>
          <a:solidFill>
            <a:schemeClr val="bg1">
              <a:alpha val="73000"/>
            </a:schemeClr>
          </a:solidFill>
        </p:spPr>
        <p:txBody>
          <a:bodyPr wrap="square">
            <a:spAutoFit/>
          </a:bodyPr>
          <a:lstStyle/>
          <a:p>
            <a:pPr marL="342900" indent="-342900">
              <a:buAutoNum type="alphaLcParenBoth"/>
            </a:pPr>
            <a:r>
              <a:rPr lang="en-US" sz="1600" dirty="0" err="1">
                <a:cs typeface="Calibri" pitchFamily="34" charset="0"/>
              </a:rPr>
              <a:t>Tulang</a:t>
            </a:r>
            <a:r>
              <a:rPr lang="en-US" sz="1600" dirty="0">
                <a:cs typeface="Calibri" pitchFamily="34" charset="0"/>
              </a:rPr>
              <a:t> </a:t>
            </a:r>
            <a:r>
              <a:rPr lang="en-US" sz="1600" dirty="0" err="1">
                <a:cs typeface="Calibri" pitchFamily="34" charset="0"/>
              </a:rPr>
              <a:t>pipih</a:t>
            </a:r>
            <a:r>
              <a:rPr lang="en-US" sz="1600" dirty="0">
                <a:cs typeface="Calibri" pitchFamily="34" charset="0"/>
              </a:rPr>
              <a:t> </a:t>
            </a:r>
            <a:r>
              <a:rPr lang="en-US" sz="1600" dirty="0" err="1">
                <a:cs typeface="Calibri" pitchFamily="34" charset="0"/>
              </a:rPr>
              <a:t>contohnya</a:t>
            </a:r>
            <a:r>
              <a:rPr lang="en-US" sz="1600" dirty="0">
                <a:cs typeface="Calibri" pitchFamily="34" charset="0"/>
              </a:rPr>
              <a:t> </a:t>
            </a:r>
            <a:r>
              <a:rPr lang="en-US" sz="1600" dirty="0" err="1">
                <a:cs typeface="Calibri" pitchFamily="34" charset="0"/>
              </a:rPr>
              <a:t>tulang</a:t>
            </a:r>
            <a:r>
              <a:rPr lang="en-US" sz="1600" dirty="0">
                <a:cs typeface="Calibri" pitchFamily="34" charset="0"/>
              </a:rPr>
              <a:t> </a:t>
            </a:r>
            <a:r>
              <a:rPr lang="en-US" sz="1600" dirty="0" err="1">
                <a:cs typeface="Calibri" pitchFamily="34" charset="0"/>
              </a:rPr>
              <a:t>belikat</a:t>
            </a:r>
            <a:r>
              <a:rPr lang="en-US" sz="1600" dirty="0">
                <a:cs typeface="Calibri" pitchFamily="34" charset="0"/>
              </a:rPr>
              <a:t> </a:t>
            </a:r>
            <a:r>
              <a:rPr lang="en-US" sz="1600" dirty="0" err="1">
                <a:cs typeface="Calibri" pitchFamily="34" charset="0"/>
              </a:rPr>
              <a:t>dan</a:t>
            </a:r>
            <a:r>
              <a:rPr lang="en-US" sz="1600" dirty="0">
                <a:cs typeface="Calibri" pitchFamily="34" charset="0"/>
              </a:rPr>
              <a:t> </a:t>
            </a:r>
          </a:p>
          <a:p>
            <a:pPr marL="342900" indent="-342900">
              <a:buAutoNum type="alphaLcParenBoth"/>
            </a:pPr>
            <a:r>
              <a:rPr lang="en-US" sz="1600" dirty="0" err="1">
                <a:cs typeface="Calibri" pitchFamily="34" charset="0"/>
              </a:rPr>
              <a:t>Tulang</a:t>
            </a:r>
            <a:r>
              <a:rPr lang="en-US" sz="1600" dirty="0">
                <a:cs typeface="Calibri" pitchFamily="34" charset="0"/>
              </a:rPr>
              <a:t> </a:t>
            </a:r>
            <a:r>
              <a:rPr lang="en-US" sz="1600" dirty="0" err="1">
                <a:cs typeface="Calibri" pitchFamily="34" charset="0"/>
              </a:rPr>
              <a:t>pendek</a:t>
            </a:r>
            <a:r>
              <a:rPr lang="en-US" sz="1600" dirty="0">
                <a:cs typeface="Calibri" pitchFamily="34" charset="0"/>
              </a:rPr>
              <a:t> </a:t>
            </a:r>
            <a:r>
              <a:rPr lang="en-US" sz="1600" dirty="0" err="1">
                <a:cs typeface="Calibri" pitchFamily="34" charset="0"/>
              </a:rPr>
              <a:t>contohnya</a:t>
            </a:r>
            <a:r>
              <a:rPr lang="en-US" sz="1600" dirty="0">
                <a:cs typeface="Calibri" pitchFamily="34" charset="0"/>
              </a:rPr>
              <a:t> </a:t>
            </a:r>
            <a:r>
              <a:rPr lang="en-US" sz="1600" dirty="0" err="1">
                <a:cs typeface="Calibri" pitchFamily="34" charset="0"/>
              </a:rPr>
              <a:t>tulang</a:t>
            </a:r>
            <a:r>
              <a:rPr lang="en-US" sz="1600" dirty="0">
                <a:cs typeface="Calibri" pitchFamily="34" charset="0"/>
              </a:rPr>
              <a:t>  </a:t>
            </a:r>
            <a:r>
              <a:rPr lang="en-US" sz="1600" dirty="0" err="1">
                <a:cs typeface="Calibri" pitchFamily="34" charset="0"/>
              </a:rPr>
              <a:t>pergelangan</a:t>
            </a:r>
            <a:r>
              <a:rPr lang="en-US" sz="1600" dirty="0">
                <a:cs typeface="Calibri" pitchFamily="34" charset="0"/>
              </a:rPr>
              <a:t> </a:t>
            </a:r>
            <a:r>
              <a:rPr lang="en-US" sz="1600" dirty="0" err="1">
                <a:cs typeface="Calibri" pitchFamily="34" charset="0"/>
              </a:rPr>
              <a:t>tangan</a:t>
            </a:r>
            <a:r>
              <a:rPr lang="en-US" sz="1600" dirty="0">
                <a:cs typeface="Calibri" pitchFamily="34" charset="0"/>
              </a:rPr>
              <a:t>.</a:t>
            </a:r>
          </a:p>
        </p:txBody>
      </p:sp>
      <p:sp>
        <p:nvSpPr>
          <p:cNvPr id="14" name="Rectangle 13"/>
          <p:cNvSpPr/>
          <p:nvPr/>
        </p:nvSpPr>
        <p:spPr>
          <a:xfrm>
            <a:off x="400984" y="1815193"/>
            <a:ext cx="2189817" cy="40005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sz="2000" b="1" dirty="0">
                <a:solidFill>
                  <a:schemeClr val="tx1"/>
                </a:solidFill>
                <a:cs typeface="Calibri" pitchFamily="34" charset="0"/>
              </a:rPr>
              <a:t> </a:t>
            </a:r>
            <a:r>
              <a:rPr lang="en-US" sz="2000" b="1" dirty="0" err="1">
                <a:solidFill>
                  <a:schemeClr val="tx1"/>
                </a:solidFill>
                <a:cs typeface="Calibri" pitchFamily="34" charset="0"/>
              </a:rPr>
              <a:t>Tulang</a:t>
            </a:r>
            <a:r>
              <a:rPr lang="en-US" sz="2000" b="1" dirty="0">
                <a:solidFill>
                  <a:schemeClr val="tx1"/>
                </a:solidFill>
                <a:cs typeface="Calibri" pitchFamily="34" charset="0"/>
              </a:rPr>
              <a:t> </a:t>
            </a:r>
            <a:r>
              <a:rPr lang="en-US" sz="2000" b="1" dirty="0" err="1">
                <a:solidFill>
                  <a:schemeClr val="tx1"/>
                </a:solidFill>
                <a:cs typeface="Calibri" pitchFamily="34" charset="0"/>
              </a:rPr>
              <a:t>Keras</a:t>
            </a:r>
            <a:endParaRPr lang="en-US" sz="2000" b="1" dirty="0">
              <a:solidFill>
                <a:schemeClr val="tx1"/>
              </a:solidFill>
              <a:cs typeface="Calibri" pitchFamily="34" charset="0"/>
            </a:endParaRPr>
          </a:p>
        </p:txBody>
      </p:sp>
      <p:sp>
        <p:nvSpPr>
          <p:cNvPr id="15" name="TextBox 14"/>
          <p:cNvSpPr txBox="1"/>
          <p:nvPr/>
        </p:nvSpPr>
        <p:spPr>
          <a:xfrm>
            <a:off x="762000" y="2287087"/>
            <a:ext cx="3200400" cy="369332"/>
          </a:xfrm>
          <a:prstGeom prst="rect">
            <a:avLst/>
          </a:prstGeom>
          <a:noFill/>
          <a:ln>
            <a:noFill/>
          </a:ln>
        </p:spPr>
        <p:txBody>
          <a:bodyPr wrap="square" rtlCol="0">
            <a:spAutoFit/>
          </a:bodyPr>
          <a:lstStyle/>
          <a:p>
            <a:r>
              <a:rPr lang="en-US" b="1" dirty="0" err="1"/>
              <a:t>Tulang</a:t>
            </a:r>
            <a:r>
              <a:rPr lang="en-US" b="1" dirty="0"/>
              <a:t> </a:t>
            </a:r>
            <a:r>
              <a:rPr lang="en-US" b="1" dirty="0" err="1"/>
              <a:t>Pipih</a:t>
            </a:r>
            <a:endParaRPr lang="en-US" b="1" dirty="0"/>
          </a:p>
        </p:txBody>
      </p:sp>
      <p:sp>
        <p:nvSpPr>
          <p:cNvPr id="16" name="Parallelogram 15"/>
          <p:cNvSpPr/>
          <p:nvPr/>
        </p:nvSpPr>
        <p:spPr>
          <a:xfrm>
            <a:off x="-139632" y="1110898"/>
            <a:ext cx="2425632" cy="517902"/>
          </a:xfrm>
          <a:prstGeom prst="parallelogram">
            <a:avLst/>
          </a:prstGeom>
          <a:solidFill>
            <a:srgbClr val="99378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17" name="TextBox 16"/>
          <p:cNvSpPr txBox="1"/>
          <p:nvPr/>
        </p:nvSpPr>
        <p:spPr>
          <a:xfrm>
            <a:off x="345696" y="1169350"/>
            <a:ext cx="6740904" cy="430851"/>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A. TULANG</a:t>
            </a:r>
          </a:p>
        </p:txBody>
      </p:sp>
      <p:grpSp>
        <p:nvGrpSpPr>
          <p:cNvPr id="18" name="Group 17"/>
          <p:cNvGrpSpPr/>
          <p:nvPr/>
        </p:nvGrpSpPr>
        <p:grpSpPr>
          <a:xfrm>
            <a:off x="4495800" y="1790067"/>
            <a:ext cx="3657600" cy="2346648"/>
            <a:chOff x="4865780" y="342858"/>
            <a:chExt cx="3886200" cy="2493314"/>
          </a:xfrm>
        </p:grpSpPr>
        <p:grpSp>
          <p:nvGrpSpPr>
            <p:cNvPr id="12" name="Group 11"/>
            <p:cNvGrpSpPr/>
            <p:nvPr/>
          </p:nvGrpSpPr>
          <p:grpSpPr>
            <a:xfrm>
              <a:off x="4865780" y="527524"/>
              <a:ext cx="3886200" cy="2308648"/>
              <a:chOff x="4865780" y="527524"/>
              <a:chExt cx="3886200" cy="2308648"/>
            </a:xfrm>
          </p:grpSpPr>
          <p:sp>
            <p:nvSpPr>
              <p:cNvPr id="11" name="Rectangle 10"/>
              <p:cNvSpPr/>
              <p:nvPr/>
            </p:nvSpPr>
            <p:spPr>
              <a:xfrm>
                <a:off x="5638800" y="2476458"/>
                <a:ext cx="2590800" cy="359714"/>
              </a:xfrm>
              <a:prstGeom prst="rect">
                <a:avLst/>
              </a:prstGeom>
            </p:spPr>
            <p:txBody>
              <a:bodyPr wrap="square">
                <a:spAutoFit/>
              </a:bodyPr>
              <a:lstStyle/>
              <a:p>
                <a:r>
                  <a:rPr lang="en-US" sz="800" dirty="0" err="1"/>
                  <a:t>Sumber</a:t>
                </a:r>
                <a:r>
                  <a:rPr lang="en-US" sz="800" dirty="0"/>
                  <a:t>: </a:t>
                </a:r>
                <a:r>
                  <a:rPr lang="en-US" sz="800" i="1" dirty="0"/>
                  <a:t>commons.wikimedia.org/</a:t>
                </a:r>
                <a:r>
                  <a:rPr lang="en-US" sz="800" i="1" dirty="0" err="1"/>
                  <a:t>Anatomography</a:t>
                </a:r>
                <a:r>
                  <a:rPr lang="en-US" sz="800" i="1" dirty="0"/>
                  <a:t>; commons.wikimedia.org/</a:t>
                </a:r>
                <a:r>
                  <a:rPr lang="en-US" sz="800" i="1" dirty="0" err="1"/>
                  <a:t>Anatomography</a:t>
                </a:r>
                <a:r>
                  <a:rPr lang="en-US" sz="800" i="1" dirty="0"/>
                  <a:t> </a:t>
                </a:r>
              </a:p>
            </p:txBody>
          </p:sp>
          <p:pic>
            <p:nvPicPr>
              <p:cNvPr id="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5717" y="745382"/>
                <a:ext cx="1896263" cy="1738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descr="D:\Captur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5780" y="527524"/>
                <a:ext cx="1752600" cy="1937050"/>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Rectangle 8"/>
            <p:cNvSpPr/>
            <p:nvPr/>
          </p:nvSpPr>
          <p:spPr>
            <a:xfrm>
              <a:off x="5677496" y="342858"/>
              <a:ext cx="432952" cy="359714"/>
            </a:xfrm>
            <a:prstGeom prst="rect">
              <a:avLst/>
            </a:prstGeom>
          </p:spPr>
          <p:txBody>
            <a:bodyPr wrap="none">
              <a:spAutoFit/>
            </a:bodyPr>
            <a:lstStyle/>
            <a:p>
              <a:r>
                <a:rPr lang="en-US" sz="1600" dirty="0">
                  <a:latin typeface="Calibri" pitchFamily="34" charset="0"/>
                  <a:cs typeface="Calibri" pitchFamily="34" charset="0"/>
                  <a:sym typeface="Wingdings" pitchFamily="2" charset="2"/>
                </a:rPr>
                <a:t>(a)</a:t>
              </a:r>
              <a:endParaRPr lang="en-US" sz="1600" dirty="0"/>
            </a:p>
          </p:txBody>
        </p:sp>
        <p:sp>
          <p:nvSpPr>
            <p:cNvPr id="13" name="Rectangle 12"/>
            <p:cNvSpPr/>
            <p:nvPr/>
          </p:nvSpPr>
          <p:spPr>
            <a:xfrm>
              <a:off x="7725278" y="342858"/>
              <a:ext cx="443171" cy="359714"/>
            </a:xfrm>
            <a:prstGeom prst="rect">
              <a:avLst/>
            </a:prstGeom>
          </p:spPr>
          <p:txBody>
            <a:bodyPr wrap="none">
              <a:spAutoFit/>
            </a:bodyPr>
            <a:lstStyle/>
            <a:p>
              <a:r>
                <a:rPr lang="en-US" sz="1600" dirty="0">
                  <a:latin typeface="Calibri" pitchFamily="34" charset="0"/>
                  <a:cs typeface="Calibri" pitchFamily="34" charset="0"/>
                  <a:sym typeface="Wingdings" pitchFamily="2" charset="2"/>
                </a:rPr>
                <a:t>(b)</a:t>
              </a:r>
              <a:endParaRPr lang="en-US" sz="1600" dirty="0"/>
            </a:p>
          </p:txBody>
        </p:sp>
      </p:grpSp>
      <p:cxnSp>
        <p:nvCxnSpPr>
          <p:cNvPr id="20" name="Straight Connector 19"/>
          <p:cNvCxnSpPr/>
          <p:nvPr/>
        </p:nvCxnSpPr>
        <p:spPr>
          <a:xfrm>
            <a:off x="4267200" y="1815194"/>
            <a:ext cx="0" cy="3373071"/>
          </a:xfrm>
          <a:prstGeom prst="line">
            <a:avLst/>
          </a:prstGeom>
          <a:ln w="19050">
            <a:solidFill>
              <a:srgbClr val="C00000"/>
            </a:solidFill>
            <a:prstDash val="sysDash"/>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459996" y="3741606"/>
            <a:ext cx="2283204" cy="40005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sz="2000" b="1" dirty="0" err="1">
                <a:solidFill>
                  <a:schemeClr val="tx1"/>
                </a:solidFill>
                <a:cs typeface="Calibri" pitchFamily="34" charset="0"/>
              </a:rPr>
              <a:t>Tulang</a:t>
            </a:r>
            <a:r>
              <a:rPr lang="en-US" sz="2000" b="1" dirty="0">
                <a:solidFill>
                  <a:schemeClr val="tx1"/>
                </a:solidFill>
                <a:cs typeface="Calibri" pitchFamily="34" charset="0"/>
              </a:rPr>
              <a:t> </a:t>
            </a:r>
            <a:r>
              <a:rPr lang="en-US" sz="2000" b="1" dirty="0" err="1">
                <a:solidFill>
                  <a:schemeClr val="tx1"/>
                </a:solidFill>
                <a:cs typeface="Calibri" pitchFamily="34" charset="0"/>
              </a:rPr>
              <a:t>Pendek</a:t>
            </a:r>
            <a:endParaRPr lang="en-US" sz="2000" b="1" dirty="0">
              <a:solidFill>
                <a:schemeClr val="tx1"/>
              </a:solidFill>
              <a:cs typeface="Calibri" pitchFamily="34" charset="0"/>
            </a:endParaRPr>
          </a:p>
        </p:txBody>
      </p:sp>
    </p:spTree>
    <p:extLst>
      <p:ext uri="{BB962C8B-B14F-4D97-AF65-F5344CB8AC3E}">
        <p14:creationId xmlns:p14="http://schemas.microsoft.com/office/powerpoint/2010/main" val="2388441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25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750"/>
                            </p:stCondLst>
                            <p:childTnLst>
                              <p:par>
                                <p:cTn id="9" presetID="2" presetClass="entr" presetSubtype="8" fill="hold" grpId="0" nodeType="after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4" fill="hold" grpId="0" nodeType="afterEffect">
                                  <p:stCondLst>
                                    <p:cond delay="25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childTnLst>
                          </p:cTn>
                        </p:par>
                        <p:par>
                          <p:cTn id="18" fill="hold">
                            <p:stCondLst>
                              <p:cond delay="2250"/>
                            </p:stCondLst>
                            <p:childTnLst>
                              <p:par>
                                <p:cTn id="19" presetID="2" presetClass="entr" presetSubtype="4" fill="hold" grpId="0" nodeType="afterEffect">
                                  <p:stCondLst>
                                    <p:cond delay="25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par>
                          <p:cTn id="23" fill="hold">
                            <p:stCondLst>
                              <p:cond delay="3000"/>
                            </p:stCondLst>
                            <p:childTnLst>
                              <p:par>
                                <p:cTn id="24" presetID="10" presetClass="entr" presetSubtype="0" fill="hold" nodeType="afterEffect">
                                  <p:stCondLst>
                                    <p:cond delay="25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par>
                          <p:cTn id="27" fill="hold">
                            <p:stCondLst>
                              <p:cond delay="3750"/>
                            </p:stCondLst>
                            <p:childTnLst>
                              <p:par>
                                <p:cTn id="28" presetID="42" presetClass="entr" presetSubtype="0" fill="hold" nodeType="afterEffect">
                                  <p:stCondLst>
                                    <p:cond delay="25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anim calcmode="lin" valueType="num">
                                      <p:cBhvr>
                                        <p:cTn id="31" dur="500" fill="hold"/>
                                        <p:tgtEl>
                                          <p:spTgt spid="18"/>
                                        </p:tgtEl>
                                        <p:attrNameLst>
                                          <p:attrName>ppt_x</p:attrName>
                                        </p:attrNameLst>
                                      </p:cBhvr>
                                      <p:tavLst>
                                        <p:tav tm="0">
                                          <p:val>
                                            <p:strVal val="#ppt_x"/>
                                          </p:val>
                                        </p:tav>
                                        <p:tav tm="100000">
                                          <p:val>
                                            <p:strVal val="#ppt_x"/>
                                          </p:val>
                                        </p:tav>
                                      </p:tavLst>
                                    </p:anim>
                                    <p:anim calcmode="lin" valueType="num">
                                      <p:cBhvr>
                                        <p:cTn id="32" dur="500" fill="hold"/>
                                        <p:tgtEl>
                                          <p:spTgt spid="18"/>
                                        </p:tgtEl>
                                        <p:attrNameLst>
                                          <p:attrName>ppt_y</p:attrName>
                                        </p:attrNameLst>
                                      </p:cBhvr>
                                      <p:tavLst>
                                        <p:tav tm="0">
                                          <p:val>
                                            <p:strVal val="#ppt_y+.1"/>
                                          </p:val>
                                        </p:tav>
                                        <p:tav tm="100000">
                                          <p:val>
                                            <p:strVal val="#ppt_y"/>
                                          </p:val>
                                        </p:tav>
                                      </p:tavLst>
                                    </p:anim>
                                  </p:childTnLst>
                                </p:cTn>
                              </p:par>
                            </p:childTnLst>
                          </p:cTn>
                        </p:par>
                        <p:par>
                          <p:cTn id="33" fill="hold">
                            <p:stCondLst>
                              <p:cond delay="4500"/>
                            </p:stCondLst>
                            <p:childTnLst>
                              <p:par>
                                <p:cTn id="34" presetID="22" presetClass="entr" presetSubtype="8" fill="hold" grpId="0" nodeType="afterEffect">
                                  <p:stCondLst>
                                    <p:cond delay="250"/>
                                  </p:stCondLst>
                                  <p:childTnLst>
                                    <p:set>
                                      <p:cBhvr>
                                        <p:cTn id="35" dur="1" fill="hold">
                                          <p:stCondLst>
                                            <p:cond delay="0"/>
                                          </p:stCondLst>
                                        </p:cTn>
                                        <p:tgtEl>
                                          <p:spTgt spid="8"/>
                                        </p:tgtEl>
                                        <p:attrNameLst>
                                          <p:attrName>style.visibility</p:attrName>
                                        </p:attrNameLst>
                                      </p:cBhvr>
                                      <p:to>
                                        <p:strVal val="visible"/>
                                      </p:to>
                                    </p:set>
                                    <p:animEffect transition="in" filter="wipe(left)">
                                      <p:cBhvr>
                                        <p:cTn id="36" dur="500"/>
                                        <p:tgtEl>
                                          <p:spTgt spid="8"/>
                                        </p:tgtEl>
                                      </p:cBhvr>
                                    </p:animEffect>
                                  </p:childTnLst>
                                </p:cTn>
                              </p:par>
                            </p:childTnLst>
                          </p:cTn>
                        </p:par>
                        <p:par>
                          <p:cTn id="37" fill="hold">
                            <p:stCondLst>
                              <p:cond delay="5250"/>
                            </p:stCondLst>
                            <p:childTnLst>
                              <p:par>
                                <p:cTn id="38" presetID="16" presetClass="entr" presetSubtype="21" fill="hold" grpId="0" nodeType="afterEffect">
                                  <p:stCondLst>
                                    <p:cond delay="250"/>
                                  </p:stCondLst>
                                  <p:childTnLst>
                                    <p:set>
                                      <p:cBhvr>
                                        <p:cTn id="39" dur="1" fill="hold">
                                          <p:stCondLst>
                                            <p:cond delay="0"/>
                                          </p:stCondLst>
                                        </p:cTn>
                                        <p:tgtEl>
                                          <p:spTgt spid="19"/>
                                        </p:tgtEl>
                                        <p:attrNameLst>
                                          <p:attrName>style.visibility</p:attrName>
                                        </p:attrNameLst>
                                      </p:cBhvr>
                                      <p:to>
                                        <p:strVal val="visible"/>
                                      </p:to>
                                    </p:set>
                                    <p:animEffect transition="in" filter="barn(inVertical)">
                                      <p:cBhvr>
                                        <p:cTn id="4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14" grpId="0" animBg="1"/>
      <p:bldP spid="15" grpId="0"/>
      <p:bldP spid="19"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772885" y="2702124"/>
            <a:ext cx="3777012" cy="1412677"/>
          </a:xfrm>
          <a:prstGeom prst="rect">
            <a:avLst/>
          </a:prstGeom>
        </p:spPr>
        <p:txBody>
          <a:bodyPr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8600" indent="-228600">
              <a:defRPr/>
            </a:pPr>
            <a:r>
              <a:rPr lang="id-ID" sz="1800" dirty="0">
                <a:sym typeface="Wingdings" pitchFamily="2" charset="2"/>
              </a:rPr>
              <a:t>Berbentuk tidak beraturan</a:t>
            </a:r>
            <a:r>
              <a:rPr lang="en-US" sz="1800" dirty="0">
                <a:sym typeface="Wingdings" pitchFamily="2" charset="2"/>
              </a:rPr>
              <a:t>.</a:t>
            </a:r>
            <a:endParaRPr lang="id-ID" sz="1800" dirty="0">
              <a:sym typeface="Wingdings" pitchFamily="2" charset="2"/>
            </a:endParaRPr>
          </a:p>
          <a:p>
            <a:pPr marL="228600" indent="-228600">
              <a:defRPr/>
            </a:pPr>
            <a:r>
              <a:rPr lang="id-ID" sz="1800" dirty="0">
                <a:sym typeface="Wingdings" pitchFamily="2" charset="2"/>
              </a:rPr>
              <a:t>Contoh : wajah dan tulang belakang</a:t>
            </a:r>
            <a:r>
              <a:rPr lang="en-US" sz="1800" dirty="0">
                <a:sym typeface="Wingdings" pitchFamily="2" charset="2"/>
              </a:rPr>
              <a:t>.</a:t>
            </a:r>
            <a:endParaRPr lang="id-ID" sz="1800" dirty="0">
              <a:sym typeface="Wingdings" pitchFamily="2" charset="2"/>
            </a:endParaRPr>
          </a:p>
        </p:txBody>
      </p:sp>
      <p:sp>
        <p:nvSpPr>
          <p:cNvPr id="6" name="Rounded Rectangle 5"/>
          <p:cNvSpPr/>
          <p:nvPr/>
        </p:nvSpPr>
        <p:spPr>
          <a:xfrm>
            <a:off x="6324602" y="4730368"/>
            <a:ext cx="2819399" cy="451232"/>
          </a:xfrm>
          <a:prstGeom prst="roundRect">
            <a:avLst/>
          </a:prstGeom>
          <a:solidFill>
            <a:srgbClr val="002060"/>
          </a:solidFill>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rtlCol="0" anchor="ctr"/>
          <a:lstStyle/>
          <a:p>
            <a:pPr marL="91440" algn="r"/>
            <a:r>
              <a:rPr lang="id-ID" sz="1400" b="1" dirty="0">
                <a:solidFill>
                  <a:schemeClr val="bg1"/>
                </a:solidFill>
              </a:rPr>
              <a:t>Kerjakan Uji Kompetensi 2.1</a:t>
            </a:r>
            <a:endParaRPr lang="en-US" sz="1400" b="1" dirty="0">
              <a:solidFill>
                <a:schemeClr val="bg1"/>
              </a:solidFill>
            </a:endParaRPr>
          </a:p>
          <a:p>
            <a:pPr marL="91440" algn="r"/>
            <a:r>
              <a:rPr lang="id-ID" sz="1400" b="1" dirty="0">
                <a:solidFill>
                  <a:schemeClr val="bg1"/>
                </a:solidFill>
              </a:rPr>
              <a:t> halaman </a:t>
            </a:r>
            <a:r>
              <a:rPr lang="en-US" sz="1400" b="1" dirty="0">
                <a:solidFill>
                  <a:schemeClr val="bg1"/>
                </a:solidFill>
              </a:rPr>
              <a:t>47 – 48 </a:t>
            </a:r>
            <a:endParaRPr lang="id-ID" sz="1400" b="1" dirty="0">
              <a:solidFill>
                <a:schemeClr val="bg1"/>
              </a:solidFill>
            </a:endParaRPr>
          </a:p>
        </p:txBody>
      </p:sp>
      <p:grpSp>
        <p:nvGrpSpPr>
          <p:cNvPr id="8" name="Group 7"/>
          <p:cNvGrpSpPr/>
          <p:nvPr/>
        </p:nvGrpSpPr>
        <p:grpSpPr>
          <a:xfrm>
            <a:off x="4351312" y="1702161"/>
            <a:ext cx="4792688" cy="2715568"/>
            <a:chOff x="4480105" y="593458"/>
            <a:chExt cx="4792688" cy="242468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0105" y="593458"/>
              <a:ext cx="2404474" cy="2424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5682342" y="2407470"/>
              <a:ext cx="3590451" cy="178625"/>
            </a:xfrm>
            <a:prstGeom prst="rect">
              <a:avLst/>
            </a:prstGeom>
          </p:spPr>
          <p:txBody>
            <a:bodyPr wrap="square">
              <a:spAutoFit/>
            </a:bodyPr>
            <a:lstStyle/>
            <a:p>
              <a:r>
                <a:rPr lang="en-US" sz="700" dirty="0" err="1"/>
                <a:t>Sumber</a:t>
              </a:r>
              <a:r>
                <a:rPr lang="en-US" sz="700" dirty="0"/>
                <a:t>: </a:t>
              </a:r>
              <a:r>
                <a:rPr lang="en-US" sz="700" i="1" dirty="0"/>
                <a:t>commons.wikimedia.org/</a:t>
              </a:r>
              <a:r>
                <a:rPr lang="en-US" sz="700" i="1" dirty="0" err="1"/>
                <a:t>Anatomography</a:t>
              </a:r>
              <a:r>
                <a:rPr lang="en-US" sz="700" i="1" dirty="0"/>
                <a:t>; commons.wikimedia.org/</a:t>
              </a:r>
              <a:r>
                <a:rPr lang="en-US" sz="700" i="1" dirty="0" err="1"/>
                <a:t>Anatomography</a:t>
              </a:r>
              <a:r>
                <a:rPr lang="en-US" sz="700" i="1" dirty="0"/>
                <a:t> </a:t>
              </a:r>
            </a:p>
          </p:txBody>
        </p:sp>
      </p:grpSp>
      <p:sp>
        <p:nvSpPr>
          <p:cNvPr id="10" name="Rectangle 9"/>
          <p:cNvSpPr/>
          <p:nvPr/>
        </p:nvSpPr>
        <p:spPr>
          <a:xfrm>
            <a:off x="400984" y="1815193"/>
            <a:ext cx="2260408" cy="40005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sz="2000" b="1" dirty="0">
                <a:solidFill>
                  <a:schemeClr val="tx1"/>
                </a:solidFill>
                <a:cs typeface="Calibri" pitchFamily="34" charset="0"/>
              </a:rPr>
              <a:t> </a:t>
            </a:r>
            <a:r>
              <a:rPr lang="en-US" sz="2000" b="1" dirty="0" err="1">
                <a:solidFill>
                  <a:schemeClr val="tx1"/>
                </a:solidFill>
                <a:cs typeface="Calibri" pitchFamily="34" charset="0"/>
              </a:rPr>
              <a:t>Tulang</a:t>
            </a:r>
            <a:r>
              <a:rPr lang="en-US" sz="2000" b="1" dirty="0">
                <a:solidFill>
                  <a:schemeClr val="tx1"/>
                </a:solidFill>
                <a:cs typeface="Calibri" pitchFamily="34" charset="0"/>
              </a:rPr>
              <a:t> </a:t>
            </a:r>
            <a:r>
              <a:rPr lang="en-US" sz="2000" b="1" dirty="0" err="1">
                <a:solidFill>
                  <a:schemeClr val="tx1"/>
                </a:solidFill>
                <a:cs typeface="Calibri" pitchFamily="34" charset="0"/>
              </a:rPr>
              <a:t>Keras</a:t>
            </a:r>
            <a:endParaRPr lang="en-US" sz="2000" b="1" dirty="0">
              <a:solidFill>
                <a:schemeClr val="tx1"/>
              </a:solidFill>
              <a:cs typeface="Calibri" pitchFamily="34" charset="0"/>
            </a:endParaRPr>
          </a:p>
        </p:txBody>
      </p:sp>
      <p:sp>
        <p:nvSpPr>
          <p:cNvPr id="11" name="TextBox 10"/>
          <p:cNvSpPr txBox="1"/>
          <p:nvPr/>
        </p:nvSpPr>
        <p:spPr>
          <a:xfrm>
            <a:off x="740228" y="2287087"/>
            <a:ext cx="3200400" cy="369332"/>
          </a:xfrm>
          <a:prstGeom prst="rect">
            <a:avLst/>
          </a:prstGeom>
          <a:noFill/>
          <a:ln>
            <a:noFill/>
          </a:ln>
        </p:spPr>
        <p:txBody>
          <a:bodyPr wrap="square" rtlCol="0">
            <a:spAutoFit/>
          </a:bodyPr>
          <a:lstStyle/>
          <a:p>
            <a:r>
              <a:rPr lang="en-US" b="1" dirty="0" err="1"/>
              <a:t>Tulang</a:t>
            </a:r>
            <a:r>
              <a:rPr lang="en-US" b="1" dirty="0"/>
              <a:t> </a:t>
            </a:r>
            <a:r>
              <a:rPr lang="en-US" b="1" dirty="0" err="1"/>
              <a:t>Tak</a:t>
            </a:r>
            <a:r>
              <a:rPr lang="en-US" b="1" dirty="0"/>
              <a:t> </a:t>
            </a:r>
            <a:r>
              <a:rPr lang="en-US" b="1" dirty="0" err="1"/>
              <a:t>Beraturan</a:t>
            </a:r>
            <a:endParaRPr lang="en-US" b="1" dirty="0"/>
          </a:p>
        </p:txBody>
      </p:sp>
      <p:sp>
        <p:nvSpPr>
          <p:cNvPr id="12" name="Parallelogram 11"/>
          <p:cNvSpPr/>
          <p:nvPr/>
        </p:nvSpPr>
        <p:spPr>
          <a:xfrm>
            <a:off x="-139632" y="1110898"/>
            <a:ext cx="2425632" cy="517902"/>
          </a:xfrm>
          <a:prstGeom prst="parallelogram">
            <a:avLst/>
          </a:prstGeom>
          <a:solidFill>
            <a:srgbClr val="99378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13" name="TextBox 12"/>
          <p:cNvSpPr txBox="1"/>
          <p:nvPr/>
        </p:nvSpPr>
        <p:spPr>
          <a:xfrm>
            <a:off x="345696" y="1169350"/>
            <a:ext cx="6740904" cy="430851"/>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A. TULANG</a:t>
            </a:r>
          </a:p>
        </p:txBody>
      </p:sp>
      <p:sp>
        <p:nvSpPr>
          <p:cNvPr id="7" name="Rectangle 6"/>
          <p:cNvSpPr/>
          <p:nvPr/>
        </p:nvSpPr>
        <p:spPr>
          <a:xfrm>
            <a:off x="6019800" y="2656420"/>
            <a:ext cx="2286000" cy="830997"/>
          </a:xfrm>
          <a:prstGeom prst="rect">
            <a:avLst/>
          </a:prstGeom>
          <a:solidFill>
            <a:schemeClr val="accent6">
              <a:lumMod val="20000"/>
              <a:lumOff val="80000"/>
              <a:alpha val="73000"/>
            </a:schemeClr>
          </a:solidFill>
        </p:spPr>
        <p:txBody>
          <a:bodyPr wrap="square">
            <a:spAutoFit/>
          </a:bodyPr>
          <a:lstStyle/>
          <a:p>
            <a:r>
              <a:rPr lang="en-US" sz="1600" b="1" dirty="0" err="1">
                <a:cs typeface="Calibri" pitchFamily="34" charset="0"/>
              </a:rPr>
              <a:t>Tulang</a:t>
            </a:r>
            <a:r>
              <a:rPr lang="en-US" sz="1600" b="1" dirty="0">
                <a:cs typeface="Calibri" pitchFamily="34" charset="0"/>
              </a:rPr>
              <a:t> </a:t>
            </a:r>
            <a:r>
              <a:rPr lang="en-US" sz="1600" b="1" dirty="0" err="1">
                <a:cs typeface="Calibri" pitchFamily="34" charset="0"/>
              </a:rPr>
              <a:t>tak</a:t>
            </a:r>
            <a:r>
              <a:rPr lang="en-US" sz="1600" b="1" dirty="0">
                <a:cs typeface="Calibri" pitchFamily="34" charset="0"/>
              </a:rPr>
              <a:t> </a:t>
            </a:r>
            <a:r>
              <a:rPr lang="en-US" sz="1600" b="1" dirty="0" err="1">
                <a:cs typeface="Calibri" pitchFamily="34" charset="0"/>
              </a:rPr>
              <a:t>beraturan</a:t>
            </a:r>
            <a:r>
              <a:rPr lang="en-US" sz="1600" b="1" dirty="0">
                <a:cs typeface="Calibri" pitchFamily="34" charset="0"/>
              </a:rPr>
              <a:t> </a:t>
            </a:r>
          </a:p>
          <a:p>
            <a:r>
              <a:rPr lang="en-US" sz="1600" b="1" dirty="0" err="1">
                <a:cs typeface="Calibri" pitchFamily="34" charset="0"/>
              </a:rPr>
              <a:t>contohnya</a:t>
            </a:r>
            <a:r>
              <a:rPr lang="en-US" sz="1600" b="1" dirty="0">
                <a:cs typeface="Calibri" pitchFamily="34" charset="0"/>
              </a:rPr>
              <a:t> </a:t>
            </a:r>
            <a:r>
              <a:rPr lang="en-US" sz="1600" b="1" dirty="0" err="1">
                <a:cs typeface="Calibri" pitchFamily="34" charset="0"/>
              </a:rPr>
              <a:t>tulang</a:t>
            </a:r>
            <a:r>
              <a:rPr lang="en-US" sz="1600" b="1" dirty="0">
                <a:cs typeface="Calibri" pitchFamily="34" charset="0"/>
              </a:rPr>
              <a:t> </a:t>
            </a:r>
            <a:r>
              <a:rPr lang="en-US" sz="1600" b="1" dirty="0" err="1">
                <a:cs typeface="Calibri" pitchFamily="34" charset="0"/>
              </a:rPr>
              <a:t>belakang</a:t>
            </a:r>
            <a:endParaRPr lang="en-US" sz="1600" b="1" dirty="0">
              <a:cs typeface="Calibri" pitchFamily="34" charset="0"/>
            </a:endParaRPr>
          </a:p>
        </p:txBody>
      </p:sp>
      <p:cxnSp>
        <p:nvCxnSpPr>
          <p:cNvPr id="15" name="Straight Connector 14"/>
          <p:cNvCxnSpPr/>
          <p:nvPr/>
        </p:nvCxnSpPr>
        <p:spPr>
          <a:xfrm>
            <a:off x="4038600" y="1908000"/>
            <a:ext cx="0" cy="3426001"/>
          </a:xfrm>
          <a:prstGeom prst="line">
            <a:avLst/>
          </a:prstGeom>
          <a:ln w="19050">
            <a:solidFill>
              <a:srgbClr val="C0000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0619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par>
                          <p:cTn id="8" fill="hold">
                            <p:stCondLst>
                              <p:cond delay="750"/>
                            </p:stCondLst>
                            <p:childTnLst>
                              <p:par>
                                <p:cTn id="9" presetID="2" presetClass="entr" presetSubtype="8" fill="hold" grpId="0" nodeType="afterEffect">
                                  <p:stCondLst>
                                    <p:cond delay="2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4" fill="hold" grpId="0" nodeType="afterEffect">
                                  <p:stCondLst>
                                    <p:cond delay="25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childTnLst>
                          </p:cTn>
                        </p:par>
                        <p:par>
                          <p:cTn id="18" fill="hold">
                            <p:stCondLst>
                              <p:cond delay="2250"/>
                            </p:stCondLst>
                            <p:childTnLst>
                              <p:par>
                                <p:cTn id="19" presetID="10" presetClass="entr" presetSubtype="0" fill="hold" nodeType="afterEffect">
                                  <p:stCondLst>
                                    <p:cond delay="25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par>
                          <p:cTn id="22" fill="hold">
                            <p:stCondLst>
                              <p:cond delay="3000"/>
                            </p:stCondLst>
                            <p:childTnLst>
                              <p:par>
                                <p:cTn id="23" presetID="47" presetClass="entr" presetSubtype="0" fill="hold" nodeType="afterEffect">
                                  <p:stCondLst>
                                    <p:cond delay="25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anim calcmode="lin" valueType="num">
                                      <p:cBhvr>
                                        <p:cTn id="26" dur="500" fill="hold"/>
                                        <p:tgtEl>
                                          <p:spTgt spid="8"/>
                                        </p:tgtEl>
                                        <p:attrNameLst>
                                          <p:attrName>ppt_x</p:attrName>
                                        </p:attrNameLst>
                                      </p:cBhvr>
                                      <p:tavLst>
                                        <p:tav tm="0">
                                          <p:val>
                                            <p:strVal val="#ppt_x"/>
                                          </p:val>
                                        </p:tav>
                                        <p:tav tm="100000">
                                          <p:val>
                                            <p:strVal val="#ppt_x"/>
                                          </p:val>
                                        </p:tav>
                                      </p:tavLst>
                                    </p:anim>
                                    <p:anim calcmode="lin" valueType="num">
                                      <p:cBhvr>
                                        <p:cTn id="27" dur="50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3750"/>
                            </p:stCondLst>
                            <p:childTnLst>
                              <p:par>
                                <p:cTn id="29" presetID="16" presetClass="entr" presetSubtype="21" fill="hold" grpId="0" nodeType="afterEffect">
                                  <p:stCondLst>
                                    <p:cond delay="250"/>
                                  </p:stCondLst>
                                  <p:childTnLst>
                                    <p:set>
                                      <p:cBhvr>
                                        <p:cTn id="30" dur="1" fill="hold">
                                          <p:stCondLst>
                                            <p:cond delay="0"/>
                                          </p:stCondLst>
                                        </p:cTn>
                                        <p:tgtEl>
                                          <p:spTgt spid="7"/>
                                        </p:tgtEl>
                                        <p:attrNameLst>
                                          <p:attrName>style.visibility</p:attrName>
                                        </p:attrNameLst>
                                      </p:cBhvr>
                                      <p:to>
                                        <p:strVal val="visible"/>
                                      </p:to>
                                    </p:set>
                                    <p:animEffect transition="in" filter="barn(inVertical)">
                                      <p:cBhvr>
                                        <p:cTn id="31" dur="500"/>
                                        <p:tgtEl>
                                          <p:spTgt spid="7"/>
                                        </p:tgtEl>
                                      </p:cBhvr>
                                    </p:animEffect>
                                  </p:childTnLst>
                                </p:cTn>
                              </p:par>
                            </p:childTnLst>
                          </p:cTn>
                        </p:par>
                        <p:par>
                          <p:cTn id="32" fill="hold">
                            <p:stCondLst>
                              <p:cond delay="4500"/>
                            </p:stCondLst>
                            <p:childTnLst>
                              <p:par>
                                <p:cTn id="33" presetID="22" presetClass="entr" presetSubtype="2" fill="hold" grpId="0" nodeType="afterEffect">
                                  <p:stCondLst>
                                    <p:cond delay="250"/>
                                  </p:stCondLst>
                                  <p:childTnLst>
                                    <p:set>
                                      <p:cBhvr>
                                        <p:cTn id="34" dur="1" fill="hold">
                                          <p:stCondLst>
                                            <p:cond delay="0"/>
                                          </p:stCondLst>
                                        </p:cTn>
                                        <p:tgtEl>
                                          <p:spTgt spid="6"/>
                                        </p:tgtEl>
                                        <p:attrNameLst>
                                          <p:attrName>style.visibility</p:attrName>
                                        </p:attrNameLst>
                                      </p:cBhvr>
                                      <p:to>
                                        <p:strVal val="visible"/>
                                      </p:to>
                                    </p:set>
                                    <p:animEffect transition="in" filter="wipe(right)">
                                      <p:cBhvr>
                                        <p:cTn id="3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10" grpId="0" animBg="1"/>
      <p:bldP spid="11" grpId="0"/>
      <p:bldP spid="7"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413988" y="2209801"/>
            <a:ext cx="7663212" cy="2781691"/>
          </a:xfrm>
          <a:prstGeom prst="rect">
            <a:avLst/>
          </a:prstGeom>
          <a:noFill/>
        </p:spPr>
        <p:txBody>
          <a:bodyPr anchor="ctr">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itchFamily="2" charset="2"/>
              <a:buChar char="ü"/>
              <a:defRPr/>
            </a:pPr>
            <a:r>
              <a:rPr lang="id-ID" sz="2000" dirty="0">
                <a:sym typeface="Wingdings" pitchFamily="2" charset="2"/>
              </a:rPr>
              <a:t>Proses perubahan tulang rawan menjadi tulang keras disebut </a:t>
            </a:r>
            <a:r>
              <a:rPr lang="id-ID" sz="2000" b="1" dirty="0">
                <a:sym typeface="Wingdings" pitchFamily="2" charset="2"/>
              </a:rPr>
              <a:t>OSIFIKASI</a:t>
            </a:r>
            <a:r>
              <a:rPr lang="en-US" sz="2000" b="1" dirty="0">
                <a:sym typeface="Wingdings" pitchFamily="2" charset="2"/>
              </a:rPr>
              <a:t>.</a:t>
            </a:r>
          </a:p>
          <a:p>
            <a:pPr>
              <a:buFont typeface="Wingdings" pitchFamily="2" charset="2"/>
              <a:buChar char="ü"/>
              <a:defRPr/>
            </a:pPr>
            <a:r>
              <a:rPr lang="en-US" sz="2000" dirty="0" err="1">
                <a:sym typeface="Wingdings" pitchFamily="2" charset="2"/>
              </a:rPr>
              <a:t>Pembentukan</a:t>
            </a:r>
            <a:r>
              <a:rPr lang="en-US" sz="2000" dirty="0">
                <a:sym typeface="Wingdings" pitchFamily="2" charset="2"/>
              </a:rPr>
              <a:t> </a:t>
            </a:r>
            <a:r>
              <a:rPr lang="en-US" sz="2000" dirty="0" err="1">
                <a:sym typeface="Wingdings" pitchFamily="2" charset="2"/>
              </a:rPr>
              <a:t>tulang</a:t>
            </a:r>
            <a:r>
              <a:rPr lang="en-US" sz="2000" dirty="0">
                <a:sym typeface="Wingdings" pitchFamily="2" charset="2"/>
              </a:rPr>
              <a:t> di</a:t>
            </a:r>
            <a:r>
              <a:rPr lang="id-ID" sz="2000" dirty="0">
                <a:sym typeface="Wingdings" pitchFamily="2" charset="2"/>
              </a:rPr>
              <a:t>mulai setelah terbentuk tulang rawan</a:t>
            </a:r>
            <a:r>
              <a:rPr lang="en-US" sz="2000" dirty="0">
                <a:sym typeface="Wingdings" pitchFamily="2" charset="2"/>
              </a:rPr>
              <a:t>.</a:t>
            </a:r>
          </a:p>
          <a:p>
            <a:pPr>
              <a:buFont typeface="Wingdings" pitchFamily="2" charset="2"/>
              <a:buChar char="ü"/>
              <a:defRPr/>
            </a:pPr>
            <a:r>
              <a:rPr lang="id-ID" sz="2000" dirty="0">
                <a:sym typeface="Wingdings" pitchFamily="2" charset="2"/>
              </a:rPr>
              <a:t>Di dalam tulang rawan</a:t>
            </a:r>
            <a:r>
              <a:rPr lang="en-US" sz="2000" dirty="0">
                <a:sym typeface="Wingdings" pitchFamily="2" charset="2"/>
              </a:rPr>
              <a:t>, </a:t>
            </a:r>
            <a:r>
              <a:rPr lang="id-ID" sz="2000" dirty="0">
                <a:sym typeface="Wingdings" pitchFamily="2" charset="2"/>
              </a:rPr>
              <a:t>terdapat rongga terisi </a:t>
            </a:r>
            <a:r>
              <a:rPr lang="id-ID" sz="2000" b="1" i="1" dirty="0">
                <a:sym typeface="Wingdings" pitchFamily="2" charset="2"/>
              </a:rPr>
              <a:t>osteoblas</a:t>
            </a:r>
            <a:r>
              <a:rPr lang="en-US" sz="2000" b="1" i="1" dirty="0">
                <a:sym typeface="Wingdings" pitchFamily="2" charset="2"/>
              </a:rPr>
              <a:t>.</a:t>
            </a:r>
          </a:p>
          <a:p>
            <a:pPr>
              <a:buFont typeface="Wingdings" pitchFamily="2" charset="2"/>
              <a:buChar char="ü"/>
              <a:defRPr/>
            </a:pPr>
            <a:r>
              <a:rPr lang="id-ID" sz="2000" dirty="0">
                <a:sym typeface="Wingdings" pitchFamily="2" charset="2"/>
              </a:rPr>
              <a:t>Oseteoblas membentuk </a:t>
            </a:r>
            <a:r>
              <a:rPr lang="id-ID" sz="2000" b="1" i="1" dirty="0">
                <a:sym typeface="Wingdings" pitchFamily="2" charset="2"/>
              </a:rPr>
              <a:t>osteosit</a:t>
            </a:r>
            <a:r>
              <a:rPr lang="id-ID" sz="2000" dirty="0">
                <a:sym typeface="Wingdings" pitchFamily="2" charset="2"/>
              </a:rPr>
              <a:t> konsentris</a:t>
            </a:r>
            <a:r>
              <a:rPr lang="en-US" sz="2000" dirty="0">
                <a:sym typeface="Wingdings" pitchFamily="2" charset="2"/>
              </a:rPr>
              <a:t>.</a:t>
            </a:r>
          </a:p>
          <a:p>
            <a:pPr>
              <a:buFont typeface="Wingdings" pitchFamily="2" charset="2"/>
              <a:buChar char="ü"/>
              <a:defRPr/>
            </a:pPr>
            <a:r>
              <a:rPr lang="id-ID" sz="2000" dirty="0">
                <a:sym typeface="Wingdings" pitchFamily="2" charset="2"/>
              </a:rPr>
              <a:t>Osteosit mensekresikan protein yang akan menjadi matriks tulang keras</a:t>
            </a:r>
            <a:r>
              <a:rPr lang="en-US" sz="2000" dirty="0">
                <a:sym typeface="Wingdings" pitchFamily="2" charset="2"/>
              </a:rPr>
              <a:t>.</a:t>
            </a:r>
          </a:p>
          <a:p>
            <a:pPr>
              <a:buFont typeface="Wingdings" pitchFamily="2" charset="2"/>
              <a:buChar char="ü"/>
              <a:defRPr/>
            </a:pPr>
            <a:r>
              <a:rPr lang="id-ID" sz="2000" dirty="0">
                <a:sym typeface="Wingdings" pitchFamily="2" charset="2"/>
              </a:rPr>
              <a:t>Matriks terisi kalsium dan fosfat sehingga </a:t>
            </a:r>
            <a:r>
              <a:rPr lang="en-US" sz="2000" dirty="0" err="1">
                <a:sym typeface="Wingdings" pitchFamily="2" charset="2"/>
              </a:rPr>
              <a:t>matriks</a:t>
            </a:r>
            <a:r>
              <a:rPr lang="en-US" sz="2000" dirty="0">
                <a:sym typeface="Wingdings" pitchFamily="2" charset="2"/>
              </a:rPr>
              <a:t> </a:t>
            </a:r>
            <a:r>
              <a:rPr lang="en-US" sz="2000" dirty="0" err="1">
                <a:sym typeface="Wingdings" pitchFamily="2" charset="2"/>
              </a:rPr>
              <a:t>tulang</a:t>
            </a:r>
            <a:r>
              <a:rPr lang="en-US" sz="2000" dirty="0">
                <a:sym typeface="Wingdings" pitchFamily="2" charset="2"/>
              </a:rPr>
              <a:t> </a:t>
            </a:r>
            <a:r>
              <a:rPr lang="id-ID" sz="2000" dirty="0">
                <a:sym typeface="Wingdings" pitchFamily="2" charset="2"/>
              </a:rPr>
              <a:t>mengeras</a:t>
            </a:r>
            <a:r>
              <a:rPr lang="en-US" sz="2000" dirty="0">
                <a:sym typeface="Wingdings" pitchFamily="2" charset="2"/>
              </a:rPr>
              <a:t>.</a:t>
            </a:r>
            <a:endParaRPr lang="id-ID" sz="2000" dirty="0">
              <a:sym typeface="Wingdings" pitchFamily="2" charset="2"/>
            </a:endParaRPr>
          </a:p>
        </p:txBody>
      </p:sp>
      <p:sp>
        <p:nvSpPr>
          <p:cNvPr id="6" name="Rectangle 5"/>
          <p:cNvSpPr/>
          <p:nvPr/>
        </p:nvSpPr>
        <p:spPr>
          <a:xfrm>
            <a:off x="400984" y="1815193"/>
            <a:ext cx="3180417" cy="40005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sz="2000" b="1" dirty="0">
                <a:solidFill>
                  <a:schemeClr val="tx1"/>
                </a:solidFill>
                <a:cs typeface="Calibri" pitchFamily="34" charset="0"/>
              </a:rPr>
              <a:t> </a:t>
            </a:r>
            <a:r>
              <a:rPr lang="en-US" sz="2000" b="1" dirty="0" err="1">
                <a:solidFill>
                  <a:schemeClr val="tx1"/>
                </a:solidFill>
                <a:cs typeface="Calibri" pitchFamily="34" charset="0"/>
              </a:rPr>
              <a:t>Pembentukan</a:t>
            </a:r>
            <a:r>
              <a:rPr lang="en-US" sz="2000" b="1" dirty="0">
                <a:solidFill>
                  <a:schemeClr val="tx1"/>
                </a:solidFill>
                <a:cs typeface="Calibri" pitchFamily="34" charset="0"/>
              </a:rPr>
              <a:t> </a:t>
            </a:r>
            <a:r>
              <a:rPr lang="en-US" sz="2000" b="1" dirty="0" err="1">
                <a:solidFill>
                  <a:schemeClr val="tx1"/>
                </a:solidFill>
                <a:cs typeface="Calibri" pitchFamily="34" charset="0"/>
              </a:rPr>
              <a:t>Tulang</a:t>
            </a:r>
            <a:endParaRPr lang="en-US" sz="2000" b="1" dirty="0">
              <a:solidFill>
                <a:schemeClr val="tx1"/>
              </a:solidFill>
              <a:cs typeface="Calibri" pitchFamily="34" charset="0"/>
            </a:endParaRPr>
          </a:p>
        </p:txBody>
      </p:sp>
      <p:sp>
        <p:nvSpPr>
          <p:cNvPr id="7" name="Parallelogram 6"/>
          <p:cNvSpPr/>
          <p:nvPr/>
        </p:nvSpPr>
        <p:spPr>
          <a:xfrm>
            <a:off x="-139632" y="1110898"/>
            <a:ext cx="2425632" cy="517902"/>
          </a:xfrm>
          <a:prstGeom prst="parallelogram">
            <a:avLst/>
          </a:prstGeom>
          <a:solidFill>
            <a:srgbClr val="99378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8" name="TextBox 7"/>
          <p:cNvSpPr txBox="1"/>
          <p:nvPr/>
        </p:nvSpPr>
        <p:spPr>
          <a:xfrm>
            <a:off x="345696" y="1169350"/>
            <a:ext cx="6740904" cy="430851"/>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A. TULANG</a:t>
            </a:r>
          </a:p>
        </p:txBody>
      </p:sp>
    </p:spTree>
    <p:extLst>
      <p:ext uri="{BB962C8B-B14F-4D97-AF65-F5344CB8AC3E}">
        <p14:creationId xmlns:p14="http://schemas.microsoft.com/office/powerpoint/2010/main" val="4214798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25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750"/>
                            </p:stCondLst>
                            <p:childTnLst>
                              <p:par>
                                <p:cTn id="9" presetID="2" presetClass="entr" presetSubtype="8" fill="hold" grpId="0" nodeType="after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arallelogram 8"/>
          <p:cNvSpPr/>
          <p:nvPr/>
        </p:nvSpPr>
        <p:spPr>
          <a:xfrm>
            <a:off x="-139632" y="1110898"/>
            <a:ext cx="6388032" cy="517902"/>
          </a:xfrm>
          <a:prstGeom prst="parallelogram">
            <a:avLst/>
          </a:prstGeom>
          <a:solidFill>
            <a:schemeClr val="accent5">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10" name="TextBox 9"/>
          <p:cNvSpPr txBox="1"/>
          <p:nvPr/>
        </p:nvSpPr>
        <p:spPr>
          <a:xfrm>
            <a:off x="345696" y="1169350"/>
            <a:ext cx="6740904" cy="430851"/>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B. SUSUNAN RANGKA TUBUH MANUSIA</a:t>
            </a:r>
          </a:p>
        </p:txBody>
      </p:sp>
      <p:grpSp>
        <p:nvGrpSpPr>
          <p:cNvPr id="63" name="Group 62"/>
          <p:cNvGrpSpPr/>
          <p:nvPr/>
        </p:nvGrpSpPr>
        <p:grpSpPr>
          <a:xfrm>
            <a:off x="3742884" y="1633974"/>
            <a:ext cx="4630035" cy="2252226"/>
            <a:chOff x="3742883" y="700524"/>
            <a:chExt cx="4630035" cy="2252226"/>
          </a:xfrm>
        </p:grpSpPr>
        <p:sp>
          <p:nvSpPr>
            <p:cNvPr id="50" name="Rectangle 49"/>
            <p:cNvSpPr/>
            <p:nvPr/>
          </p:nvSpPr>
          <p:spPr>
            <a:xfrm>
              <a:off x="4572001" y="1352550"/>
              <a:ext cx="3562578" cy="447166"/>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1" name="Rectangle 50"/>
            <p:cNvSpPr/>
            <p:nvPr/>
          </p:nvSpPr>
          <p:spPr>
            <a:xfrm>
              <a:off x="4572000" y="1520488"/>
              <a:ext cx="279229" cy="279229"/>
            </a:xfrm>
            <a:prstGeom prst="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52" name="Freeform 51"/>
            <p:cNvSpPr/>
            <p:nvPr/>
          </p:nvSpPr>
          <p:spPr>
            <a:xfrm>
              <a:off x="3742883" y="700524"/>
              <a:ext cx="3800917" cy="803299"/>
            </a:xfrm>
            <a:custGeom>
              <a:avLst/>
              <a:gdLst>
                <a:gd name="connsiteX0" fmla="*/ 0 w 3800917"/>
                <a:gd name="connsiteY0" fmla="*/ 0 h 803299"/>
                <a:gd name="connsiteX1" fmla="*/ 3800917 w 3800917"/>
                <a:gd name="connsiteY1" fmla="*/ 0 h 803299"/>
                <a:gd name="connsiteX2" fmla="*/ 3800917 w 3800917"/>
                <a:gd name="connsiteY2" fmla="*/ 803299 h 803299"/>
                <a:gd name="connsiteX3" fmla="*/ 0 w 3800917"/>
                <a:gd name="connsiteY3" fmla="*/ 803299 h 803299"/>
                <a:gd name="connsiteX4" fmla="*/ 0 w 3800917"/>
                <a:gd name="connsiteY4" fmla="*/ 0 h 803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0917" h="803299">
                  <a:moveTo>
                    <a:pt x="0" y="0"/>
                  </a:moveTo>
                  <a:lnTo>
                    <a:pt x="3800917" y="0"/>
                  </a:lnTo>
                  <a:lnTo>
                    <a:pt x="3800917" y="803299"/>
                  </a:lnTo>
                  <a:lnTo>
                    <a:pt x="0" y="80329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0480" tIns="20320" rIns="30480" bIns="20320" numCol="1" spcCol="1270" anchor="ctr" anchorCtr="0">
              <a:noAutofit/>
            </a:bodyPr>
            <a:lstStyle/>
            <a:p>
              <a:pPr algn="ctr" defTabSz="711200">
                <a:lnSpc>
                  <a:spcPct val="90000"/>
                </a:lnSpc>
                <a:spcBef>
                  <a:spcPct val="0"/>
                </a:spcBef>
                <a:spcAft>
                  <a:spcPct val="35000"/>
                </a:spcAft>
              </a:pPr>
              <a:r>
                <a:rPr lang="en-US" sz="2400" b="1" dirty="0" err="1">
                  <a:cs typeface="Calibri" pitchFamily="34" charset="0"/>
                </a:rPr>
                <a:t>Ranga</a:t>
              </a:r>
              <a:r>
                <a:rPr lang="en-US" sz="2400" b="1" dirty="0">
                  <a:cs typeface="Calibri" pitchFamily="34" charset="0"/>
                </a:rPr>
                <a:t> </a:t>
              </a:r>
              <a:r>
                <a:rPr lang="en-US" sz="2400" b="1" dirty="0" err="1">
                  <a:cs typeface="Calibri" pitchFamily="34" charset="0"/>
                </a:rPr>
                <a:t>Manusia</a:t>
              </a:r>
              <a:endParaRPr lang="en-US" sz="2400" b="1" dirty="0">
                <a:cs typeface="Calibri" pitchFamily="34" charset="0"/>
              </a:endParaRPr>
            </a:p>
          </p:txBody>
        </p:sp>
        <p:sp>
          <p:nvSpPr>
            <p:cNvPr id="53" name="Rectangle 52"/>
            <p:cNvSpPr/>
            <p:nvPr/>
          </p:nvSpPr>
          <p:spPr>
            <a:xfrm>
              <a:off x="4572000" y="2030505"/>
              <a:ext cx="279222" cy="279222"/>
            </a:xfrm>
            <a:prstGeom prst="rect">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54" name="Freeform 53"/>
            <p:cNvSpPr/>
            <p:nvPr/>
          </p:nvSpPr>
          <p:spPr>
            <a:xfrm>
              <a:off x="4838065" y="1844683"/>
              <a:ext cx="3534853" cy="650867"/>
            </a:xfrm>
            <a:custGeom>
              <a:avLst/>
              <a:gdLst>
                <a:gd name="connsiteX0" fmla="*/ 0 w 3534853"/>
                <a:gd name="connsiteY0" fmla="*/ 0 h 650867"/>
                <a:gd name="connsiteX1" fmla="*/ 3534853 w 3534853"/>
                <a:gd name="connsiteY1" fmla="*/ 0 h 650867"/>
                <a:gd name="connsiteX2" fmla="*/ 3534853 w 3534853"/>
                <a:gd name="connsiteY2" fmla="*/ 650867 h 650867"/>
                <a:gd name="connsiteX3" fmla="*/ 0 w 3534853"/>
                <a:gd name="connsiteY3" fmla="*/ 650867 h 650867"/>
                <a:gd name="connsiteX4" fmla="*/ 0 w 3534853"/>
                <a:gd name="connsiteY4" fmla="*/ 0 h 650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4853" h="650867">
                  <a:moveTo>
                    <a:pt x="0" y="0"/>
                  </a:moveTo>
                  <a:lnTo>
                    <a:pt x="3534853" y="0"/>
                  </a:lnTo>
                  <a:lnTo>
                    <a:pt x="3534853" y="650867"/>
                  </a:lnTo>
                  <a:lnTo>
                    <a:pt x="0" y="6508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3792" tIns="113792" rIns="113792" bIns="113792" numCol="1" spcCol="1270" anchor="ctr" anchorCtr="0">
              <a:noAutofit/>
            </a:bodyPr>
            <a:lstStyle/>
            <a:p>
              <a:pPr defTabSz="711200">
                <a:lnSpc>
                  <a:spcPct val="90000"/>
                </a:lnSpc>
                <a:spcBef>
                  <a:spcPct val="0"/>
                </a:spcBef>
              </a:pPr>
              <a:r>
                <a:rPr lang="en-US" sz="1600" dirty="0" err="1">
                  <a:cs typeface="Calibri" pitchFamily="34" charset="0"/>
                </a:rPr>
                <a:t>Rangka</a:t>
              </a:r>
              <a:r>
                <a:rPr lang="en-US" sz="1600" dirty="0">
                  <a:cs typeface="Calibri" pitchFamily="34" charset="0"/>
                </a:rPr>
                <a:t> </a:t>
              </a:r>
              <a:r>
                <a:rPr lang="en-US" sz="1600" b="1" dirty="0" err="1">
                  <a:cs typeface="Calibri" pitchFamily="34" charset="0"/>
                </a:rPr>
                <a:t>aksial</a:t>
              </a:r>
              <a:r>
                <a:rPr lang="en-US" sz="1600" b="1" dirty="0">
                  <a:cs typeface="Calibri" pitchFamily="34" charset="0"/>
                </a:rPr>
                <a:t> </a:t>
              </a:r>
              <a:r>
                <a:rPr lang="en-US" sz="1600" dirty="0">
                  <a:cs typeface="Calibri" pitchFamily="34" charset="0"/>
                </a:rPr>
                <a:t>(</a:t>
              </a:r>
              <a:r>
                <a:rPr lang="en-US" sz="1600" dirty="0" err="1">
                  <a:cs typeface="Calibri" pitchFamily="34" charset="0"/>
                </a:rPr>
                <a:t>sumbu</a:t>
              </a:r>
              <a:r>
                <a:rPr lang="en-US" sz="1600" dirty="0">
                  <a:cs typeface="Calibri" pitchFamily="34" charset="0"/>
                </a:rPr>
                <a:t> </a:t>
              </a:r>
              <a:r>
                <a:rPr lang="en-US" sz="1600" dirty="0" err="1">
                  <a:cs typeface="Calibri" pitchFamily="34" charset="0"/>
                </a:rPr>
                <a:t>tubuh</a:t>
              </a:r>
              <a:r>
                <a:rPr lang="en-US" sz="1600" dirty="0">
                  <a:cs typeface="Calibri" pitchFamily="34" charset="0"/>
                </a:rPr>
                <a:t>)</a:t>
              </a:r>
            </a:p>
          </p:txBody>
        </p:sp>
        <p:sp>
          <p:nvSpPr>
            <p:cNvPr id="55" name="Rectangle 54"/>
            <p:cNvSpPr/>
            <p:nvPr/>
          </p:nvSpPr>
          <p:spPr>
            <a:xfrm>
              <a:off x="4572000" y="2488610"/>
              <a:ext cx="279222" cy="279222"/>
            </a:xfrm>
            <a:prstGeom prst="rect">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56" name="Freeform 55"/>
            <p:cNvSpPr/>
            <p:nvPr/>
          </p:nvSpPr>
          <p:spPr>
            <a:xfrm>
              <a:off x="4838065" y="2301883"/>
              <a:ext cx="3534853" cy="650867"/>
            </a:xfrm>
            <a:custGeom>
              <a:avLst/>
              <a:gdLst>
                <a:gd name="connsiteX0" fmla="*/ 0 w 3534853"/>
                <a:gd name="connsiteY0" fmla="*/ 0 h 650867"/>
                <a:gd name="connsiteX1" fmla="*/ 3534853 w 3534853"/>
                <a:gd name="connsiteY1" fmla="*/ 0 h 650867"/>
                <a:gd name="connsiteX2" fmla="*/ 3534853 w 3534853"/>
                <a:gd name="connsiteY2" fmla="*/ 650867 h 650867"/>
                <a:gd name="connsiteX3" fmla="*/ 0 w 3534853"/>
                <a:gd name="connsiteY3" fmla="*/ 650867 h 650867"/>
                <a:gd name="connsiteX4" fmla="*/ 0 w 3534853"/>
                <a:gd name="connsiteY4" fmla="*/ 0 h 650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4853" h="650867">
                  <a:moveTo>
                    <a:pt x="0" y="0"/>
                  </a:moveTo>
                  <a:lnTo>
                    <a:pt x="3534853" y="0"/>
                  </a:lnTo>
                  <a:lnTo>
                    <a:pt x="3534853" y="650867"/>
                  </a:lnTo>
                  <a:lnTo>
                    <a:pt x="0" y="6508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3792" tIns="113792" rIns="113792" bIns="113792" numCol="1" spcCol="1270" anchor="ctr" anchorCtr="0">
              <a:noAutofit/>
            </a:bodyPr>
            <a:lstStyle/>
            <a:p>
              <a:pPr defTabSz="711200">
                <a:lnSpc>
                  <a:spcPct val="90000"/>
                </a:lnSpc>
                <a:spcBef>
                  <a:spcPct val="0"/>
                </a:spcBef>
              </a:pPr>
              <a:r>
                <a:rPr lang="en-US" sz="1600" dirty="0" err="1">
                  <a:cs typeface="Calibri" pitchFamily="34" charset="0"/>
                </a:rPr>
                <a:t>Rangka</a:t>
              </a:r>
              <a:r>
                <a:rPr lang="en-US" sz="1600" dirty="0">
                  <a:cs typeface="Calibri" pitchFamily="34" charset="0"/>
                </a:rPr>
                <a:t> </a:t>
              </a:r>
              <a:r>
                <a:rPr lang="en-US" sz="1600" b="1" dirty="0" err="1">
                  <a:cs typeface="Calibri" pitchFamily="34" charset="0"/>
                </a:rPr>
                <a:t>apendikular</a:t>
              </a:r>
              <a:r>
                <a:rPr lang="en-US" sz="1600" b="1" dirty="0">
                  <a:cs typeface="Calibri" pitchFamily="34" charset="0"/>
                </a:rPr>
                <a:t> </a:t>
              </a:r>
              <a:r>
                <a:rPr lang="en-US" sz="1600" dirty="0">
                  <a:cs typeface="Calibri" pitchFamily="34" charset="0"/>
                </a:rPr>
                <a:t>(</a:t>
              </a:r>
              <a:r>
                <a:rPr lang="en-US" sz="1600" dirty="0" err="1">
                  <a:cs typeface="Calibri" pitchFamily="34" charset="0"/>
                </a:rPr>
                <a:t>anggota</a:t>
              </a:r>
              <a:r>
                <a:rPr lang="en-US" sz="1600" dirty="0">
                  <a:cs typeface="Calibri" pitchFamily="34" charset="0"/>
                </a:rPr>
                <a:t> </a:t>
              </a:r>
              <a:r>
                <a:rPr lang="en-US" sz="1600" dirty="0" err="1">
                  <a:cs typeface="Calibri" pitchFamily="34" charset="0"/>
                </a:rPr>
                <a:t>tubuh</a:t>
              </a:r>
              <a:r>
                <a:rPr lang="en-US" sz="1600" dirty="0">
                  <a:cs typeface="Calibri" pitchFamily="34" charset="0"/>
                </a:rPr>
                <a:t>)</a:t>
              </a:r>
            </a:p>
          </p:txBody>
        </p:sp>
      </p:grpSp>
      <p:cxnSp>
        <p:nvCxnSpPr>
          <p:cNvPr id="57" name="Straight Connector 56"/>
          <p:cNvCxnSpPr/>
          <p:nvPr/>
        </p:nvCxnSpPr>
        <p:spPr>
          <a:xfrm>
            <a:off x="4191000" y="1939252"/>
            <a:ext cx="0" cy="3470949"/>
          </a:xfrm>
          <a:prstGeom prst="line">
            <a:avLst/>
          </a:prstGeom>
          <a:ln w="19050">
            <a:solidFill>
              <a:srgbClr val="C00000"/>
            </a:solidFill>
            <a:prstDash val="sysDash"/>
          </a:ln>
        </p:spPr>
        <p:style>
          <a:lnRef idx="1">
            <a:schemeClr val="accent1"/>
          </a:lnRef>
          <a:fillRef idx="0">
            <a:schemeClr val="accent1"/>
          </a:fillRef>
          <a:effectRef idx="0">
            <a:schemeClr val="accent1"/>
          </a:effectRef>
          <a:fontRef idx="minor">
            <a:schemeClr val="tx1"/>
          </a:fontRef>
        </p:style>
      </p:cxnSp>
      <p:grpSp>
        <p:nvGrpSpPr>
          <p:cNvPr id="62" name="Group 61"/>
          <p:cNvGrpSpPr/>
          <p:nvPr/>
        </p:nvGrpSpPr>
        <p:grpSpPr>
          <a:xfrm>
            <a:off x="390084" y="1633974"/>
            <a:ext cx="4258117" cy="3776226"/>
            <a:chOff x="390083" y="700524"/>
            <a:chExt cx="4258117" cy="3776226"/>
          </a:xfrm>
        </p:grpSpPr>
        <p:sp>
          <p:nvSpPr>
            <p:cNvPr id="39" name="Freeform 38"/>
            <p:cNvSpPr/>
            <p:nvPr/>
          </p:nvSpPr>
          <p:spPr>
            <a:xfrm>
              <a:off x="390083" y="700524"/>
              <a:ext cx="3800917" cy="803299"/>
            </a:xfrm>
            <a:custGeom>
              <a:avLst/>
              <a:gdLst>
                <a:gd name="connsiteX0" fmla="*/ 0 w 3800917"/>
                <a:gd name="connsiteY0" fmla="*/ 0 h 803299"/>
                <a:gd name="connsiteX1" fmla="*/ 3800917 w 3800917"/>
                <a:gd name="connsiteY1" fmla="*/ 0 h 803299"/>
                <a:gd name="connsiteX2" fmla="*/ 3800917 w 3800917"/>
                <a:gd name="connsiteY2" fmla="*/ 803299 h 803299"/>
                <a:gd name="connsiteX3" fmla="*/ 0 w 3800917"/>
                <a:gd name="connsiteY3" fmla="*/ 803299 h 803299"/>
                <a:gd name="connsiteX4" fmla="*/ 0 w 3800917"/>
                <a:gd name="connsiteY4" fmla="*/ 0 h 803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0917" h="803299">
                  <a:moveTo>
                    <a:pt x="0" y="0"/>
                  </a:moveTo>
                  <a:lnTo>
                    <a:pt x="3800917" y="0"/>
                  </a:lnTo>
                  <a:lnTo>
                    <a:pt x="3800917" y="803299"/>
                  </a:lnTo>
                  <a:lnTo>
                    <a:pt x="0" y="80329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0480" tIns="20320" rIns="30480" bIns="20320" numCol="1" spcCol="1270" anchor="ctr" anchorCtr="0">
              <a:noAutofit/>
            </a:bodyPr>
            <a:lstStyle/>
            <a:p>
              <a:pPr algn="ctr" defTabSz="711200">
                <a:lnSpc>
                  <a:spcPct val="90000"/>
                </a:lnSpc>
                <a:spcBef>
                  <a:spcPct val="0"/>
                </a:spcBef>
                <a:spcAft>
                  <a:spcPct val="35000"/>
                </a:spcAft>
              </a:pPr>
              <a:r>
                <a:rPr lang="en-US" sz="2400" b="1" dirty="0" err="1">
                  <a:cs typeface="Calibri" pitchFamily="34" charset="0"/>
                </a:rPr>
                <a:t>Fungsi</a:t>
              </a:r>
              <a:r>
                <a:rPr lang="en-US" sz="2400" b="1" dirty="0">
                  <a:cs typeface="Calibri" pitchFamily="34" charset="0"/>
                </a:rPr>
                <a:t> </a:t>
              </a:r>
              <a:r>
                <a:rPr lang="en-US" sz="2400" b="1" dirty="0" err="1">
                  <a:cs typeface="Calibri" pitchFamily="34" charset="0"/>
                </a:rPr>
                <a:t>rangka</a:t>
              </a:r>
              <a:r>
                <a:rPr lang="en-US" sz="2400" b="1" dirty="0">
                  <a:cs typeface="Calibri" pitchFamily="34" charset="0"/>
                </a:rPr>
                <a:t> </a:t>
              </a:r>
              <a:r>
                <a:rPr lang="en-US" sz="2400" b="1" dirty="0" err="1">
                  <a:cs typeface="Calibri" pitchFamily="34" charset="0"/>
                </a:rPr>
                <a:t>tubuh</a:t>
              </a:r>
              <a:endParaRPr lang="en-US" sz="2400" b="1" dirty="0">
                <a:cs typeface="Calibri" pitchFamily="34" charset="0"/>
              </a:endParaRPr>
            </a:p>
          </p:txBody>
        </p:sp>
        <p:grpSp>
          <p:nvGrpSpPr>
            <p:cNvPr id="61" name="Group 60"/>
            <p:cNvGrpSpPr/>
            <p:nvPr/>
          </p:nvGrpSpPr>
          <p:grpSpPr>
            <a:xfrm>
              <a:off x="828459" y="1352550"/>
              <a:ext cx="3819741" cy="3124200"/>
              <a:chOff x="828459" y="1352550"/>
              <a:chExt cx="3819741" cy="3124200"/>
            </a:xfrm>
          </p:grpSpPr>
          <p:sp>
            <p:nvSpPr>
              <p:cNvPr id="37" name="Rectangle 36"/>
              <p:cNvSpPr/>
              <p:nvPr/>
            </p:nvSpPr>
            <p:spPr>
              <a:xfrm>
                <a:off x="828459" y="1352550"/>
                <a:ext cx="3018117" cy="447166"/>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0" name="Rectangle 39"/>
              <p:cNvSpPr/>
              <p:nvPr/>
            </p:nvSpPr>
            <p:spPr>
              <a:xfrm>
                <a:off x="828459" y="2030505"/>
                <a:ext cx="279222" cy="279222"/>
              </a:xfrm>
              <a:prstGeom prst="rect">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41" name="Freeform 40"/>
              <p:cNvSpPr/>
              <p:nvPr/>
            </p:nvSpPr>
            <p:spPr>
              <a:xfrm>
                <a:off x="1094523" y="1844683"/>
                <a:ext cx="3534853" cy="650867"/>
              </a:xfrm>
              <a:custGeom>
                <a:avLst/>
                <a:gdLst>
                  <a:gd name="connsiteX0" fmla="*/ 0 w 3534853"/>
                  <a:gd name="connsiteY0" fmla="*/ 0 h 650867"/>
                  <a:gd name="connsiteX1" fmla="*/ 3534853 w 3534853"/>
                  <a:gd name="connsiteY1" fmla="*/ 0 h 650867"/>
                  <a:gd name="connsiteX2" fmla="*/ 3534853 w 3534853"/>
                  <a:gd name="connsiteY2" fmla="*/ 650867 h 650867"/>
                  <a:gd name="connsiteX3" fmla="*/ 0 w 3534853"/>
                  <a:gd name="connsiteY3" fmla="*/ 650867 h 650867"/>
                  <a:gd name="connsiteX4" fmla="*/ 0 w 3534853"/>
                  <a:gd name="connsiteY4" fmla="*/ 0 h 650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4853" h="650867">
                    <a:moveTo>
                      <a:pt x="0" y="0"/>
                    </a:moveTo>
                    <a:lnTo>
                      <a:pt x="3534853" y="0"/>
                    </a:lnTo>
                    <a:lnTo>
                      <a:pt x="3534853" y="650867"/>
                    </a:lnTo>
                    <a:lnTo>
                      <a:pt x="0" y="6508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3792" tIns="113792" rIns="113792" bIns="113792" numCol="1" spcCol="1270" anchor="ctr" anchorCtr="0">
                <a:noAutofit/>
              </a:bodyPr>
              <a:lstStyle/>
              <a:p>
                <a:pPr defTabSz="711200">
                  <a:lnSpc>
                    <a:spcPct val="90000"/>
                  </a:lnSpc>
                  <a:spcBef>
                    <a:spcPct val="0"/>
                  </a:spcBef>
                </a:pPr>
                <a:r>
                  <a:rPr lang="en-US" sz="1600" dirty="0" err="1">
                    <a:cs typeface="Calibri" pitchFamily="34" charset="0"/>
                  </a:rPr>
                  <a:t>Memberi</a:t>
                </a:r>
                <a:r>
                  <a:rPr lang="en-US" sz="1600" dirty="0">
                    <a:cs typeface="Calibri" pitchFamily="34" charset="0"/>
                  </a:rPr>
                  <a:t> </a:t>
                </a:r>
                <a:r>
                  <a:rPr lang="en-US" sz="1600" dirty="0" err="1">
                    <a:cs typeface="Calibri" pitchFamily="34" charset="0"/>
                  </a:rPr>
                  <a:t>bentuk</a:t>
                </a:r>
                <a:r>
                  <a:rPr lang="en-US" sz="1600" dirty="0">
                    <a:cs typeface="Calibri" pitchFamily="34" charset="0"/>
                  </a:rPr>
                  <a:t> </a:t>
                </a:r>
                <a:r>
                  <a:rPr lang="en-US" sz="1600" dirty="0" err="1">
                    <a:cs typeface="Calibri" pitchFamily="34" charset="0"/>
                  </a:rPr>
                  <a:t>tubuh</a:t>
                </a:r>
                <a:endParaRPr lang="en-US" sz="1600" dirty="0">
                  <a:cs typeface="Calibri" pitchFamily="34" charset="0"/>
                </a:endParaRPr>
              </a:p>
            </p:txBody>
          </p:sp>
          <p:sp>
            <p:nvSpPr>
              <p:cNvPr id="42" name="Rectangle 41"/>
              <p:cNvSpPr/>
              <p:nvPr/>
            </p:nvSpPr>
            <p:spPr>
              <a:xfrm>
                <a:off x="828459" y="2516303"/>
                <a:ext cx="279222" cy="279222"/>
              </a:xfrm>
              <a:prstGeom prst="rect">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43" name="Freeform 42"/>
              <p:cNvSpPr/>
              <p:nvPr/>
            </p:nvSpPr>
            <p:spPr>
              <a:xfrm>
                <a:off x="1094523" y="2343150"/>
                <a:ext cx="3534853" cy="650867"/>
              </a:xfrm>
              <a:custGeom>
                <a:avLst/>
                <a:gdLst>
                  <a:gd name="connsiteX0" fmla="*/ 0 w 3534853"/>
                  <a:gd name="connsiteY0" fmla="*/ 0 h 650867"/>
                  <a:gd name="connsiteX1" fmla="*/ 3534853 w 3534853"/>
                  <a:gd name="connsiteY1" fmla="*/ 0 h 650867"/>
                  <a:gd name="connsiteX2" fmla="*/ 3534853 w 3534853"/>
                  <a:gd name="connsiteY2" fmla="*/ 650867 h 650867"/>
                  <a:gd name="connsiteX3" fmla="*/ 0 w 3534853"/>
                  <a:gd name="connsiteY3" fmla="*/ 650867 h 650867"/>
                  <a:gd name="connsiteX4" fmla="*/ 0 w 3534853"/>
                  <a:gd name="connsiteY4" fmla="*/ 0 h 650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4853" h="650867">
                    <a:moveTo>
                      <a:pt x="0" y="0"/>
                    </a:moveTo>
                    <a:lnTo>
                      <a:pt x="3534853" y="0"/>
                    </a:lnTo>
                    <a:lnTo>
                      <a:pt x="3534853" y="650867"/>
                    </a:lnTo>
                    <a:lnTo>
                      <a:pt x="0" y="6508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3792" tIns="113792" rIns="113792" bIns="113792" numCol="1" spcCol="1270" anchor="ctr" anchorCtr="0">
                <a:noAutofit/>
              </a:bodyPr>
              <a:lstStyle/>
              <a:p>
                <a:pPr defTabSz="711200">
                  <a:lnSpc>
                    <a:spcPct val="90000"/>
                  </a:lnSpc>
                  <a:spcBef>
                    <a:spcPct val="0"/>
                  </a:spcBef>
                </a:pPr>
                <a:r>
                  <a:rPr lang="en-US" sz="1600" dirty="0" err="1">
                    <a:cs typeface="Calibri" pitchFamily="34" charset="0"/>
                  </a:rPr>
                  <a:t>Menegakkan</a:t>
                </a:r>
                <a:r>
                  <a:rPr lang="en-US" sz="1600" dirty="0">
                    <a:cs typeface="Calibri" pitchFamily="34" charset="0"/>
                  </a:rPr>
                  <a:t> </a:t>
                </a:r>
                <a:r>
                  <a:rPr lang="en-US" sz="1600" dirty="0" err="1">
                    <a:cs typeface="Calibri" pitchFamily="34" charset="0"/>
                  </a:rPr>
                  <a:t>tubuh</a:t>
                </a:r>
                <a:endParaRPr lang="en-US" sz="1600" dirty="0">
                  <a:cs typeface="Calibri" pitchFamily="34" charset="0"/>
                </a:endParaRPr>
              </a:p>
            </p:txBody>
          </p:sp>
          <p:sp>
            <p:nvSpPr>
              <p:cNvPr id="44" name="Rectangle 43"/>
              <p:cNvSpPr/>
              <p:nvPr/>
            </p:nvSpPr>
            <p:spPr>
              <a:xfrm>
                <a:off x="828459" y="3021106"/>
                <a:ext cx="279222" cy="279222"/>
              </a:xfrm>
              <a:prstGeom prst="rect">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45" name="Freeform 44"/>
              <p:cNvSpPr/>
              <p:nvPr/>
            </p:nvSpPr>
            <p:spPr>
              <a:xfrm>
                <a:off x="1094523" y="2800350"/>
                <a:ext cx="3534853" cy="650867"/>
              </a:xfrm>
              <a:custGeom>
                <a:avLst/>
                <a:gdLst>
                  <a:gd name="connsiteX0" fmla="*/ 0 w 3534853"/>
                  <a:gd name="connsiteY0" fmla="*/ 0 h 650867"/>
                  <a:gd name="connsiteX1" fmla="*/ 3534853 w 3534853"/>
                  <a:gd name="connsiteY1" fmla="*/ 0 h 650867"/>
                  <a:gd name="connsiteX2" fmla="*/ 3534853 w 3534853"/>
                  <a:gd name="connsiteY2" fmla="*/ 650867 h 650867"/>
                  <a:gd name="connsiteX3" fmla="*/ 0 w 3534853"/>
                  <a:gd name="connsiteY3" fmla="*/ 650867 h 650867"/>
                  <a:gd name="connsiteX4" fmla="*/ 0 w 3534853"/>
                  <a:gd name="connsiteY4" fmla="*/ 0 h 650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4853" h="650867">
                    <a:moveTo>
                      <a:pt x="0" y="0"/>
                    </a:moveTo>
                    <a:lnTo>
                      <a:pt x="3534853" y="0"/>
                    </a:lnTo>
                    <a:lnTo>
                      <a:pt x="3534853" y="650867"/>
                    </a:lnTo>
                    <a:lnTo>
                      <a:pt x="0" y="6508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3792" tIns="113792" rIns="113792" bIns="113792" numCol="1" spcCol="1270" anchor="ctr" anchorCtr="0">
                <a:noAutofit/>
              </a:bodyPr>
              <a:lstStyle/>
              <a:p>
                <a:pPr defTabSz="711200">
                  <a:lnSpc>
                    <a:spcPct val="90000"/>
                  </a:lnSpc>
                  <a:spcBef>
                    <a:spcPct val="0"/>
                  </a:spcBef>
                </a:pPr>
                <a:r>
                  <a:rPr lang="en-US" sz="1600" dirty="0" err="1">
                    <a:cs typeface="Calibri" pitchFamily="34" charset="0"/>
                  </a:rPr>
                  <a:t>Tempat</a:t>
                </a:r>
                <a:r>
                  <a:rPr lang="en-US" sz="1600" dirty="0">
                    <a:cs typeface="Calibri" pitchFamily="34" charset="0"/>
                  </a:rPr>
                  <a:t> </a:t>
                </a:r>
                <a:r>
                  <a:rPr lang="en-US" sz="1600" dirty="0" err="1">
                    <a:cs typeface="Calibri" pitchFamily="34" charset="0"/>
                  </a:rPr>
                  <a:t>melekatnya</a:t>
                </a:r>
                <a:r>
                  <a:rPr lang="en-US" sz="1600" dirty="0">
                    <a:cs typeface="Calibri" pitchFamily="34" charset="0"/>
                  </a:rPr>
                  <a:t> </a:t>
                </a:r>
                <a:r>
                  <a:rPr lang="en-US" sz="1600" dirty="0" err="1">
                    <a:cs typeface="Calibri" pitchFamily="34" charset="0"/>
                  </a:rPr>
                  <a:t>otot</a:t>
                </a:r>
                <a:endParaRPr lang="en-US" sz="1600" dirty="0">
                  <a:cs typeface="Calibri" pitchFamily="34" charset="0"/>
                </a:endParaRPr>
              </a:p>
            </p:txBody>
          </p:sp>
          <p:sp>
            <p:nvSpPr>
              <p:cNvPr id="46" name="Rectangle 45"/>
              <p:cNvSpPr/>
              <p:nvPr/>
            </p:nvSpPr>
            <p:spPr>
              <a:xfrm>
                <a:off x="828459" y="3519572"/>
                <a:ext cx="279222" cy="279222"/>
              </a:xfrm>
              <a:prstGeom prst="rect">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47" name="Freeform 46"/>
              <p:cNvSpPr/>
              <p:nvPr/>
            </p:nvSpPr>
            <p:spPr>
              <a:xfrm>
                <a:off x="1113347" y="3333750"/>
                <a:ext cx="3534853" cy="650867"/>
              </a:xfrm>
              <a:custGeom>
                <a:avLst/>
                <a:gdLst>
                  <a:gd name="connsiteX0" fmla="*/ 0 w 3534853"/>
                  <a:gd name="connsiteY0" fmla="*/ 0 h 650867"/>
                  <a:gd name="connsiteX1" fmla="*/ 3534853 w 3534853"/>
                  <a:gd name="connsiteY1" fmla="*/ 0 h 650867"/>
                  <a:gd name="connsiteX2" fmla="*/ 3534853 w 3534853"/>
                  <a:gd name="connsiteY2" fmla="*/ 650867 h 650867"/>
                  <a:gd name="connsiteX3" fmla="*/ 0 w 3534853"/>
                  <a:gd name="connsiteY3" fmla="*/ 650867 h 650867"/>
                  <a:gd name="connsiteX4" fmla="*/ 0 w 3534853"/>
                  <a:gd name="connsiteY4" fmla="*/ 0 h 650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4853" h="650867">
                    <a:moveTo>
                      <a:pt x="0" y="0"/>
                    </a:moveTo>
                    <a:lnTo>
                      <a:pt x="3534853" y="0"/>
                    </a:lnTo>
                    <a:lnTo>
                      <a:pt x="3534853" y="650867"/>
                    </a:lnTo>
                    <a:lnTo>
                      <a:pt x="0" y="6508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3792" tIns="113792" rIns="113792" bIns="113792" numCol="1" spcCol="1270" anchor="ctr" anchorCtr="0">
                <a:noAutofit/>
              </a:bodyPr>
              <a:lstStyle/>
              <a:p>
                <a:pPr defTabSz="711200">
                  <a:lnSpc>
                    <a:spcPct val="90000"/>
                  </a:lnSpc>
                  <a:spcBef>
                    <a:spcPct val="0"/>
                  </a:spcBef>
                </a:pPr>
                <a:r>
                  <a:rPr lang="en-US" sz="1600" dirty="0" err="1">
                    <a:cs typeface="Calibri" pitchFamily="34" charset="0"/>
                  </a:rPr>
                  <a:t>Tempat</a:t>
                </a:r>
                <a:r>
                  <a:rPr lang="en-US" sz="1600" dirty="0">
                    <a:cs typeface="Calibri" pitchFamily="34" charset="0"/>
                  </a:rPr>
                  <a:t> </a:t>
                </a:r>
                <a:r>
                  <a:rPr lang="en-US" sz="1600" dirty="0" err="1">
                    <a:cs typeface="Calibri" pitchFamily="34" charset="0"/>
                  </a:rPr>
                  <a:t>menyimpan</a:t>
                </a:r>
                <a:r>
                  <a:rPr lang="en-US" sz="1600" dirty="0">
                    <a:cs typeface="Calibri" pitchFamily="34" charset="0"/>
                  </a:rPr>
                  <a:t> mineral</a:t>
                </a:r>
              </a:p>
            </p:txBody>
          </p:sp>
          <p:sp>
            <p:nvSpPr>
              <p:cNvPr id="48" name="Rectangle 47"/>
              <p:cNvSpPr/>
              <p:nvPr/>
            </p:nvSpPr>
            <p:spPr>
              <a:xfrm>
                <a:off x="828459" y="4011706"/>
                <a:ext cx="279222" cy="279222"/>
              </a:xfrm>
              <a:prstGeom prst="rect">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49" name="Freeform 48"/>
              <p:cNvSpPr/>
              <p:nvPr/>
            </p:nvSpPr>
            <p:spPr>
              <a:xfrm>
                <a:off x="1094523" y="3825883"/>
                <a:ext cx="3534853" cy="650867"/>
              </a:xfrm>
              <a:custGeom>
                <a:avLst/>
                <a:gdLst>
                  <a:gd name="connsiteX0" fmla="*/ 0 w 3534853"/>
                  <a:gd name="connsiteY0" fmla="*/ 0 h 650867"/>
                  <a:gd name="connsiteX1" fmla="*/ 3534853 w 3534853"/>
                  <a:gd name="connsiteY1" fmla="*/ 0 h 650867"/>
                  <a:gd name="connsiteX2" fmla="*/ 3534853 w 3534853"/>
                  <a:gd name="connsiteY2" fmla="*/ 650867 h 650867"/>
                  <a:gd name="connsiteX3" fmla="*/ 0 w 3534853"/>
                  <a:gd name="connsiteY3" fmla="*/ 650867 h 650867"/>
                  <a:gd name="connsiteX4" fmla="*/ 0 w 3534853"/>
                  <a:gd name="connsiteY4" fmla="*/ 0 h 650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4853" h="650867">
                    <a:moveTo>
                      <a:pt x="0" y="0"/>
                    </a:moveTo>
                    <a:lnTo>
                      <a:pt x="3534853" y="0"/>
                    </a:lnTo>
                    <a:lnTo>
                      <a:pt x="3534853" y="650867"/>
                    </a:lnTo>
                    <a:lnTo>
                      <a:pt x="0" y="6508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3792" tIns="113792" rIns="113792" bIns="113792" numCol="1" spcCol="1270" anchor="ctr" anchorCtr="0">
                <a:noAutofit/>
              </a:bodyPr>
              <a:lstStyle/>
              <a:p>
                <a:pPr defTabSz="711200">
                  <a:lnSpc>
                    <a:spcPct val="90000"/>
                  </a:lnSpc>
                  <a:spcBef>
                    <a:spcPct val="0"/>
                  </a:spcBef>
                </a:pPr>
                <a:r>
                  <a:rPr lang="en-US" sz="1600" dirty="0" err="1">
                    <a:cs typeface="Calibri" pitchFamily="34" charset="0"/>
                  </a:rPr>
                  <a:t>Tempat</a:t>
                </a:r>
                <a:r>
                  <a:rPr lang="en-US" sz="1600" dirty="0">
                    <a:cs typeface="Calibri" pitchFamily="34" charset="0"/>
                  </a:rPr>
                  <a:t> </a:t>
                </a:r>
                <a:r>
                  <a:rPr lang="en-US" sz="1600" dirty="0" err="1">
                    <a:cs typeface="Calibri" pitchFamily="34" charset="0"/>
                  </a:rPr>
                  <a:t>menyimpan</a:t>
                </a:r>
                <a:r>
                  <a:rPr lang="en-US" sz="1600" dirty="0">
                    <a:cs typeface="Calibri" pitchFamily="34" charset="0"/>
                  </a:rPr>
                  <a:t> </a:t>
                </a:r>
                <a:r>
                  <a:rPr lang="en-US" sz="1600" dirty="0" err="1">
                    <a:cs typeface="Calibri" pitchFamily="34" charset="0"/>
                  </a:rPr>
                  <a:t>energi</a:t>
                </a:r>
                <a:endParaRPr lang="en-US" sz="1600" dirty="0">
                  <a:cs typeface="Calibri" pitchFamily="34" charset="0"/>
                </a:endParaRPr>
              </a:p>
            </p:txBody>
          </p:sp>
          <p:sp>
            <p:nvSpPr>
              <p:cNvPr id="38" name="Rectangle 37"/>
              <p:cNvSpPr/>
              <p:nvPr/>
            </p:nvSpPr>
            <p:spPr>
              <a:xfrm>
                <a:off x="828459" y="1520488"/>
                <a:ext cx="279229" cy="279229"/>
              </a:xfrm>
              <a:prstGeom prst="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grpSp>
      </p:grpSp>
    </p:spTree>
    <p:extLst>
      <p:ext uri="{BB962C8B-B14F-4D97-AF65-F5344CB8AC3E}">
        <p14:creationId xmlns:p14="http://schemas.microsoft.com/office/powerpoint/2010/main" val="4018521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750"/>
                            </p:stCondLst>
                            <p:childTnLst>
                              <p:par>
                                <p:cTn id="9" presetID="10" presetClass="entr" presetSubtype="0" fill="hold" grpId="0" nodeType="afterEffect">
                                  <p:stCondLst>
                                    <p:cond delay="25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500"/>
                            </p:stCondLst>
                            <p:childTnLst>
                              <p:par>
                                <p:cTn id="13" presetID="2" presetClass="entr" presetSubtype="8" fill="hold" nodeType="afterEffect">
                                  <p:stCondLst>
                                    <p:cond delay="250"/>
                                  </p:stCondLst>
                                  <p:childTnLst>
                                    <p:set>
                                      <p:cBhvr>
                                        <p:cTn id="14" dur="1" fill="hold">
                                          <p:stCondLst>
                                            <p:cond delay="0"/>
                                          </p:stCondLst>
                                        </p:cTn>
                                        <p:tgtEl>
                                          <p:spTgt spid="62"/>
                                        </p:tgtEl>
                                        <p:attrNameLst>
                                          <p:attrName>style.visibility</p:attrName>
                                        </p:attrNameLst>
                                      </p:cBhvr>
                                      <p:to>
                                        <p:strVal val="visible"/>
                                      </p:to>
                                    </p:set>
                                    <p:anim calcmode="lin" valueType="num">
                                      <p:cBhvr additive="base">
                                        <p:cTn id="15" dur="500" fill="hold"/>
                                        <p:tgtEl>
                                          <p:spTgt spid="62"/>
                                        </p:tgtEl>
                                        <p:attrNameLst>
                                          <p:attrName>ppt_x</p:attrName>
                                        </p:attrNameLst>
                                      </p:cBhvr>
                                      <p:tavLst>
                                        <p:tav tm="0">
                                          <p:val>
                                            <p:strVal val="0-#ppt_w/2"/>
                                          </p:val>
                                        </p:tav>
                                        <p:tav tm="100000">
                                          <p:val>
                                            <p:strVal val="#ppt_x"/>
                                          </p:val>
                                        </p:tav>
                                      </p:tavLst>
                                    </p:anim>
                                    <p:anim calcmode="lin" valueType="num">
                                      <p:cBhvr additive="base">
                                        <p:cTn id="16" dur="500" fill="hold"/>
                                        <p:tgtEl>
                                          <p:spTgt spid="62"/>
                                        </p:tgtEl>
                                        <p:attrNameLst>
                                          <p:attrName>ppt_y</p:attrName>
                                        </p:attrNameLst>
                                      </p:cBhvr>
                                      <p:tavLst>
                                        <p:tav tm="0">
                                          <p:val>
                                            <p:strVal val="#ppt_y"/>
                                          </p:val>
                                        </p:tav>
                                        <p:tav tm="100000">
                                          <p:val>
                                            <p:strVal val="#ppt_y"/>
                                          </p:val>
                                        </p:tav>
                                      </p:tavLst>
                                    </p:anim>
                                  </p:childTnLst>
                                </p:cTn>
                              </p:par>
                            </p:childTnLst>
                          </p:cTn>
                        </p:par>
                        <p:par>
                          <p:cTn id="17" fill="hold">
                            <p:stCondLst>
                              <p:cond delay="2250"/>
                            </p:stCondLst>
                            <p:childTnLst>
                              <p:par>
                                <p:cTn id="18" presetID="10" presetClass="entr" presetSubtype="0" fill="hold" nodeType="afterEffect">
                                  <p:stCondLst>
                                    <p:cond delay="250"/>
                                  </p:stCondLst>
                                  <p:childTnLst>
                                    <p:set>
                                      <p:cBhvr>
                                        <p:cTn id="19" dur="1" fill="hold">
                                          <p:stCondLst>
                                            <p:cond delay="0"/>
                                          </p:stCondLst>
                                        </p:cTn>
                                        <p:tgtEl>
                                          <p:spTgt spid="57"/>
                                        </p:tgtEl>
                                        <p:attrNameLst>
                                          <p:attrName>style.visibility</p:attrName>
                                        </p:attrNameLst>
                                      </p:cBhvr>
                                      <p:to>
                                        <p:strVal val="visible"/>
                                      </p:to>
                                    </p:set>
                                    <p:animEffect transition="in" filter="fade">
                                      <p:cBhvr>
                                        <p:cTn id="20" dur="500"/>
                                        <p:tgtEl>
                                          <p:spTgt spid="57"/>
                                        </p:tgtEl>
                                      </p:cBhvr>
                                    </p:animEffect>
                                  </p:childTnLst>
                                </p:cTn>
                              </p:par>
                            </p:childTnLst>
                          </p:cTn>
                        </p:par>
                        <p:par>
                          <p:cTn id="21" fill="hold">
                            <p:stCondLst>
                              <p:cond delay="3000"/>
                            </p:stCondLst>
                            <p:childTnLst>
                              <p:par>
                                <p:cTn id="22" presetID="2" presetClass="entr" presetSubtype="4" fill="hold" nodeType="afterEffect">
                                  <p:stCondLst>
                                    <p:cond delay="250"/>
                                  </p:stCondLst>
                                  <p:childTnLst>
                                    <p:set>
                                      <p:cBhvr>
                                        <p:cTn id="23" dur="1" fill="hold">
                                          <p:stCondLst>
                                            <p:cond delay="0"/>
                                          </p:stCondLst>
                                        </p:cTn>
                                        <p:tgtEl>
                                          <p:spTgt spid="63"/>
                                        </p:tgtEl>
                                        <p:attrNameLst>
                                          <p:attrName>style.visibility</p:attrName>
                                        </p:attrNameLst>
                                      </p:cBhvr>
                                      <p:to>
                                        <p:strVal val="visible"/>
                                      </p:to>
                                    </p:set>
                                    <p:anim calcmode="lin" valueType="num">
                                      <p:cBhvr additive="base">
                                        <p:cTn id="24" dur="500" fill="hold"/>
                                        <p:tgtEl>
                                          <p:spTgt spid="63"/>
                                        </p:tgtEl>
                                        <p:attrNameLst>
                                          <p:attrName>ppt_x</p:attrName>
                                        </p:attrNameLst>
                                      </p:cBhvr>
                                      <p:tavLst>
                                        <p:tav tm="0">
                                          <p:val>
                                            <p:strVal val="#ppt_x"/>
                                          </p:val>
                                        </p:tav>
                                        <p:tav tm="100000">
                                          <p:val>
                                            <p:strVal val="#ppt_x"/>
                                          </p:val>
                                        </p:tav>
                                      </p:tavLst>
                                    </p:anim>
                                    <p:anim calcmode="lin" valueType="num">
                                      <p:cBhvr additive="base">
                                        <p:cTn id="25"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800100" y="2697240"/>
            <a:ext cx="3924300" cy="1964567"/>
          </a:xfrm>
          <a:prstGeom prst="rect">
            <a:avLst/>
          </a:prstGeom>
          <a:noFill/>
          <a:ln w="9525" cap="flat" cmpd="sng" algn="ctr">
            <a:noFill/>
            <a:prstDash val="solid"/>
          </a:ln>
          <a:effectLst/>
        </p:spPr>
        <p:style>
          <a:lnRef idx="1">
            <a:schemeClr val="accent4"/>
          </a:lnRef>
          <a:fillRef idx="2">
            <a:schemeClr val="accent4"/>
          </a:fillRef>
          <a:effectRef idx="1">
            <a:schemeClr val="accent4"/>
          </a:effectRef>
          <a:fontRef idx="minor">
            <a:schemeClr val="dk1"/>
          </a:fontRef>
        </p:style>
        <p:txBody>
          <a:bodyPr vert="horz" lIns="111136" tIns="55568" rIns="111136" bIns="55568" rtlCol="0">
            <a:noAutofit/>
          </a:bodyPr>
          <a:lstStyle>
            <a:lvl1pPr marL="416761" indent="-416761" algn="l" defTabSz="1111362" rtl="0" eaLnBrk="1" latinLnBrk="0" hangingPunct="1">
              <a:spcBef>
                <a:spcPct val="20000"/>
              </a:spcBef>
              <a:buFont typeface="Arial" pitchFamily="34" charset="0"/>
              <a:buChar char="•"/>
              <a:defRPr sz="3900" kern="1200">
                <a:solidFill>
                  <a:schemeClr val="dk1"/>
                </a:solidFill>
                <a:latin typeface="+mn-lt"/>
                <a:ea typeface="+mn-ea"/>
                <a:cs typeface="+mn-cs"/>
              </a:defRPr>
            </a:lvl1pPr>
            <a:lvl2pPr marL="902981" indent="-347301" algn="l" defTabSz="1111362" rtl="0" eaLnBrk="1" latinLnBrk="0" hangingPunct="1">
              <a:spcBef>
                <a:spcPct val="20000"/>
              </a:spcBef>
              <a:buFont typeface="Arial" pitchFamily="34" charset="0"/>
              <a:buChar char="–"/>
              <a:defRPr sz="3400" kern="1200">
                <a:solidFill>
                  <a:schemeClr val="dk1"/>
                </a:solidFill>
                <a:latin typeface="+mn-lt"/>
                <a:ea typeface="+mn-ea"/>
                <a:cs typeface="+mn-cs"/>
              </a:defRPr>
            </a:lvl2pPr>
            <a:lvl3pPr marL="1389202" indent="-277840" algn="l" defTabSz="1111362" rtl="0" eaLnBrk="1" latinLnBrk="0" hangingPunct="1">
              <a:spcBef>
                <a:spcPct val="20000"/>
              </a:spcBef>
              <a:buFont typeface="Arial" pitchFamily="34" charset="0"/>
              <a:buChar char="•"/>
              <a:defRPr sz="2900" kern="1200">
                <a:solidFill>
                  <a:schemeClr val="dk1"/>
                </a:solidFill>
                <a:latin typeface="+mn-lt"/>
                <a:ea typeface="+mn-ea"/>
                <a:cs typeface="+mn-cs"/>
              </a:defRPr>
            </a:lvl3pPr>
            <a:lvl4pPr marL="1944883"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4pPr>
            <a:lvl5pPr marL="2500564"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5pPr>
            <a:lvl6pPr marL="3056245"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6pPr>
            <a:lvl7pPr marL="3611926"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7pPr>
            <a:lvl8pPr marL="4167607"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8pPr>
            <a:lvl9pPr marL="4723287"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9pPr>
          </a:lstStyle>
          <a:p>
            <a:pPr marL="174625" indent="-174625" defTabSz="914400">
              <a:defRPr/>
            </a:pPr>
            <a:r>
              <a:rPr lang="en-US" sz="1800" dirty="0" err="1">
                <a:solidFill>
                  <a:schemeClr val="tx1"/>
                </a:solidFill>
                <a:sym typeface="Wingdings" pitchFamily="2" charset="2"/>
              </a:rPr>
              <a:t>Terdiri</a:t>
            </a:r>
            <a:r>
              <a:rPr lang="en-US" sz="1800" dirty="0">
                <a:solidFill>
                  <a:schemeClr val="tx1"/>
                </a:solidFill>
                <a:sym typeface="Wingdings" pitchFamily="2" charset="2"/>
              </a:rPr>
              <a:t> </a:t>
            </a:r>
            <a:r>
              <a:rPr lang="en-US" sz="1800" dirty="0" err="1">
                <a:solidFill>
                  <a:schemeClr val="tx1"/>
                </a:solidFill>
                <a:sym typeface="Wingdings" pitchFamily="2" charset="2"/>
              </a:rPr>
              <a:t>atas</a:t>
            </a:r>
            <a:endParaRPr lang="en-US" sz="1800" dirty="0">
              <a:solidFill>
                <a:schemeClr val="tx1"/>
              </a:solidFill>
              <a:sym typeface="Wingdings" pitchFamily="2" charset="2"/>
            </a:endParaRPr>
          </a:p>
          <a:p>
            <a:pPr marL="511175" indent="-336550" defTabSz="914400">
              <a:buFont typeface="Wingdings" pitchFamily="2" charset="2"/>
              <a:buChar char="ü"/>
              <a:defRPr/>
            </a:pPr>
            <a:r>
              <a:rPr lang="id-ID" sz="1800" dirty="0">
                <a:solidFill>
                  <a:schemeClr val="tx1"/>
                </a:solidFill>
                <a:sym typeface="Wingdings" pitchFamily="2" charset="2"/>
              </a:rPr>
              <a:t>tulang tempurung kepala </a:t>
            </a:r>
          </a:p>
          <a:p>
            <a:pPr marL="511175" indent="-336550" defTabSz="914400">
              <a:buFont typeface="Wingdings" pitchFamily="2" charset="2"/>
              <a:buChar char="ü"/>
              <a:defRPr/>
            </a:pPr>
            <a:r>
              <a:rPr lang="en-US" sz="1800" dirty="0">
                <a:solidFill>
                  <a:schemeClr val="tx1"/>
                </a:solidFill>
                <a:sym typeface="Wingdings" pitchFamily="2" charset="2"/>
              </a:rPr>
              <a:t>t</a:t>
            </a:r>
            <a:r>
              <a:rPr lang="id-ID" sz="1800" dirty="0">
                <a:solidFill>
                  <a:schemeClr val="tx1"/>
                </a:solidFill>
                <a:sym typeface="Wingdings" pitchFamily="2" charset="2"/>
              </a:rPr>
              <a:t>ulang wajah</a:t>
            </a:r>
          </a:p>
          <a:p>
            <a:pPr marL="511175" indent="-336550" defTabSz="914400">
              <a:buFont typeface="Wingdings" pitchFamily="2" charset="2"/>
              <a:buChar char="ü"/>
              <a:defRPr/>
            </a:pPr>
            <a:r>
              <a:rPr lang="id-ID" sz="1800" dirty="0">
                <a:solidFill>
                  <a:schemeClr val="tx1"/>
                </a:solidFill>
                <a:sym typeface="Wingdings" pitchFamily="2" charset="2"/>
              </a:rPr>
              <a:t>telinga</a:t>
            </a:r>
          </a:p>
        </p:txBody>
      </p:sp>
      <p:grpSp>
        <p:nvGrpSpPr>
          <p:cNvPr id="3" name="Group 2"/>
          <p:cNvGrpSpPr/>
          <p:nvPr/>
        </p:nvGrpSpPr>
        <p:grpSpPr>
          <a:xfrm>
            <a:off x="4419600" y="2133600"/>
            <a:ext cx="4800600" cy="2654022"/>
            <a:chOff x="4876800" y="1199972"/>
            <a:chExt cx="4800600" cy="2654022"/>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199972"/>
              <a:ext cx="4076700" cy="247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7467600" y="3638550"/>
              <a:ext cx="2209800" cy="215444"/>
            </a:xfrm>
            <a:prstGeom prst="rect">
              <a:avLst/>
            </a:prstGeom>
          </p:spPr>
          <p:txBody>
            <a:bodyPr wrap="square">
              <a:spAutoFit/>
            </a:bodyPr>
            <a:lstStyle/>
            <a:p>
              <a:r>
                <a:rPr lang="en-US" sz="800" dirty="0" err="1"/>
                <a:t>Sumber</a:t>
              </a:r>
              <a:r>
                <a:rPr lang="en-US" sz="800" dirty="0"/>
                <a:t>: </a:t>
              </a:r>
              <a:r>
                <a:rPr lang="en-US" sz="800" i="1" dirty="0"/>
                <a:t>pixabay.com/</a:t>
              </a:r>
              <a:r>
                <a:rPr lang="en-US" sz="800" i="1" dirty="0" err="1"/>
                <a:t>Heblo</a:t>
              </a:r>
              <a:endParaRPr lang="en-US" sz="800" i="1" dirty="0"/>
            </a:p>
          </p:txBody>
        </p:sp>
      </p:grpSp>
      <p:sp>
        <p:nvSpPr>
          <p:cNvPr id="9" name="Rectangle 8"/>
          <p:cNvSpPr/>
          <p:nvPr/>
        </p:nvSpPr>
        <p:spPr>
          <a:xfrm>
            <a:off x="400984" y="1828800"/>
            <a:ext cx="2342217" cy="40005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sz="2000" b="1" dirty="0">
                <a:solidFill>
                  <a:schemeClr val="tx1"/>
                </a:solidFill>
                <a:cs typeface="Calibri" pitchFamily="34" charset="0"/>
              </a:rPr>
              <a:t> </a:t>
            </a:r>
            <a:r>
              <a:rPr lang="en-US" sz="2000" b="1" dirty="0" err="1">
                <a:solidFill>
                  <a:schemeClr val="tx1"/>
                </a:solidFill>
                <a:cs typeface="Calibri" pitchFamily="34" charset="0"/>
              </a:rPr>
              <a:t>Rangka</a:t>
            </a:r>
            <a:r>
              <a:rPr lang="en-US" sz="2000" b="1" dirty="0">
                <a:solidFill>
                  <a:schemeClr val="tx1"/>
                </a:solidFill>
                <a:cs typeface="Calibri" pitchFamily="34" charset="0"/>
              </a:rPr>
              <a:t> </a:t>
            </a:r>
            <a:r>
              <a:rPr lang="en-US" sz="2000" b="1" dirty="0" err="1">
                <a:solidFill>
                  <a:schemeClr val="tx1"/>
                </a:solidFill>
                <a:cs typeface="Calibri" pitchFamily="34" charset="0"/>
              </a:rPr>
              <a:t>Aksial</a:t>
            </a:r>
            <a:endParaRPr lang="en-US" sz="2000" b="1" dirty="0">
              <a:solidFill>
                <a:schemeClr val="tx1"/>
              </a:solidFill>
              <a:cs typeface="Calibri" pitchFamily="34" charset="0"/>
            </a:endParaRPr>
          </a:p>
        </p:txBody>
      </p:sp>
      <p:sp>
        <p:nvSpPr>
          <p:cNvPr id="10" name="TextBox 9"/>
          <p:cNvSpPr txBox="1"/>
          <p:nvPr/>
        </p:nvSpPr>
        <p:spPr>
          <a:xfrm>
            <a:off x="740228" y="2300694"/>
            <a:ext cx="3200400" cy="369332"/>
          </a:xfrm>
          <a:prstGeom prst="rect">
            <a:avLst/>
          </a:prstGeom>
          <a:noFill/>
          <a:ln>
            <a:noFill/>
          </a:ln>
        </p:spPr>
        <p:txBody>
          <a:bodyPr wrap="square" rtlCol="0">
            <a:spAutoFit/>
          </a:bodyPr>
          <a:lstStyle/>
          <a:p>
            <a:r>
              <a:rPr lang="en-US" b="1" dirty="0" err="1"/>
              <a:t>Tulang</a:t>
            </a:r>
            <a:r>
              <a:rPr lang="en-US" b="1" dirty="0"/>
              <a:t> </a:t>
            </a:r>
            <a:r>
              <a:rPr lang="en-US" b="1" dirty="0" err="1"/>
              <a:t>Tengkorak</a:t>
            </a:r>
            <a:endParaRPr lang="en-US" b="1" dirty="0"/>
          </a:p>
        </p:txBody>
      </p:sp>
      <p:sp>
        <p:nvSpPr>
          <p:cNvPr id="11" name="Parallelogram 10"/>
          <p:cNvSpPr/>
          <p:nvPr/>
        </p:nvSpPr>
        <p:spPr>
          <a:xfrm>
            <a:off x="-139632" y="1110898"/>
            <a:ext cx="6388032" cy="517902"/>
          </a:xfrm>
          <a:prstGeom prst="parallelogram">
            <a:avLst/>
          </a:prstGeom>
          <a:solidFill>
            <a:schemeClr val="accent5">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12" name="TextBox 11"/>
          <p:cNvSpPr txBox="1"/>
          <p:nvPr/>
        </p:nvSpPr>
        <p:spPr>
          <a:xfrm>
            <a:off x="304800" y="1169350"/>
            <a:ext cx="6740904" cy="430851"/>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B. SUSUNAN RANGKA TUBUH MANUSIA</a:t>
            </a:r>
          </a:p>
        </p:txBody>
      </p:sp>
      <p:cxnSp>
        <p:nvCxnSpPr>
          <p:cNvPr id="13" name="Straight Connector 12"/>
          <p:cNvCxnSpPr/>
          <p:nvPr/>
        </p:nvCxnSpPr>
        <p:spPr>
          <a:xfrm>
            <a:off x="4191000" y="1917663"/>
            <a:ext cx="0" cy="3273601"/>
          </a:xfrm>
          <a:prstGeom prst="line">
            <a:avLst/>
          </a:prstGeom>
          <a:ln w="19050">
            <a:solidFill>
              <a:srgbClr val="C0000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7628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000"/>
                            </p:stCondLst>
                            <p:childTnLst>
                              <p:par>
                                <p:cTn id="5" presetID="16" presetClass="entr" presetSubtype="21" fill="hold" grpId="0" nodeType="afterEffect">
                                  <p:stCondLst>
                                    <p:cond delay="25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1750"/>
                            </p:stCondLst>
                            <p:childTnLst>
                              <p:par>
                                <p:cTn id="9" presetID="10" presetClass="entr" presetSubtype="0" fill="hold" grpId="0" nodeType="afterEffect">
                                  <p:stCondLst>
                                    <p:cond delay="25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2500"/>
                            </p:stCondLst>
                            <p:childTnLst>
                              <p:par>
                                <p:cTn id="13" presetID="10" presetClass="entr" presetSubtype="0" fill="hold" grpId="0" nodeType="afterEffect">
                                  <p:stCondLst>
                                    <p:cond delay="2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3250"/>
                            </p:stCondLst>
                            <p:childTnLst>
                              <p:par>
                                <p:cTn id="17" presetID="10" presetClass="entr" presetSubtype="0" fill="hold" nodeType="afterEffect">
                                  <p:stCondLst>
                                    <p:cond delay="25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4000"/>
                            </p:stCondLst>
                            <p:childTnLst>
                              <p:par>
                                <p:cTn id="21" presetID="42" presetClass="entr" presetSubtype="0" fill="hold" nodeType="afterEffect">
                                  <p:stCondLst>
                                    <p:cond delay="25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anim calcmode="lin" valueType="num">
                                      <p:cBhvr>
                                        <p:cTn id="24" dur="500" fill="hold"/>
                                        <p:tgtEl>
                                          <p:spTgt spid="3"/>
                                        </p:tgtEl>
                                        <p:attrNameLst>
                                          <p:attrName>ppt_x</p:attrName>
                                        </p:attrNameLst>
                                      </p:cBhvr>
                                      <p:tavLst>
                                        <p:tav tm="0">
                                          <p:val>
                                            <p:strVal val="#ppt_x"/>
                                          </p:val>
                                        </p:tav>
                                        <p:tav tm="100000">
                                          <p:val>
                                            <p:strVal val="#ppt_x"/>
                                          </p:val>
                                        </p:tav>
                                      </p:tavLst>
                                    </p:anim>
                                    <p:anim calcmode="lin" valueType="num">
                                      <p:cBhvr>
                                        <p:cTn id="25"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P spid="10"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762000" y="2710550"/>
            <a:ext cx="5429288" cy="2623451"/>
          </a:xfrm>
          <a:prstGeom prst="rect">
            <a:avLst/>
          </a:prstGeom>
          <a:noFill/>
          <a:ln w="9525" cap="flat" cmpd="sng" algn="ctr">
            <a:noFill/>
            <a:prstDash val="solid"/>
          </a:ln>
          <a:effectLst/>
        </p:spPr>
        <p:style>
          <a:lnRef idx="1">
            <a:schemeClr val="accent4"/>
          </a:lnRef>
          <a:fillRef idx="2">
            <a:schemeClr val="accent4"/>
          </a:fillRef>
          <a:effectRef idx="1">
            <a:schemeClr val="accent4"/>
          </a:effectRef>
          <a:fontRef idx="minor">
            <a:schemeClr val="dk1"/>
          </a:fontRef>
        </p:style>
        <p:txBody>
          <a:bodyPr vert="horz" lIns="111136" tIns="55568" rIns="111136" bIns="55568" rtlCol="0">
            <a:noAutofit/>
          </a:bodyPr>
          <a:lstStyle>
            <a:lvl1pPr marL="416761" indent="-416761" algn="l" defTabSz="1111362" rtl="0" eaLnBrk="1" latinLnBrk="0" hangingPunct="1">
              <a:spcBef>
                <a:spcPct val="20000"/>
              </a:spcBef>
              <a:buFont typeface="Arial" pitchFamily="34" charset="0"/>
              <a:buChar char="•"/>
              <a:defRPr sz="3900" kern="1200">
                <a:solidFill>
                  <a:schemeClr val="dk1"/>
                </a:solidFill>
                <a:latin typeface="+mn-lt"/>
                <a:ea typeface="+mn-ea"/>
                <a:cs typeface="+mn-cs"/>
              </a:defRPr>
            </a:lvl1pPr>
            <a:lvl2pPr marL="902981" indent="-347301" algn="l" defTabSz="1111362" rtl="0" eaLnBrk="1" latinLnBrk="0" hangingPunct="1">
              <a:spcBef>
                <a:spcPct val="20000"/>
              </a:spcBef>
              <a:buFont typeface="Arial" pitchFamily="34" charset="0"/>
              <a:buChar char="–"/>
              <a:defRPr sz="3400" kern="1200">
                <a:solidFill>
                  <a:schemeClr val="dk1"/>
                </a:solidFill>
                <a:latin typeface="+mn-lt"/>
                <a:ea typeface="+mn-ea"/>
                <a:cs typeface="+mn-cs"/>
              </a:defRPr>
            </a:lvl2pPr>
            <a:lvl3pPr marL="1389202" indent="-277840" algn="l" defTabSz="1111362" rtl="0" eaLnBrk="1" latinLnBrk="0" hangingPunct="1">
              <a:spcBef>
                <a:spcPct val="20000"/>
              </a:spcBef>
              <a:buFont typeface="Arial" pitchFamily="34" charset="0"/>
              <a:buChar char="•"/>
              <a:defRPr sz="2900" kern="1200">
                <a:solidFill>
                  <a:schemeClr val="dk1"/>
                </a:solidFill>
                <a:latin typeface="+mn-lt"/>
                <a:ea typeface="+mn-ea"/>
                <a:cs typeface="+mn-cs"/>
              </a:defRPr>
            </a:lvl3pPr>
            <a:lvl4pPr marL="1944883"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4pPr>
            <a:lvl5pPr marL="2500564"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5pPr>
            <a:lvl6pPr marL="3056245"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6pPr>
            <a:lvl7pPr marL="3611926"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7pPr>
            <a:lvl8pPr marL="4167607"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8pPr>
            <a:lvl9pPr marL="4723287"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9pPr>
          </a:lstStyle>
          <a:p>
            <a:pPr marL="228600" indent="-228600" defTabSz="914400">
              <a:defRPr/>
            </a:pPr>
            <a:r>
              <a:rPr lang="en-US" sz="1600" dirty="0" err="1">
                <a:sym typeface="Wingdings" pitchFamily="2" charset="2"/>
              </a:rPr>
              <a:t>Berfungsi</a:t>
            </a:r>
            <a:r>
              <a:rPr lang="en-US" sz="1600" dirty="0">
                <a:sym typeface="Wingdings" pitchFamily="2" charset="2"/>
              </a:rPr>
              <a:t> </a:t>
            </a:r>
            <a:r>
              <a:rPr lang="id-ID" sz="1600" dirty="0">
                <a:sym typeface="Wingdings" pitchFamily="2" charset="2"/>
              </a:rPr>
              <a:t>menyangga berat badan dan melakukan</a:t>
            </a:r>
            <a:endParaRPr lang="en-US" sz="1600" dirty="0">
              <a:sym typeface="Wingdings" pitchFamily="2" charset="2"/>
            </a:endParaRPr>
          </a:p>
          <a:p>
            <a:pPr marL="0" indent="0" defTabSz="914400">
              <a:buNone/>
              <a:defRPr/>
            </a:pPr>
            <a:r>
              <a:rPr lang="en-US" sz="1600" dirty="0">
                <a:sym typeface="Wingdings" pitchFamily="2" charset="2"/>
              </a:rPr>
              <a:t>   </a:t>
            </a:r>
            <a:r>
              <a:rPr lang="id-ID" sz="1600" dirty="0">
                <a:sym typeface="Wingdings" pitchFamily="2" charset="2"/>
              </a:rPr>
              <a:t> berbagai posisi</a:t>
            </a:r>
            <a:r>
              <a:rPr lang="en-US" sz="1600" dirty="0">
                <a:sym typeface="Wingdings" pitchFamily="2" charset="2"/>
              </a:rPr>
              <a:t> </a:t>
            </a:r>
            <a:r>
              <a:rPr lang="en-US" sz="1600" dirty="0" err="1">
                <a:sym typeface="Wingdings" pitchFamily="2" charset="2"/>
              </a:rPr>
              <a:t>dan</a:t>
            </a:r>
            <a:r>
              <a:rPr lang="en-US" sz="1600" dirty="0">
                <a:sym typeface="Wingdings" pitchFamily="2" charset="2"/>
              </a:rPr>
              <a:t> </a:t>
            </a:r>
            <a:r>
              <a:rPr lang="id-ID" sz="1600" dirty="0">
                <a:sym typeface="Wingdings" pitchFamily="2" charset="2"/>
              </a:rPr>
              <a:t>gerakan</a:t>
            </a:r>
            <a:r>
              <a:rPr lang="en-US" sz="1600" dirty="0">
                <a:sym typeface="Wingdings" pitchFamily="2" charset="2"/>
              </a:rPr>
              <a:t>.</a:t>
            </a:r>
          </a:p>
          <a:p>
            <a:pPr marL="228600" indent="-228600" defTabSz="914400">
              <a:defRPr/>
            </a:pPr>
            <a:r>
              <a:rPr lang="en-US" sz="1600" dirty="0" err="1">
                <a:sym typeface="Wingdings" pitchFamily="2" charset="2"/>
              </a:rPr>
              <a:t>Terdiri</a:t>
            </a:r>
            <a:r>
              <a:rPr lang="en-US" sz="1600" dirty="0">
                <a:sym typeface="Wingdings" pitchFamily="2" charset="2"/>
              </a:rPr>
              <a:t> </a:t>
            </a:r>
            <a:r>
              <a:rPr lang="en-US" sz="1600" dirty="0" err="1">
                <a:sym typeface="Wingdings" pitchFamily="2" charset="2"/>
              </a:rPr>
              <a:t>atas</a:t>
            </a:r>
            <a:r>
              <a:rPr lang="en-US" sz="1600" dirty="0">
                <a:sym typeface="Wingdings" pitchFamily="2" charset="2"/>
              </a:rPr>
              <a:t>:</a:t>
            </a:r>
            <a:endParaRPr lang="id-ID" sz="1600" dirty="0">
              <a:sym typeface="Wingdings" pitchFamily="2" charset="2"/>
            </a:endParaRPr>
          </a:p>
          <a:p>
            <a:pPr marL="511175" lvl="1" indent="-282575">
              <a:buFont typeface="Wingdings" pitchFamily="2" charset="2"/>
              <a:buChar char="ü"/>
              <a:defRPr/>
            </a:pPr>
            <a:r>
              <a:rPr lang="id-ID" sz="1600" dirty="0">
                <a:solidFill>
                  <a:schemeClr val="tx1"/>
                </a:solidFill>
                <a:sym typeface="Wingdings" pitchFamily="2" charset="2"/>
              </a:rPr>
              <a:t>7 ruas tulang leher (serviks)</a:t>
            </a:r>
          </a:p>
          <a:p>
            <a:pPr marL="511175" lvl="1" indent="-282575">
              <a:buFont typeface="Wingdings" pitchFamily="2" charset="2"/>
              <a:buChar char="ü"/>
              <a:defRPr/>
            </a:pPr>
            <a:r>
              <a:rPr lang="id-ID" sz="1600" dirty="0">
                <a:sym typeface="Wingdings" pitchFamily="2" charset="2"/>
              </a:rPr>
              <a:t>12 ruas tulang punggung (thoraks)</a:t>
            </a:r>
          </a:p>
          <a:p>
            <a:pPr marL="511175" lvl="1" indent="-282575">
              <a:buFont typeface="Wingdings" pitchFamily="2" charset="2"/>
              <a:buChar char="ü"/>
              <a:defRPr/>
            </a:pPr>
            <a:r>
              <a:rPr lang="id-ID" sz="1600" dirty="0">
                <a:solidFill>
                  <a:schemeClr val="tx1"/>
                </a:solidFill>
                <a:sym typeface="Wingdings" pitchFamily="2" charset="2"/>
              </a:rPr>
              <a:t>5 ruas tulang pinggang (lumbar)</a:t>
            </a:r>
          </a:p>
          <a:p>
            <a:pPr marL="457200" lvl="1" indent="-228600">
              <a:buFont typeface="Wingdings" pitchFamily="2" charset="2"/>
              <a:buChar char="ü"/>
              <a:tabLst>
                <a:tab pos="457200" algn="l"/>
              </a:tabLst>
              <a:defRPr/>
            </a:pPr>
            <a:r>
              <a:rPr lang="en-US" sz="1600" dirty="0">
                <a:sym typeface="Wingdings" pitchFamily="2" charset="2"/>
              </a:rPr>
              <a:t> </a:t>
            </a:r>
            <a:r>
              <a:rPr lang="id-ID" sz="1600" dirty="0">
                <a:sym typeface="Wingdings" pitchFamily="2" charset="2"/>
              </a:rPr>
              <a:t>5 ruas tulang </a:t>
            </a:r>
            <a:r>
              <a:rPr lang="en-US" sz="1600" dirty="0">
                <a:sym typeface="Wingdings" pitchFamily="2" charset="2"/>
              </a:rPr>
              <a:t>k</a:t>
            </a:r>
            <a:r>
              <a:rPr lang="id-ID" sz="1600" dirty="0">
                <a:sym typeface="Wingdings" pitchFamily="2" charset="2"/>
              </a:rPr>
              <a:t>elangkang (sacrum) yang menyatu</a:t>
            </a:r>
          </a:p>
          <a:p>
            <a:pPr marL="511175" lvl="1" indent="-282575">
              <a:buFont typeface="Wingdings" pitchFamily="2" charset="2"/>
              <a:buChar char="ü"/>
              <a:defRPr/>
            </a:pPr>
            <a:r>
              <a:rPr lang="id-ID" sz="1600" dirty="0">
                <a:solidFill>
                  <a:schemeClr val="tx1"/>
                </a:solidFill>
                <a:sym typeface="Wingdings" pitchFamily="2" charset="2"/>
              </a:rPr>
              <a:t>4 ruas tulang ekor (koksigea) yang menyatu</a:t>
            </a:r>
          </a:p>
        </p:txBody>
      </p:sp>
      <p:grpSp>
        <p:nvGrpSpPr>
          <p:cNvPr id="6" name="Group 5"/>
          <p:cNvGrpSpPr/>
          <p:nvPr/>
        </p:nvGrpSpPr>
        <p:grpSpPr>
          <a:xfrm>
            <a:off x="5943601" y="1802065"/>
            <a:ext cx="2590801" cy="3428541"/>
            <a:chOff x="5867400" y="972009"/>
            <a:chExt cx="2590801" cy="3428541"/>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1" y="972009"/>
              <a:ext cx="2057400" cy="3277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5867400" y="4185106"/>
              <a:ext cx="2209800" cy="215444"/>
            </a:xfrm>
            <a:prstGeom prst="rect">
              <a:avLst/>
            </a:prstGeom>
          </p:spPr>
          <p:txBody>
            <a:bodyPr wrap="square">
              <a:spAutoFit/>
            </a:bodyPr>
            <a:lstStyle/>
            <a:p>
              <a:pPr algn="r"/>
              <a:r>
                <a:rPr lang="en-US" sz="800" dirty="0" err="1"/>
                <a:t>Sumber</a:t>
              </a:r>
              <a:r>
                <a:rPr lang="en-US" sz="800" dirty="0"/>
                <a:t>: </a:t>
              </a:r>
              <a:r>
                <a:rPr lang="en-US" sz="800" i="1" dirty="0"/>
                <a:t>shutterstock.com</a:t>
              </a:r>
            </a:p>
          </p:txBody>
        </p:sp>
      </p:grpSp>
      <p:sp>
        <p:nvSpPr>
          <p:cNvPr id="9" name="Rectangle 8"/>
          <p:cNvSpPr/>
          <p:nvPr/>
        </p:nvSpPr>
        <p:spPr>
          <a:xfrm>
            <a:off x="400984" y="1828800"/>
            <a:ext cx="2342217" cy="40005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sz="2000" b="1" dirty="0">
                <a:solidFill>
                  <a:schemeClr val="tx1"/>
                </a:solidFill>
                <a:cs typeface="Calibri" pitchFamily="34" charset="0"/>
              </a:rPr>
              <a:t> </a:t>
            </a:r>
            <a:r>
              <a:rPr lang="en-US" sz="2000" b="1" dirty="0" err="1">
                <a:solidFill>
                  <a:schemeClr val="tx1"/>
                </a:solidFill>
                <a:cs typeface="Calibri" pitchFamily="34" charset="0"/>
              </a:rPr>
              <a:t>Rangka</a:t>
            </a:r>
            <a:r>
              <a:rPr lang="en-US" sz="2000" b="1" dirty="0">
                <a:solidFill>
                  <a:schemeClr val="tx1"/>
                </a:solidFill>
                <a:cs typeface="Calibri" pitchFamily="34" charset="0"/>
              </a:rPr>
              <a:t> </a:t>
            </a:r>
            <a:r>
              <a:rPr lang="en-US" sz="2000" b="1" dirty="0" err="1">
                <a:solidFill>
                  <a:schemeClr val="tx1"/>
                </a:solidFill>
                <a:cs typeface="Calibri" pitchFamily="34" charset="0"/>
              </a:rPr>
              <a:t>Aksial</a:t>
            </a:r>
            <a:endParaRPr lang="en-US" sz="2000" b="1" dirty="0">
              <a:solidFill>
                <a:schemeClr val="tx1"/>
              </a:solidFill>
              <a:cs typeface="Calibri" pitchFamily="34" charset="0"/>
            </a:endParaRPr>
          </a:p>
        </p:txBody>
      </p:sp>
      <p:sp>
        <p:nvSpPr>
          <p:cNvPr id="10" name="TextBox 9"/>
          <p:cNvSpPr txBox="1"/>
          <p:nvPr/>
        </p:nvSpPr>
        <p:spPr>
          <a:xfrm>
            <a:off x="740228" y="2300694"/>
            <a:ext cx="3298372" cy="369332"/>
          </a:xfrm>
          <a:prstGeom prst="rect">
            <a:avLst/>
          </a:prstGeom>
          <a:noFill/>
          <a:ln>
            <a:noFill/>
          </a:ln>
        </p:spPr>
        <p:txBody>
          <a:bodyPr wrap="square" rtlCol="0">
            <a:spAutoFit/>
          </a:bodyPr>
          <a:lstStyle/>
          <a:p>
            <a:r>
              <a:rPr lang="en-US" b="1" dirty="0" err="1"/>
              <a:t>Tulang</a:t>
            </a:r>
            <a:r>
              <a:rPr lang="en-US" b="1" dirty="0"/>
              <a:t> </a:t>
            </a:r>
            <a:r>
              <a:rPr lang="en-US" b="1" dirty="0" err="1"/>
              <a:t>Belakang</a:t>
            </a:r>
            <a:r>
              <a:rPr lang="en-US" b="1" dirty="0"/>
              <a:t> (Vertebrae)</a:t>
            </a:r>
          </a:p>
        </p:txBody>
      </p:sp>
      <p:sp>
        <p:nvSpPr>
          <p:cNvPr id="11" name="Parallelogram 10"/>
          <p:cNvSpPr/>
          <p:nvPr/>
        </p:nvSpPr>
        <p:spPr>
          <a:xfrm>
            <a:off x="-139632" y="1110898"/>
            <a:ext cx="6388032" cy="517902"/>
          </a:xfrm>
          <a:prstGeom prst="parallelogram">
            <a:avLst/>
          </a:prstGeom>
          <a:solidFill>
            <a:schemeClr val="accent5">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12" name="TextBox 11"/>
          <p:cNvSpPr txBox="1"/>
          <p:nvPr/>
        </p:nvSpPr>
        <p:spPr>
          <a:xfrm>
            <a:off x="304800" y="1169350"/>
            <a:ext cx="6740904" cy="430851"/>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B. SUSUNAN RANGKA TUBUH MANUSIA</a:t>
            </a:r>
          </a:p>
        </p:txBody>
      </p:sp>
      <p:cxnSp>
        <p:nvCxnSpPr>
          <p:cNvPr id="13" name="Straight Connector 12"/>
          <p:cNvCxnSpPr/>
          <p:nvPr/>
        </p:nvCxnSpPr>
        <p:spPr>
          <a:xfrm>
            <a:off x="6150429" y="1917135"/>
            <a:ext cx="0" cy="3273601"/>
          </a:xfrm>
          <a:prstGeom prst="line">
            <a:avLst/>
          </a:prstGeom>
          <a:ln w="19050">
            <a:solidFill>
              <a:srgbClr val="C0000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7749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25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750"/>
                            </p:stCondLst>
                            <p:childTnLst>
                              <p:par>
                                <p:cTn id="9" presetID="10" presetClass="entr" presetSubtype="0" fill="hold" grpId="0" nodeType="afterEffect">
                                  <p:stCondLst>
                                    <p:cond delay="25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500"/>
                            </p:stCondLst>
                            <p:childTnLst>
                              <p:par>
                                <p:cTn id="13" presetID="42" presetClass="entr" presetSubtype="0" fill="hold" nodeType="afterEffect">
                                  <p:stCondLst>
                                    <p:cond delay="2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anim calcmode="lin" valueType="num">
                                      <p:cBhvr>
                                        <p:cTn id="16" dur="500" fill="hold"/>
                                        <p:tgtEl>
                                          <p:spTgt spid="6"/>
                                        </p:tgtEl>
                                        <p:attrNameLst>
                                          <p:attrName>ppt_x</p:attrName>
                                        </p:attrNameLst>
                                      </p:cBhvr>
                                      <p:tavLst>
                                        <p:tav tm="0">
                                          <p:val>
                                            <p:strVal val="#ppt_x"/>
                                          </p:val>
                                        </p:tav>
                                        <p:tav tm="100000">
                                          <p:val>
                                            <p:strVal val="#ppt_x"/>
                                          </p:val>
                                        </p:tav>
                                      </p:tavLst>
                                    </p:anim>
                                    <p:anim calcmode="lin" valueType="num">
                                      <p:cBhvr>
                                        <p:cTn id="17" dur="500" fill="hold"/>
                                        <p:tgtEl>
                                          <p:spTgt spid="6"/>
                                        </p:tgtEl>
                                        <p:attrNameLst>
                                          <p:attrName>ppt_y</p:attrName>
                                        </p:attrNameLst>
                                      </p:cBhvr>
                                      <p:tavLst>
                                        <p:tav tm="0">
                                          <p:val>
                                            <p:strVal val="#ppt_y+.1"/>
                                          </p:val>
                                        </p:tav>
                                        <p:tav tm="100000">
                                          <p:val>
                                            <p:strVal val="#ppt_y"/>
                                          </p:val>
                                        </p:tav>
                                      </p:tavLst>
                                    </p:anim>
                                  </p:childTnLst>
                                </p:cTn>
                              </p:par>
                            </p:childTnLst>
                          </p:cTn>
                        </p:par>
                        <p:par>
                          <p:cTn id="18" fill="hold">
                            <p:stCondLst>
                              <p:cond delay="2250"/>
                            </p:stCondLst>
                            <p:childTnLst>
                              <p:par>
                                <p:cTn id="19" presetID="10" presetClass="entr" presetSubtype="0" fill="hold" nodeType="afterEffect">
                                  <p:stCondLst>
                                    <p:cond delay="25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par>
                          <p:cTn id="22" fill="hold">
                            <p:stCondLst>
                              <p:cond delay="3000"/>
                            </p:stCondLst>
                            <p:childTnLst>
                              <p:par>
                                <p:cTn id="23" presetID="2" presetClass="entr" presetSubtype="8" fill="hold" grpId="0" nodeType="afterEffect">
                                  <p:stCondLst>
                                    <p:cond delay="25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0-#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animBg="1"/>
      <p:bldP spid="10"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734170" y="2613414"/>
            <a:ext cx="7800230" cy="612577"/>
          </a:xfrm>
          <a:prstGeom prst="rect">
            <a:avLst/>
          </a:prstGeom>
          <a:noFill/>
          <a:ln w="9525" cap="flat" cmpd="sng" algn="ctr">
            <a:noFill/>
            <a:prstDash val="solid"/>
          </a:ln>
          <a:effectLst/>
        </p:spPr>
        <p:style>
          <a:lnRef idx="1">
            <a:schemeClr val="accent4"/>
          </a:lnRef>
          <a:fillRef idx="2">
            <a:schemeClr val="accent4"/>
          </a:fillRef>
          <a:effectRef idx="1">
            <a:schemeClr val="accent4"/>
          </a:effectRef>
          <a:fontRef idx="minor">
            <a:schemeClr val="dk1"/>
          </a:fontRef>
        </p:style>
        <p:txBody>
          <a:bodyPr vert="horz" lIns="111136" tIns="55568" rIns="111136" bIns="55568" rtlCol="0">
            <a:noAutofit/>
          </a:bodyPr>
          <a:lstStyle>
            <a:lvl1pPr marL="416761" indent="-416761" algn="l" defTabSz="1111362" rtl="0" eaLnBrk="1" latinLnBrk="0" hangingPunct="1">
              <a:spcBef>
                <a:spcPct val="20000"/>
              </a:spcBef>
              <a:buFont typeface="Arial" pitchFamily="34" charset="0"/>
              <a:buChar char="•"/>
              <a:defRPr sz="3900" kern="1200">
                <a:solidFill>
                  <a:schemeClr val="dk1"/>
                </a:solidFill>
                <a:latin typeface="+mn-lt"/>
                <a:ea typeface="+mn-ea"/>
                <a:cs typeface="+mn-cs"/>
              </a:defRPr>
            </a:lvl1pPr>
            <a:lvl2pPr marL="902981" indent="-347301" algn="l" defTabSz="1111362" rtl="0" eaLnBrk="1" latinLnBrk="0" hangingPunct="1">
              <a:spcBef>
                <a:spcPct val="20000"/>
              </a:spcBef>
              <a:buFont typeface="Arial" pitchFamily="34" charset="0"/>
              <a:buChar char="–"/>
              <a:defRPr sz="3400" kern="1200">
                <a:solidFill>
                  <a:schemeClr val="dk1"/>
                </a:solidFill>
                <a:latin typeface="+mn-lt"/>
                <a:ea typeface="+mn-ea"/>
                <a:cs typeface="+mn-cs"/>
              </a:defRPr>
            </a:lvl2pPr>
            <a:lvl3pPr marL="1389202" indent="-277840" algn="l" defTabSz="1111362" rtl="0" eaLnBrk="1" latinLnBrk="0" hangingPunct="1">
              <a:spcBef>
                <a:spcPct val="20000"/>
              </a:spcBef>
              <a:buFont typeface="Arial" pitchFamily="34" charset="0"/>
              <a:buChar char="•"/>
              <a:defRPr sz="2900" kern="1200">
                <a:solidFill>
                  <a:schemeClr val="dk1"/>
                </a:solidFill>
                <a:latin typeface="+mn-lt"/>
                <a:ea typeface="+mn-ea"/>
                <a:cs typeface="+mn-cs"/>
              </a:defRPr>
            </a:lvl3pPr>
            <a:lvl4pPr marL="1944883"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4pPr>
            <a:lvl5pPr marL="2500564"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5pPr>
            <a:lvl6pPr marL="3056245"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6pPr>
            <a:lvl7pPr marL="3611926"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7pPr>
            <a:lvl8pPr marL="4167607"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8pPr>
            <a:lvl9pPr marL="4723287"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9pPr>
          </a:lstStyle>
          <a:p>
            <a:pPr marL="0" indent="0" defTabSz="914400">
              <a:buNone/>
              <a:defRPr/>
            </a:pPr>
            <a:r>
              <a:rPr lang="id-ID" sz="1600" dirty="0">
                <a:sym typeface="Wingdings" pitchFamily="2" charset="2"/>
              </a:rPr>
              <a:t>Bersama sama menjadi pelindung organ di dada (paru-paru dan jantung)</a:t>
            </a:r>
            <a:r>
              <a:rPr lang="en-US" sz="1600" dirty="0">
                <a:sym typeface="Wingdings" pitchFamily="2" charset="2"/>
              </a:rPr>
              <a:t>.</a:t>
            </a:r>
          </a:p>
        </p:txBody>
      </p:sp>
      <p:sp>
        <p:nvSpPr>
          <p:cNvPr id="6" name="Content Placeholder 2"/>
          <p:cNvSpPr txBox="1">
            <a:spLocks/>
          </p:cNvSpPr>
          <p:nvPr/>
        </p:nvSpPr>
        <p:spPr>
          <a:xfrm>
            <a:off x="762000" y="2971800"/>
            <a:ext cx="5562600" cy="2590800"/>
          </a:xfrm>
          <a:prstGeom prst="rect">
            <a:avLst/>
          </a:prstGeom>
          <a:noFill/>
          <a:ln w="9525" cap="flat" cmpd="sng" algn="ctr">
            <a:noFill/>
            <a:prstDash val="solid"/>
          </a:ln>
          <a:effectLst/>
        </p:spPr>
        <p:style>
          <a:lnRef idx="1">
            <a:schemeClr val="accent4"/>
          </a:lnRef>
          <a:fillRef idx="2">
            <a:schemeClr val="accent4"/>
          </a:fillRef>
          <a:effectRef idx="1">
            <a:schemeClr val="accent4"/>
          </a:effectRef>
          <a:fontRef idx="minor">
            <a:schemeClr val="dk1"/>
          </a:fontRef>
        </p:style>
        <p:txBody>
          <a:bodyPr vert="horz" lIns="111136" tIns="55568" rIns="111136" bIns="55568" rtlCol="0">
            <a:noAutofit/>
          </a:bodyPr>
          <a:lstStyle>
            <a:lvl1pPr marL="416761" indent="-416761" algn="l" defTabSz="1111362" rtl="0" eaLnBrk="1" latinLnBrk="0" hangingPunct="1">
              <a:spcBef>
                <a:spcPct val="20000"/>
              </a:spcBef>
              <a:buFont typeface="Arial" pitchFamily="34" charset="0"/>
              <a:buChar char="•"/>
              <a:defRPr sz="3900" kern="1200">
                <a:solidFill>
                  <a:schemeClr val="dk1"/>
                </a:solidFill>
                <a:latin typeface="+mn-lt"/>
                <a:ea typeface="+mn-ea"/>
                <a:cs typeface="+mn-cs"/>
              </a:defRPr>
            </a:lvl1pPr>
            <a:lvl2pPr marL="902981" indent="-347301" algn="l" defTabSz="1111362" rtl="0" eaLnBrk="1" latinLnBrk="0" hangingPunct="1">
              <a:spcBef>
                <a:spcPct val="20000"/>
              </a:spcBef>
              <a:buFont typeface="Arial" pitchFamily="34" charset="0"/>
              <a:buChar char="–"/>
              <a:defRPr sz="3400" kern="1200">
                <a:solidFill>
                  <a:schemeClr val="dk1"/>
                </a:solidFill>
                <a:latin typeface="+mn-lt"/>
                <a:ea typeface="+mn-ea"/>
                <a:cs typeface="+mn-cs"/>
              </a:defRPr>
            </a:lvl2pPr>
            <a:lvl3pPr marL="1389202" indent="-277840" algn="l" defTabSz="1111362" rtl="0" eaLnBrk="1" latinLnBrk="0" hangingPunct="1">
              <a:spcBef>
                <a:spcPct val="20000"/>
              </a:spcBef>
              <a:buFont typeface="Arial" pitchFamily="34" charset="0"/>
              <a:buChar char="•"/>
              <a:defRPr sz="2900" kern="1200">
                <a:solidFill>
                  <a:schemeClr val="dk1"/>
                </a:solidFill>
                <a:latin typeface="+mn-lt"/>
                <a:ea typeface="+mn-ea"/>
                <a:cs typeface="+mn-cs"/>
              </a:defRPr>
            </a:lvl3pPr>
            <a:lvl4pPr marL="1944883"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4pPr>
            <a:lvl5pPr marL="2500564"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5pPr>
            <a:lvl6pPr marL="3056245"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6pPr>
            <a:lvl7pPr marL="3611926"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7pPr>
            <a:lvl8pPr marL="4167607"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8pPr>
            <a:lvl9pPr marL="4723287"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9pPr>
          </a:lstStyle>
          <a:p>
            <a:pPr marL="174625" indent="-174625">
              <a:buFont typeface="Wingdings" pitchFamily="2" charset="2"/>
              <a:buChar char="Ø"/>
              <a:defRPr/>
            </a:pPr>
            <a:r>
              <a:rPr lang="en-US" sz="1600" dirty="0">
                <a:sym typeface="Wingdings" pitchFamily="2" charset="2"/>
              </a:rPr>
              <a:t>  </a:t>
            </a:r>
            <a:r>
              <a:rPr lang="id-ID" sz="1600" dirty="0">
                <a:sym typeface="Wingdings" pitchFamily="2" charset="2"/>
              </a:rPr>
              <a:t>Tulang Dada (Sternum) dan Rusuk (Costae) Terdiri atas</a:t>
            </a:r>
          </a:p>
          <a:p>
            <a:pPr marL="282575" lvl="1" indent="0">
              <a:buFont typeface="Arial" pitchFamily="34" charset="0"/>
              <a:buChar char="•"/>
              <a:defRPr/>
            </a:pPr>
            <a:r>
              <a:rPr lang="en-US" sz="1600" dirty="0">
                <a:sym typeface="Wingdings" pitchFamily="2" charset="2"/>
              </a:rPr>
              <a:t> </a:t>
            </a:r>
            <a:r>
              <a:rPr lang="id-ID" sz="1600" dirty="0">
                <a:sym typeface="Wingdings" pitchFamily="2" charset="2"/>
              </a:rPr>
              <a:t>bagian </a:t>
            </a:r>
            <a:r>
              <a:rPr lang="id-ID" sz="1600" b="1" dirty="0">
                <a:sym typeface="Wingdings" pitchFamily="2" charset="2"/>
              </a:rPr>
              <a:t>hulu</a:t>
            </a:r>
            <a:r>
              <a:rPr lang="id-ID" sz="1600" dirty="0">
                <a:sym typeface="Wingdings" pitchFamily="2" charset="2"/>
              </a:rPr>
              <a:t> (manubrium) : melekat tulang selangka </a:t>
            </a:r>
          </a:p>
          <a:p>
            <a:pPr marL="282575" lvl="1" indent="53975">
              <a:buFont typeface="Arial" pitchFamily="34" charset="0"/>
              <a:buChar char="•"/>
              <a:defRPr/>
            </a:pPr>
            <a:r>
              <a:rPr lang="en-US" sz="1600" dirty="0">
                <a:sym typeface="Wingdings" pitchFamily="2" charset="2"/>
              </a:rPr>
              <a:t> </a:t>
            </a:r>
            <a:r>
              <a:rPr lang="id-ID" sz="1600" dirty="0">
                <a:sym typeface="Wingdings" pitchFamily="2" charset="2"/>
              </a:rPr>
              <a:t>bagian </a:t>
            </a:r>
            <a:r>
              <a:rPr lang="id-ID" sz="1600" b="1" dirty="0">
                <a:sym typeface="Wingdings" pitchFamily="2" charset="2"/>
              </a:rPr>
              <a:t>badan</a:t>
            </a:r>
            <a:r>
              <a:rPr lang="id-ID" sz="1600" dirty="0">
                <a:sym typeface="Wingdings" pitchFamily="2" charset="2"/>
              </a:rPr>
              <a:t> (gladiolus) : melekat rusuk sejati. </a:t>
            </a:r>
            <a:endParaRPr lang="en-US" sz="1600" dirty="0">
              <a:sym typeface="Wingdings" pitchFamily="2" charset="2"/>
            </a:endParaRPr>
          </a:p>
          <a:p>
            <a:pPr marL="282575" lvl="1" indent="107950">
              <a:buFont typeface="Arial" pitchFamily="34" charset="0"/>
              <a:buChar char="•"/>
              <a:defRPr/>
            </a:pPr>
            <a:r>
              <a:rPr lang="en-US" sz="1600" b="1" dirty="0">
                <a:sym typeface="Wingdings" pitchFamily="2" charset="2"/>
              </a:rPr>
              <a:t> </a:t>
            </a:r>
            <a:r>
              <a:rPr lang="id-ID" sz="1600" b="1" dirty="0">
                <a:sym typeface="Wingdings" pitchFamily="2" charset="2"/>
              </a:rPr>
              <a:t>taju pedang </a:t>
            </a:r>
            <a:r>
              <a:rPr lang="id-ID" sz="1600" dirty="0">
                <a:sym typeface="Wingdings" pitchFamily="2" charset="2"/>
              </a:rPr>
              <a:t>(xifoid)</a:t>
            </a:r>
            <a:r>
              <a:rPr lang="en-US" sz="1600" dirty="0">
                <a:sym typeface="Wingdings" pitchFamily="2" charset="2"/>
              </a:rPr>
              <a:t>.</a:t>
            </a:r>
          </a:p>
          <a:p>
            <a:pPr marL="285750" lvl="1" indent="-285750">
              <a:buFont typeface="Wingdings" pitchFamily="2" charset="2"/>
              <a:buChar char="Ø"/>
              <a:defRPr/>
            </a:pPr>
            <a:r>
              <a:rPr lang="id-ID" sz="1600" dirty="0">
                <a:sym typeface="Wingdings" pitchFamily="2" charset="2"/>
              </a:rPr>
              <a:t>Tulang rusuk terdiri atas :</a:t>
            </a:r>
          </a:p>
          <a:p>
            <a:pPr marL="282575" lvl="2" indent="173038">
              <a:defRPr/>
            </a:pPr>
            <a:r>
              <a:rPr lang="id-ID" sz="1600" dirty="0">
                <a:sym typeface="Wingdings" pitchFamily="2" charset="2"/>
              </a:rPr>
              <a:t>7 pasang tulang rusuk sejati</a:t>
            </a:r>
            <a:r>
              <a:rPr lang="en-US" sz="1600" dirty="0">
                <a:sym typeface="Wingdings" pitchFamily="2" charset="2"/>
              </a:rPr>
              <a:t> (costae </a:t>
            </a:r>
            <a:r>
              <a:rPr lang="en-US" sz="1600" dirty="0" err="1">
                <a:sym typeface="Wingdings" pitchFamily="2" charset="2"/>
              </a:rPr>
              <a:t>vera</a:t>
            </a:r>
            <a:r>
              <a:rPr lang="en-US" sz="1600" dirty="0">
                <a:sym typeface="Wingdings" pitchFamily="2" charset="2"/>
              </a:rPr>
              <a:t>)</a:t>
            </a:r>
            <a:endParaRPr lang="id-ID" sz="1600" dirty="0">
              <a:sym typeface="Wingdings" pitchFamily="2" charset="2"/>
            </a:endParaRPr>
          </a:p>
          <a:p>
            <a:pPr marL="282575" lvl="2" indent="0">
              <a:tabLst>
                <a:tab pos="282575" algn="l"/>
              </a:tabLst>
              <a:defRPr/>
            </a:pPr>
            <a:r>
              <a:rPr lang="en-US" sz="1600" dirty="0">
                <a:sym typeface="Wingdings" pitchFamily="2" charset="2"/>
              </a:rPr>
              <a:t>  </a:t>
            </a:r>
            <a:r>
              <a:rPr lang="id-ID" sz="1600" dirty="0">
                <a:sym typeface="Wingdings" pitchFamily="2" charset="2"/>
              </a:rPr>
              <a:t>3 pasang tulang rusuk palsu</a:t>
            </a:r>
            <a:r>
              <a:rPr lang="en-US" sz="1600" dirty="0">
                <a:sym typeface="Wingdings" pitchFamily="2" charset="2"/>
              </a:rPr>
              <a:t> (costae </a:t>
            </a:r>
            <a:r>
              <a:rPr lang="en-US" sz="1600" dirty="0" err="1">
                <a:sym typeface="Wingdings" pitchFamily="2" charset="2"/>
              </a:rPr>
              <a:t>spuria</a:t>
            </a:r>
            <a:r>
              <a:rPr lang="en-US" sz="1600" dirty="0">
                <a:sym typeface="Wingdings" pitchFamily="2" charset="2"/>
              </a:rPr>
              <a:t>)</a:t>
            </a:r>
            <a:endParaRPr lang="id-ID" sz="1600" dirty="0">
              <a:sym typeface="Wingdings" pitchFamily="2" charset="2"/>
            </a:endParaRPr>
          </a:p>
          <a:p>
            <a:pPr marL="282575" lvl="2" indent="0">
              <a:defRPr/>
            </a:pPr>
            <a:r>
              <a:rPr lang="en-US" sz="1600" dirty="0">
                <a:sym typeface="Wingdings" pitchFamily="2" charset="2"/>
              </a:rPr>
              <a:t>  </a:t>
            </a:r>
            <a:r>
              <a:rPr lang="id-ID" sz="1600" dirty="0">
                <a:sym typeface="Wingdings" pitchFamily="2" charset="2"/>
              </a:rPr>
              <a:t>2 pasang tulang rusuk melayang</a:t>
            </a:r>
            <a:r>
              <a:rPr lang="en-US" sz="1600" dirty="0">
                <a:sym typeface="Wingdings" pitchFamily="2" charset="2"/>
              </a:rPr>
              <a:t> (costae </a:t>
            </a:r>
            <a:r>
              <a:rPr lang="en-US" sz="1600" dirty="0" err="1">
                <a:sym typeface="Wingdings" pitchFamily="2" charset="2"/>
              </a:rPr>
              <a:t>fluktuantes</a:t>
            </a:r>
            <a:r>
              <a:rPr lang="en-US" sz="1600" dirty="0">
                <a:sym typeface="Wingdings" pitchFamily="2" charset="2"/>
              </a:rPr>
              <a:t>)</a:t>
            </a:r>
            <a:endParaRPr lang="id-ID" sz="1600" dirty="0">
              <a:sym typeface="Wingdings" pitchFamily="2" charset="2"/>
            </a:endParaRPr>
          </a:p>
        </p:txBody>
      </p:sp>
      <p:grpSp>
        <p:nvGrpSpPr>
          <p:cNvPr id="7" name="Group 6"/>
          <p:cNvGrpSpPr/>
          <p:nvPr/>
        </p:nvGrpSpPr>
        <p:grpSpPr>
          <a:xfrm>
            <a:off x="6073258" y="3365956"/>
            <a:ext cx="2842142" cy="1891844"/>
            <a:chOff x="6132261" y="2190750"/>
            <a:chExt cx="2842142" cy="1891844"/>
          </a:xfrm>
        </p:grpSpPr>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32261" y="2190750"/>
              <a:ext cx="2842142" cy="17972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6400800" y="3867150"/>
              <a:ext cx="2209800" cy="215444"/>
            </a:xfrm>
            <a:prstGeom prst="rect">
              <a:avLst/>
            </a:prstGeom>
          </p:spPr>
          <p:txBody>
            <a:bodyPr wrap="square">
              <a:spAutoFit/>
            </a:bodyPr>
            <a:lstStyle/>
            <a:p>
              <a:pPr algn="r"/>
              <a:r>
                <a:rPr lang="en-US" sz="800" dirty="0" err="1"/>
                <a:t>Sumber</a:t>
              </a:r>
              <a:r>
                <a:rPr lang="en-US" sz="800" dirty="0"/>
                <a:t>: </a:t>
              </a:r>
              <a:r>
                <a:rPr lang="en-US" sz="800" i="1" dirty="0"/>
                <a:t>shutterstock.com</a:t>
              </a:r>
            </a:p>
          </p:txBody>
        </p:sp>
      </p:grpSp>
      <p:sp>
        <p:nvSpPr>
          <p:cNvPr id="10" name="Rectangle 9"/>
          <p:cNvSpPr/>
          <p:nvPr/>
        </p:nvSpPr>
        <p:spPr>
          <a:xfrm>
            <a:off x="400984" y="1828800"/>
            <a:ext cx="2342217" cy="40005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sz="2000" b="1" dirty="0">
                <a:solidFill>
                  <a:schemeClr val="tx1"/>
                </a:solidFill>
                <a:cs typeface="Calibri" pitchFamily="34" charset="0"/>
              </a:rPr>
              <a:t> </a:t>
            </a:r>
            <a:r>
              <a:rPr lang="en-US" sz="2000" b="1" dirty="0" err="1">
                <a:solidFill>
                  <a:schemeClr val="tx1"/>
                </a:solidFill>
                <a:cs typeface="Calibri" pitchFamily="34" charset="0"/>
              </a:rPr>
              <a:t>Rangka</a:t>
            </a:r>
            <a:r>
              <a:rPr lang="en-US" sz="2000" b="1" dirty="0">
                <a:solidFill>
                  <a:schemeClr val="tx1"/>
                </a:solidFill>
                <a:cs typeface="Calibri" pitchFamily="34" charset="0"/>
              </a:rPr>
              <a:t> </a:t>
            </a:r>
            <a:r>
              <a:rPr lang="en-US" sz="2000" b="1" dirty="0" err="1">
                <a:solidFill>
                  <a:schemeClr val="tx1"/>
                </a:solidFill>
                <a:cs typeface="Calibri" pitchFamily="34" charset="0"/>
              </a:rPr>
              <a:t>Aksial</a:t>
            </a:r>
            <a:endParaRPr lang="en-US" sz="2000" b="1" dirty="0">
              <a:solidFill>
                <a:schemeClr val="tx1"/>
              </a:solidFill>
              <a:cs typeface="Calibri" pitchFamily="34" charset="0"/>
            </a:endParaRPr>
          </a:p>
        </p:txBody>
      </p:sp>
      <p:sp>
        <p:nvSpPr>
          <p:cNvPr id="11" name="TextBox 10"/>
          <p:cNvSpPr txBox="1"/>
          <p:nvPr/>
        </p:nvSpPr>
        <p:spPr>
          <a:xfrm>
            <a:off x="740228" y="2286000"/>
            <a:ext cx="5812972" cy="338554"/>
          </a:xfrm>
          <a:prstGeom prst="rect">
            <a:avLst/>
          </a:prstGeom>
          <a:noFill/>
          <a:ln>
            <a:noFill/>
          </a:ln>
        </p:spPr>
        <p:txBody>
          <a:bodyPr wrap="square" rtlCol="0">
            <a:spAutoFit/>
          </a:bodyPr>
          <a:lstStyle/>
          <a:p>
            <a:r>
              <a:rPr lang="en-US" sz="1600" b="1" dirty="0" err="1"/>
              <a:t>Tulang</a:t>
            </a:r>
            <a:r>
              <a:rPr lang="en-US" sz="1600" b="1" dirty="0"/>
              <a:t> Dada (Sternum) </a:t>
            </a:r>
            <a:r>
              <a:rPr lang="en-US" sz="1600" b="1" dirty="0" err="1"/>
              <a:t>dan</a:t>
            </a:r>
            <a:r>
              <a:rPr lang="en-US" sz="1600" b="1" dirty="0"/>
              <a:t> </a:t>
            </a:r>
            <a:r>
              <a:rPr lang="en-US" sz="1600" b="1" dirty="0" err="1"/>
              <a:t>Rusuk</a:t>
            </a:r>
            <a:r>
              <a:rPr lang="en-US" sz="1600" b="1" dirty="0"/>
              <a:t> (Costae)</a:t>
            </a:r>
          </a:p>
        </p:txBody>
      </p:sp>
      <p:sp>
        <p:nvSpPr>
          <p:cNvPr id="12" name="Parallelogram 11"/>
          <p:cNvSpPr/>
          <p:nvPr/>
        </p:nvSpPr>
        <p:spPr>
          <a:xfrm>
            <a:off x="-139632" y="1110898"/>
            <a:ext cx="6388032" cy="517902"/>
          </a:xfrm>
          <a:prstGeom prst="parallelogram">
            <a:avLst/>
          </a:prstGeom>
          <a:solidFill>
            <a:schemeClr val="accent5">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13" name="TextBox 12"/>
          <p:cNvSpPr txBox="1"/>
          <p:nvPr/>
        </p:nvSpPr>
        <p:spPr>
          <a:xfrm>
            <a:off x="304800" y="1169350"/>
            <a:ext cx="6740904" cy="430851"/>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B. SUSUNAN RANGKA TUBUH MANUSIA</a:t>
            </a:r>
          </a:p>
        </p:txBody>
      </p:sp>
    </p:spTree>
    <p:extLst>
      <p:ext uri="{BB962C8B-B14F-4D97-AF65-F5344CB8AC3E}">
        <p14:creationId xmlns:p14="http://schemas.microsoft.com/office/powerpoint/2010/main" val="2082668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000"/>
                            </p:stCondLst>
                            <p:childTnLst>
                              <p:par>
                                <p:cTn id="5" presetID="16" presetClass="entr" presetSubtype="21" fill="hold" grpId="0" nodeType="with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par>
                          <p:cTn id="8" fill="hold">
                            <p:stCondLst>
                              <p:cond delay="2000"/>
                            </p:stCondLst>
                            <p:childTnLst>
                              <p:par>
                                <p:cTn id="9" presetID="10" presetClass="entr" presetSubtype="0" fill="hold" grpId="0" nodeType="afterEffect">
                                  <p:stCondLst>
                                    <p:cond delay="25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2750"/>
                            </p:stCondLst>
                            <p:childTnLst>
                              <p:par>
                                <p:cTn id="13" presetID="10" presetClass="entr" presetSubtype="0" fill="hold" grpId="0" nodeType="afterEffect">
                                  <p:stCondLst>
                                    <p:cond delay="25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3500"/>
                            </p:stCondLst>
                            <p:childTnLst>
                              <p:par>
                                <p:cTn id="17" presetID="42" presetClass="entr" presetSubtype="0" fill="hold" nodeType="afterEffect">
                                  <p:stCondLst>
                                    <p:cond delay="25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anim calcmode="lin" valueType="num">
                                      <p:cBhvr>
                                        <p:cTn id="20" dur="500" fill="hold"/>
                                        <p:tgtEl>
                                          <p:spTgt spid="7"/>
                                        </p:tgtEl>
                                        <p:attrNameLst>
                                          <p:attrName>ppt_x</p:attrName>
                                        </p:attrNameLst>
                                      </p:cBhvr>
                                      <p:tavLst>
                                        <p:tav tm="0">
                                          <p:val>
                                            <p:strVal val="#ppt_x"/>
                                          </p:val>
                                        </p:tav>
                                        <p:tav tm="100000">
                                          <p:val>
                                            <p:strVal val="#ppt_x"/>
                                          </p:val>
                                        </p:tav>
                                      </p:tavLst>
                                    </p:anim>
                                    <p:anim calcmode="lin" valueType="num">
                                      <p:cBhvr>
                                        <p:cTn id="21" dur="5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4250"/>
                            </p:stCondLst>
                            <p:childTnLst>
                              <p:par>
                                <p:cTn id="23" presetID="2" presetClass="entr" presetSubtype="8" fill="hold" grpId="0" nodeType="afterEffect">
                                  <p:stCondLst>
                                    <p:cond delay="25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animBg="1"/>
      <p:bldP spid="11"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762000" y="2590801"/>
            <a:ext cx="4953000" cy="3039375"/>
          </a:xfrm>
          <a:prstGeom prst="rect">
            <a:avLst/>
          </a:prstGeom>
          <a:noFill/>
          <a:ln w="9525" cap="flat" cmpd="sng" algn="ctr">
            <a:noFill/>
            <a:prstDash val="solid"/>
          </a:ln>
          <a:effectLst/>
        </p:spPr>
        <p:style>
          <a:lnRef idx="1">
            <a:schemeClr val="accent4"/>
          </a:lnRef>
          <a:fillRef idx="2">
            <a:schemeClr val="accent4"/>
          </a:fillRef>
          <a:effectRef idx="1">
            <a:schemeClr val="accent4"/>
          </a:effectRef>
          <a:fontRef idx="minor">
            <a:schemeClr val="dk1"/>
          </a:fontRef>
        </p:style>
        <p:txBody>
          <a:bodyPr vert="horz" lIns="111136" tIns="55568" rIns="111136" bIns="55568" rtlCol="0">
            <a:noAutofit/>
          </a:bodyPr>
          <a:lstStyle>
            <a:lvl1pPr marL="416761" indent="-416761" algn="l" defTabSz="1111362" rtl="0" eaLnBrk="1" latinLnBrk="0" hangingPunct="1">
              <a:spcBef>
                <a:spcPct val="20000"/>
              </a:spcBef>
              <a:buFont typeface="Arial" pitchFamily="34" charset="0"/>
              <a:buChar char="•"/>
              <a:defRPr sz="3900" kern="1200">
                <a:solidFill>
                  <a:schemeClr val="dk1"/>
                </a:solidFill>
                <a:latin typeface="+mn-lt"/>
                <a:ea typeface="+mn-ea"/>
                <a:cs typeface="+mn-cs"/>
              </a:defRPr>
            </a:lvl1pPr>
            <a:lvl2pPr marL="902981" indent="-347301" algn="l" defTabSz="1111362" rtl="0" eaLnBrk="1" latinLnBrk="0" hangingPunct="1">
              <a:spcBef>
                <a:spcPct val="20000"/>
              </a:spcBef>
              <a:buFont typeface="Arial" pitchFamily="34" charset="0"/>
              <a:buChar char="–"/>
              <a:defRPr sz="3400" kern="1200">
                <a:solidFill>
                  <a:schemeClr val="dk1"/>
                </a:solidFill>
                <a:latin typeface="+mn-lt"/>
                <a:ea typeface="+mn-ea"/>
                <a:cs typeface="+mn-cs"/>
              </a:defRPr>
            </a:lvl2pPr>
            <a:lvl3pPr marL="1389202" indent="-277840" algn="l" defTabSz="1111362" rtl="0" eaLnBrk="1" latinLnBrk="0" hangingPunct="1">
              <a:spcBef>
                <a:spcPct val="20000"/>
              </a:spcBef>
              <a:buFont typeface="Arial" pitchFamily="34" charset="0"/>
              <a:buChar char="•"/>
              <a:defRPr sz="2900" kern="1200">
                <a:solidFill>
                  <a:schemeClr val="dk1"/>
                </a:solidFill>
                <a:latin typeface="+mn-lt"/>
                <a:ea typeface="+mn-ea"/>
                <a:cs typeface="+mn-cs"/>
              </a:defRPr>
            </a:lvl3pPr>
            <a:lvl4pPr marL="1944883"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4pPr>
            <a:lvl5pPr marL="2500564"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5pPr>
            <a:lvl6pPr marL="3056245"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6pPr>
            <a:lvl7pPr marL="3611926"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7pPr>
            <a:lvl8pPr marL="4167607"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8pPr>
            <a:lvl9pPr marL="4723287"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9pPr>
          </a:lstStyle>
          <a:p>
            <a:pPr marL="228600" indent="-228600" defTabSz="914400">
              <a:spcBef>
                <a:spcPts val="100"/>
              </a:spcBef>
              <a:buFont typeface="Wingdings" pitchFamily="2" charset="2"/>
              <a:buChar char="Ø"/>
              <a:defRPr/>
            </a:pPr>
            <a:r>
              <a:rPr lang="id-ID" sz="1600" dirty="0">
                <a:sym typeface="Wingdings" pitchFamily="2" charset="2"/>
              </a:rPr>
              <a:t>Terdiri</a:t>
            </a:r>
            <a:r>
              <a:rPr lang="en-US" sz="1600" dirty="0">
                <a:sym typeface="Wingdings" pitchFamily="2" charset="2"/>
              </a:rPr>
              <a:t> </a:t>
            </a:r>
            <a:r>
              <a:rPr lang="en-US" sz="1600" dirty="0" err="1">
                <a:sym typeface="Wingdings" pitchFamily="2" charset="2"/>
              </a:rPr>
              <a:t>atas</a:t>
            </a:r>
            <a:r>
              <a:rPr lang="en-US" sz="1600" dirty="0">
                <a:sym typeface="Wingdings" pitchFamily="2" charset="2"/>
              </a:rPr>
              <a:t> </a:t>
            </a:r>
            <a:r>
              <a:rPr lang="id-ID" sz="1600" dirty="0">
                <a:sym typeface="Wingdings" pitchFamily="2" charset="2"/>
              </a:rPr>
              <a:t>gelang bahu dan tulang tanga</a:t>
            </a:r>
            <a:r>
              <a:rPr lang="en-US" sz="1600" dirty="0">
                <a:sym typeface="Wingdings" pitchFamily="2" charset="2"/>
              </a:rPr>
              <a:t>n.</a:t>
            </a:r>
            <a:endParaRPr lang="id-ID" sz="1600" b="1" dirty="0">
              <a:solidFill>
                <a:schemeClr val="tx1"/>
              </a:solidFill>
              <a:sym typeface="Wingdings" pitchFamily="2" charset="2"/>
            </a:endParaRPr>
          </a:p>
          <a:p>
            <a:pPr marL="228600" indent="-228600" defTabSz="914400">
              <a:spcBef>
                <a:spcPts val="100"/>
              </a:spcBef>
              <a:buFont typeface="Wingdings" pitchFamily="2" charset="2"/>
              <a:buChar char="Ø"/>
              <a:defRPr/>
            </a:pPr>
            <a:r>
              <a:rPr lang="id-ID" sz="1600" dirty="0">
                <a:sym typeface="Wingdings" pitchFamily="2" charset="2"/>
              </a:rPr>
              <a:t>Gelang bahu (pectoral girdle) terdiri atas</a:t>
            </a:r>
            <a:endParaRPr lang="en-US" sz="1600" dirty="0">
              <a:sym typeface="Wingdings" pitchFamily="2" charset="2"/>
            </a:endParaRPr>
          </a:p>
          <a:p>
            <a:pPr marL="403225" lvl="1" indent="-174625">
              <a:spcBef>
                <a:spcPts val="100"/>
              </a:spcBef>
              <a:buFont typeface="Arial" pitchFamily="34" charset="0"/>
              <a:buChar char="•"/>
              <a:defRPr/>
            </a:pPr>
            <a:r>
              <a:rPr lang="id-ID" sz="1600" dirty="0">
                <a:solidFill>
                  <a:schemeClr val="tx1"/>
                </a:solidFill>
                <a:sym typeface="Wingdings" pitchFamily="2" charset="2"/>
              </a:rPr>
              <a:t>2 buah tulang selangka (clavicula)</a:t>
            </a:r>
          </a:p>
          <a:p>
            <a:pPr marL="403225" lvl="1" indent="-174625">
              <a:spcBef>
                <a:spcPts val="100"/>
              </a:spcBef>
              <a:buFont typeface="Arial" pitchFamily="34" charset="0"/>
              <a:buChar char="•"/>
              <a:defRPr/>
            </a:pPr>
            <a:r>
              <a:rPr lang="id-ID" sz="1600" dirty="0">
                <a:sym typeface="Wingdings" pitchFamily="2" charset="2"/>
              </a:rPr>
              <a:t>2 buah tulang belikat (scapula)</a:t>
            </a:r>
            <a:endParaRPr lang="en-US" sz="1600" dirty="0">
              <a:sym typeface="Wingdings" pitchFamily="2" charset="2"/>
            </a:endParaRPr>
          </a:p>
          <a:p>
            <a:pPr marL="228600" indent="-228600">
              <a:spcBef>
                <a:spcPts val="100"/>
              </a:spcBef>
              <a:buFont typeface="Wingdings" pitchFamily="2" charset="2"/>
              <a:buChar char="Ø"/>
              <a:defRPr/>
            </a:pPr>
            <a:r>
              <a:rPr lang="id-ID" sz="1600" dirty="0">
                <a:cs typeface="Calibri" pitchFamily="34" charset="0"/>
                <a:sym typeface="Wingdings" pitchFamily="2" charset="2"/>
              </a:rPr>
              <a:t>Tulang tangan terdiri atas</a:t>
            </a:r>
          </a:p>
          <a:p>
            <a:pPr marL="403225" lvl="1" indent="-174625">
              <a:spcBef>
                <a:spcPts val="100"/>
              </a:spcBef>
              <a:buFont typeface="Arial" pitchFamily="34" charset="0"/>
              <a:buChar char="•"/>
              <a:defRPr/>
            </a:pPr>
            <a:r>
              <a:rPr lang="id-ID" sz="1600" dirty="0">
                <a:cs typeface="Calibri" pitchFamily="34" charset="0"/>
                <a:sym typeface="Wingdings" pitchFamily="2" charset="2"/>
              </a:rPr>
              <a:t>2 buah tulang lengan atas (humerus)</a:t>
            </a:r>
          </a:p>
          <a:p>
            <a:pPr marL="403225" lvl="1" indent="-174625">
              <a:spcBef>
                <a:spcPts val="100"/>
              </a:spcBef>
              <a:buFont typeface="Arial" pitchFamily="34" charset="0"/>
              <a:buChar char="•"/>
              <a:defRPr/>
            </a:pPr>
            <a:r>
              <a:rPr lang="id-ID" sz="1600" dirty="0">
                <a:cs typeface="Calibri" pitchFamily="34" charset="0"/>
                <a:sym typeface="Wingdings" pitchFamily="2" charset="2"/>
              </a:rPr>
              <a:t>2 buah tulang hasta (ulna)</a:t>
            </a:r>
          </a:p>
          <a:p>
            <a:pPr marL="403225" lvl="1" indent="-174625">
              <a:spcBef>
                <a:spcPts val="100"/>
              </a:spcBef>
              <a:buFont typeface="Arial" pitchFamily="34" charset="0"/>
              <a:buChar char="•"/>
              <a:defRPr/>
            </a:pPr>
            <a:r>
              <a:rPr lang="id-ID" sz="1600" dirty="0">
                <a:cs typeface="Calibri" pitchFamily="34" charset="0"/>
                <a:sym typeface="Wingdings" pitchFamily="2" charset="2"/>
              </a:rPr>
              <a:t>2 buah tulang pengumpil (radius)</a:t>
            </a:r>
          </a:p>
          <a:p>
            <a:pPr marL="403225" lvl="1" indent="-174625">
              <a:spcBef>
                <a:spcPts val="100"/>
              </a:spcBef>
              <a:buFont typeface="Arial" pitchFamily="34" charset="0"/>
              <a:buChar char="•"/>
              <a:defRPr/>
            </a:pPr>
            <a:r>
              <a:rPr lang="id-ID" sz="1600" dirty="0">
                <a:cs typeface="Calibri" pitchFamily="34" charset="0"/>
                <a:sym typeface="Wingdings" pitchFamily="2" charset="2"/>
              </a:rPr>
              <a:t>16 buah tulang pergelangan tangan (carpal)</a:t>
            </a:r>
          </a:p>
          <a:p>
            <a:pPr marL="403225" lvl="1" indent="-174625">
              <a:spcBef>
                <a:spcPts val="100"/>
              </a:spcBef>
              <a:buFont typeface="Arial" pitchFamily="34" charset="0"/>
              <a:buChar char="•"/>
              <a:defRPr/>
            </a:pPr>
            <a:r>
              <a:rPr lang="id-ID" sz="1600" dirty="0">
                <a:cs typeface="Calibri" pitchFamily="34" charset="0"/>
                <a:sym typeface="Wingdings" pitchFamily="2" charset="2"/>
              </a:rPr>
              <a:t>10 buah tulang telapak tangan (metacarpal)</a:t>
            </a:r>
          </a:p>
          <a:p>
            <a:pPr marL="403225" lvl="1" indent="-174625">
              <a:spcBef>
                <a:spcPts val="100"/>
              </a:spcBef>
              <a:buFont typeface="Arial" pitchFamily="34" charset="0"/>
              <a:buChar char="•"/>
              <a:defRPr/>
            </a:pPr>
            <a:r>
              <a:rPr lang="id-ID" sz="1600" dirty="0">
                <a:cs typeface="Calibri" pitchFamily="34" charset="0"/>
                <a:sym typeface="Wingdings" pitchFamily="2" charset="2"/>
              </a:rPr>
              <a:t>28 buah tulang jari tangan (falanges)</a:t>
            </a:r>
            <a:r>
              <a:rPr lang="en-US" sz="1600" dirty="0">
                <a:cs typeface="Calibri" pitchFamily="34" charset="0"/>
                <a:sym typeface="Wingdings" pitchFamily="2" charset="2"/>
              </a:rPr>
              <a:t>.</a:t>
            </a:r>
            <a:endParaRPr lang="id-ID" sz="1600" dirty="0">
              <a:cs typeface="Calibri" pitchFamily="34" charset="0"/>
              <a:sym typeface="Wingdings" pitchFamily="2" charset="2"/>
            </a:endParaRPr>
          </a:p>
        </p:txBody>
      </p:sp>
      <p:grpSp>
        <p:nvGrpSpPr>
          <p:cNvPr id="6" name="Group 5"/>
          <p:cNvGrpSpPr/>
          <p:nvPr/>
        </p:nvGrpSpPr>
        <p:grpSpPr>
          <a:xfrm>
            <a:off x="5867400" y="2009776"/>
            <a:ext cx="2667000" cy="3405881"/>
            <a:chOff x="5529943" y="1164798"/>
            <a:chExt cx="2895600" cy="3222814"/>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9943" y="1164798"/>
              <a:ext cx="2895600" cy="3157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6215743" y="4183748"/>
              <a:ext cx="2209800" cy="203864"/>
            </a:xfrm>
            <a:prstGeom prst="rect">
              <a:avLst/>
            </a:prstGeom>
          </p:spPr>
          <p:txBody>
            <a:bodyPr wrap="square">
              <a:spAutoFit/>
            </a:bodyPr>
            <a:lstStyle/>
            <a:p>
              <a:pPr algn="r"/>
              <a:r>
                <a:rPr lang="en-US" sz="800" dirty="0" err="1"/>
                <a:t>Sumber</a:t>
              </a:r>
              <a:r>
                <a:rPr lang="en-US" sz="800" dirty="0"/>
                <a:t>: </a:t>
              </a:r>
              <a:r>
                <a:rPr lang="en-US" sz="800" i="1" dirty="0"/>
                <a:t>shutterstock.com</a:t>
              </a:r>
            </a:p>
          </p:txBody>
        </p:sp>
      </p:grpSp>
      <p:sp>
        <p:nvSpPr>
          <p:cNvPr id="9" name="Rectangle 8"/>
          <p:cNvSpPr/>
          <p:nvPr/>
        </p:nvSpPr>
        <p:spPr>
          <a:xfrm>
            <a:off x="400984" y="1809750"/>
            <a:ext cx="2342217" cy="40005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sz="2000" b="1" dirty="0">
                <a:solidFill>
                  <a:schemeClr val="tx1"/>
                </a:solidFill>
                <a:cs typeface="Calibri" pitchFamily="34" charset="0"/>
              </a:rPr>
              <a:t> </a:t>
            </a:r>
            <a:r>
              <a:rPr lang="en-US" sz="2000" b="1" dirty="0" err="1">
                <a:solidFill>
                  <a:schemeClr val="tx1"/>
                </a:solidFill>
                <a:cs typeface="Calibri" pitchFamily="34" charset="0"/>
              </a:rPr>
              <a:t>Rangka</a:t>
            </a:r>
            <a:r>
              <a:rPr lang="en-US" sz="2000" b="1" dirty="0">
                <a:solidFill>
                  <a:schemeClr val="tx1"/>
                </a:solidFill>
                <a:cs typeface="Calibri" pitchFamily="34" charset="0"/>
              </a:rPr>
              <a:t> </a:t>
            </a:r>
            <a:r>
              <a:rPr lang="en-US" sz="2000" b="1" dirty="0" err="1">
                <a:solidFill>
                  <a:schemeClr val="tx1"/>
                </a:solidFill>
                <a:cs typeface="Calibri" pitchFamily="34" charset="0"/>
              </a:rPr>
              <a:t>Aksial</a:t>
            </a:r>
            <a:endParaRPr lang="en-US" sz="2000" b="1" dirty="0">
              <a:solidFill>
                <a:schemeClr val="tx1"/>
              </a:solidFill>
              <a:cs typeface="Calibri" pitchFamily="34" charset="0"/>
            </a:endParaRPr>
          </a:p>
        </p:txBody>
      </p:sp>
      <p:sp>
        <p:nvSpPr>
          <p:cNvPr id="10" name="TextBox 9"/>
          <p:cNvSpPr txBox="1"/>
          <p:nvPr/>
        </p:nvSpPr>
        <p:spPr>
          <a:xfrm>
            <a:off x="762000" y="2252246"/>
            <a:ext cx="5812972" cy="338554"/>
          </a:xfrm>
          <a:prstGeom prst="rect">
            <a:avLst/>
          </a:prstGeom>
          <a:noFill/>
          <a:ln>
            <a:noFill/>
          </a:ln>
        </p:spPr>
        <p:txBody>
          <a:bodyPr wrap="square" rtlCol="0">
            <a:spAutoFit/>
          </a:bodyPr>
          <a:lstStyle/>
          <a:p>
            <a:r>
              <a:rPr lang="en-US" sz="1600" b="1" dirty="0" err="1"/>
              <a:t>Rangka</a:t>
            </a:r>
            <a:r>
              <a:rPr lang="en-US" sz="1600" b="1" dirty="0"/>
              <a:t> </a:t>
            </a:r>
            <a:r>
              <a:rPr lang="en-US" sz="1600" b="1" dirty="0" err="1"/>
              <a:t>Apendikular</a:t>
            </a:r>
            <a:r>
              <a:rPr lang="en-US" sz="1600" b="1" dirty="0"/>
              <a:t> </a:t>
            </a:r>
            <a:r>
              <a:rPr lang="en-US" sz="1600" b="1" dirty="0" err="1"/>
              <a:t>Atas</a:t>
            </a:r>
            <a:endParaRPr lang="en-US" sz="1600" b="1" dirty="0"/>
          </a:p>
        </p:txBody>
      </p:sp>
      <p:sp>
        <p:nvSpPr>
          <p:cNvPr id="11" name="Parallelogram 10"/>
          <p:cNvSpPr/>
          <p:nvPr/>
        </p:nvSpPr>
        <p:spPr>
          <a:xfrm>
            <a:off x="-139632" y="1110898"/>
            <a:ext cx="6388032" cy="517902"/>
          </a:xfrm>
          <a:prstGeom prst="parallelogram">
            <a:avLst/>
          </a:prstGeom>
          <a:solidFill>
            <a:schemeClr val="accent5">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12" name="TextBox 11"/>
          <p:cNvSpPr txBox="1"/>
          <p:nvPr/>
        </p:nvSpPr>
        <p:spPr>
          <a:xfrm>
            <a:off x="304800" y="1169350"/>
            <a:ext cx="6740904" cy="430851"/>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B. SUSUNAN RANGKA TUBUH MANUSIA</a:t>
            </a:r>
          </a:p>
        </p:txBody>
      </p:sp>
      <p:cxnSp>
        <p:nvCxnSpPr>
          <p:cNvPr id="13" name="Straight Connector 12"/>
          <p:cNvCxnSpPr/>
          <p:nvPr/>
        </p:nvCxnSpPr>
        <p:spPr>
          <a:xfrm>
            <a:off x="5562600" y="1868258"/>
            <a:ext cx="0" cy="3618143"/>
          </a:xfrm>
          <a:prstGeom prst="line">
            <a:avLst/>
          </a:prstGeom>
          <a:ln w="19050">
            <a:solidFill>
              <a:srgbClr val="C0000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6183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25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750"/>
                            </p:stCondLst>
                            <p:childTnLst>
                              <p:par>
                                <p:cTn id="9" presetID="10" presetClass="entr" presetSubtype="0" fill="hold" grpId="0" nodeType="afterEffect">
                                  <p:stCondLst>
                                    <p:cond delay="25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2250"/>
                            </p:stCondLst>
                            <p:childTnLst>
                              <p:par>
                                <p:cTn id="13" presetID="10" presetClass="entr" presetSubtype="0" fill="hold" grpId="0" nodeType="afterEffect">
                                  <p:stCondLst>
                                    <p:cond delay="25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3000"/>
                            </p:stCondLst>
                            <p:childTnLst>
                              <p:par>
                                <p:cTn id="17" presetID="10" presetClass="entr" presetSubtype="0" fill="hold" nodeType="afterEffect">
                                  <p:stCondLst>
                                    <p:cond delay="25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3750"/>
                            </p:stCondLst>
                            <p:childTnLst>
                              <p:par>
                                <p:cTn id="21" presetID="42" presetClass="entr" presetSubtype="0" fill="hold" nodeType="afterEffect">
                                  <p:stCondLst>
                                    <p:cond delay="25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anim calcmode="lin" valueType="num">
                                      <p:cBhvr>
                                        <p:cTn id="24" dur="500" fill="hold"/>
                                        <p:tgtEl>
                                          <p:spTgt spid="6"/>
                                        </p:tgtEl>
                                        <p:attrNameLst>
                                          <p:attrName>ppt_x</p:attrName>
                                        </p:attrNameLst>
                                      </p:cBhvr>
                                      <p:tavLst>
                                        <p:tav tm="0">
                                          <p:val>
                                            <p:strVal val="#ppt_x"/>
                                          </p:val>
                                        </p:tav>
                                        <p:tav tm="100000">
                                          <p:val>
                                            <p:strVal val="#ppt_x"/>
                                          </p:val>
                                        </p:tav>
                                      </p:tavLst>
                                    </p:anim>
                                    <p:anim calcmode="lin" valueType="num">
                                      <p:cBhvr>
                                        <p:cTn id="25"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animBg="1"/>
      <p:bldP spid="10"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00984" y="1809750"/>
            <a:ext cx="2342217" cy="40005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sz="2000" b="1" dirty="0">
                <a:solidFill>
                  <a:schemeClr val="tx1"/>
                </a:solidFill>
                <a:cs typeface="Calibri" pitchFamily="34" charset="0"/>
              </a:rPr>
              <a:t> </a:t>
            </a:r>
            <a:r>
              <a:rPr lang="en-US" sz="2000" b="1" dirty="0" err="1">
                <a:solidFill>
                  <a:schemeClr val="tx1"/>
                </a:solidFill>
                <a:cs typeface="Calibri" pitchFamily="34" charset="0"/>
              </a:rPr>
              <a:t>Rangka</a:t>
            </a:r>
            <a:r>
              <a:rPr lang="en-US" sz="2000" b="1" dirty="0">
                <a:solidFill>
                  <a:schemeClr val="tx1"/>
                </a:solidFill>
                <a:cs typeface="Calibri" pitchFamily="34" charset="0"/>
              </a:rPr>
              <a:t> </a:t>
            </a:r>
            <a:r>
              <a:rPr lang="en-US" sz="2000" b="1" dirty="0" err="1">
                <a:solidFill>
                  <a:schemeClr val="tx1"/>
                </a:solidFill>
                <a:cs typeface="Calibri" pitchFamily="34" charset="0"/>
              </a:rPr>
              <a:t>Aksial</a:t>
            </a:r>
            <a:endParaRPr lang="en-US" sz="2000" b="1" dirty="0">
              <a:solidFill>
                <a:schemeClr val="tx1"/>
              </a:solidFill>
              <a:cs typeface="Calibri" pitchFamily="34" charset="0"/>
            </a:endParaRPr>
          </a:p>
        </p:txBody>
      </p:sp>
      <p:sp>
        <p:nvSpPr>
          <p:cNvPr id="6" name="TextBox 5"/>
          <p:cNvSpPr txBox="1"/>
          <p:nvPr/>
        </p:nvSpPr>
        <p:spPr>
          <a:xfrm>
            <a:off x="762000" y="2252246"/>
            <a:ext cx="5812972" cy="338554"/>
          </a:xfrm>
          <a:prstGeom prst="rect">
            <a:avLst/>
          </a:prstGeom>
          <a:noFill/>
          <a:ln>
            <a:noFill/>
          </a:ln>
        </p:spPr>
        <p:txBody>
          <a:bodyPr wrap="square" rtlCol="0">
            <a:spAutoFit/>
          </a:bodyPr>
          <a:lstStyle/>
          <a:p>
            <a:r>
              <a:rPr lang="en-US" sz="1600" b="1" dirty="0" err="1"/>
              <a:t>Rangka</a:t>
            </a:r>
            <a:r>
              <a:rPr lang="en-US" sz="1600" b="1" dirty="0"/>
              <a:t> </a:t>
            </a:r>
            <a:r>
              <a:rPr lang="en-US" sz="1600" b="1" dirty="0" err="1"/>
              <a:t>Apendikular</a:t>
            </a:r>
            <a:r>
              <a:rPr lang="en-US" sz="1600" b="1" dirty="0"/>
              <a:t> </a:t>
            </a:r>
            <a:r>
              <a:rPr lang="en-US" sz="1600" b="1" dirty="0" err="1"/>
              <a:t>Atas</a:t>
            </a:r>
            <a:endParaRPr lang="en-US" sz="1600" b="1" dirty="0"/>
          </a:p>
        </p:txBody>
      </p:sp>
      <p:sp>
        <p:nvSpPr>
          <p:cNvPr id="7" name="Parallelogram 6"/>
          <p:cNvSpPr/>
          <p:nvPr/>
        </p:nvSpPr>
        <p:spPr>
          <a:xfrm>
            <a:off x="-139632" y="1110898"/>
            <a:ext cx="6388032" cy="517902"/>
          </a:xfrm>
          <a:prstGeom prst="parallelogram">
            <a:avLst/>
          </a:prstGeom>
          <a:solidFill>
            <a:schemeClr val="accent5">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8" name="TextBox 7"/>
          <p:cNvSpPr txBox="1"/>
          <p:nvPr/>
        </p:nvSpPr>
        <p:spPr>
          <a:xfrm>
            <a:off x="304800" y="1169350"/>
            <a:ext cx="6740904" cy="430851"/>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B. SUSUNAN RANGKA TUBUH MANUSIA</a:t>
            </a:r>
          </a:p>
        </p:txBody>
      </p:sp>
    </p:spTree>
    <p:extLst>
      <p:ext uri="{BB962C8B-B14F-4D97-AF65-F5344CB8AC3E}">
        <p14:creationId xmlns:p14="http://schemas.microsoft.com/office/powerpoint/2010/main" val="2604904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750"/>
                            </p:stCondLst>
                            <p:childTnLst>
                              <p:par>
                                <p:cTn id="9" presetID="10" presetClass="entr" presetSubtype="0" fill="hold" grpId="0" nodeType="afterEffect">
                                  <p:stCondLst>
                                    <p:cond delay="25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838200" y="2743200"/>
            <a:ext cx="5105400" cy="1885950"/>
          </a:xfrm>
          <a:prstGeom prst="rect">
            <a:avLst/>
          </a:prstGeom>
          <a:solidFill>
            <a:schemeClr val="accent3">
              <a:lumMod val="20000"/>
              <a:lumOff val="80000"/>
            </a:schemeClr>
          </a:solidFill>
          <a:ln w="9525" cap="flat" cmpd="sng" algn="ctr">
            <a:noFill/>
            <a:prstDash val="solid"/>
          </a:ln>
          <a:effectLst>
            <a:outerShdw blurRad="50800" dist="38100" dir="5400000" algn="t"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vert="horz" lIns="111136" tIns="55568" rIns="111136" bIns="55568" rtlCol="0">
            <a:noAutofit/>
          </a:bodyPr>
          <a:lstStyle>
            <a:lvl1pPr marL="416761" indent="-416761" algn="l" defTabSz="1111362" rtl="0" eaLnBrk="1" latinLnBrk="0" hangingPunct="1">
              <a:spcBef>
                <a:spcPct val="20000"/>
              </a:spcBef>
              <a:buFont typeface="Arial" pitchFamily="34" charset="0"/>
              <a:buChar char="•"/>
              <a:defRPr sz="3900" kern="1200">
                <a:solidFill>
                  <a:schemeClr val="dk1"/>
                </a:solidFill>
                <a:latin typeface="+mn-lt"/>
                <a:ea typeface="+mn-ea"/>
                <a:cs typeface="+mn-cs"/>
              </a:defRPr>
            </a:lvl1pPr>
            <a:lvl2pPr marL="902981" indent="-347301" algn="l" defTabSz="1111362" rtl="0" eaLnBrk="1" latinLnBrk="0" hangingPunct="1">
              <a:spcBef>
                <a:spcPct val="20000"/>
              </a:spcBef>
              <a:buFont typeface="Arial" pitchFamily="34" charset="0"/>
              <a:buChar char="–"/>
              <a:defRPr sz="3400" kern="1200">
                <a:solidFill>
                  <a:schemeClr val="dk1"/>
                </a:solidFill>
                <a:latin typeface="+mn-lt"/>
                <a:ea typeface="+mn-ea"/>
                <a:cs typeface="+mn-cs"/>
              </a:defRPr>
            </a:lvl2pPr>
            <a:lvl3pPr marL="1389202" indent="-277840" algn="l" defTabSz="1111362" rtl="0" eaLnBrk="1" latinLnBrk="0" hangingPunct="1">
              <a:spcBef>
                <a:spcPct val="20000"/>
              </a:spcBef>
              <a:buFont typeface="Arial" pitchFamily="34" charset="0"/>
              <a:buChar char="•"/>
              <a:defRPr sz="2900" kern="1200">
                <a:solidFill>
                  <a:schemeClr val="dk1"/>
                </a:solidFill>
                <a:latin typeface="+mn-lt"/>
                <a:ea typeface="+mn-ea"/>
                <a:cs typeface="+mn-cs"/>
              </a:defRPr>
            </a:lvl3pPr>
            <a:lvl4pPr marL="1944883"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4pPr>
            <a:lvl5pPr marL="2500564"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5pPr>
            <a:lvl6pPr marL="3056245"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6pPr>
            <a:lvl7pPr marL="3611926"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7pPr>
            <a:lvl8pPr marL="4167607"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8pPr>
            <a:lvl9pPr marL="4723287"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9pPr>
          </a:lstStyle>
          <a:p>
            <a:pPr marL="282575" indent="-282575" defTabSz="914400">
              <a:buFont typeface="Wingdings" pitchFamily="2" charset="2"/>
              <a:buChar char="Ø"/>
              <a:defRPr/>
            </a:pPr>
            <a:endParaRPr lang="en-US" sz="200" dirty="0">
              <a:solidFill>
                <a:schemeClr val="tx1"/>
              </a:solidFill>
              <a:sym typeface="Wingdings" pitchFamily="2" charset="2"/>
            </a:endParaRPr>
          </a:p>
          <a:p>
            <a:pPr marL="282575" indent="-282575" defTabSz="914400">
              <a:buFont typeface="Wingdings" pitchFamily="2" charset="2"/>
              <a:buChar char="Ø"/>
              <a:defRPr/>
            </a:pPr>
            <a:r>
              <a:rPr lang="en-US" sz="1800" dirty="0">
                <a:solidFill>
                  <a:schemeClr val="tx1"/>
                </a:solidFill>
                <a:sym typeface="Wingdings" pitchFamily="2" charset="2"/>
              </a:rPr>
              <a:t>T</a:t>
            </a:r>
            <a:r>
              <a:rPr lang="id-ID" sz="1800" dirty="0">
                <a:solidFill>
                  <a:schemeClr val="tx1"/>
                </a:solidFill>
                <a:sym typeface="Wingdings" pitchFamily="2" charset="2"/>
              </a:rPr>
              <a:t>erdiri atas </a:t>
            </a:r>
            <a:r>
              <a:rPr lang="en-US" sz="1800" dirty="0" err="1">
                <a:solidFill>
                  <a:schemeClr val="tx1"/>
                </a:solidFill>
                <a:sym typeface="Wingdings" pitchFamily="2" charset="2"/>
              </a:rPr>
              <a:t>gelang</a:t>
            </a:r>
            <a:r>
              <a:rPr lang="en-US" sz="1800" dirty="0">
                <a:solidFill>
                  <a:schemeClr val="tx1"/>
                </a:solidFill>
                <a:sym typeface="Wingdings" pitchFamily="2" charset="2"/>
              </a:rPr>
              <a:t> </a:t>
            </a:r>
            <a:r>
              <a:rPr lang="id-ID" sz="1800" dirty="0">
                <a:solidFill>
                  <a:schemeClr val="tx1"/>
                </a:solidFill>
                <a:sym typeface="Wingdings" pitchFamily="2" charset="2"/>
              </a:rPr>
              <a:t>panggul dan </a:t>
            </a:r>
            <a:r>
              <a:rPr lang="en-US" sz="1800" dirty="0" err="1">
                <a:solidFill>
                  <a:schemeClr val="tx1"/>
                </a:solidFill>
                <a:sym typeface="Wingdings" pitchFamily="2" charset="2"/>
              </a:rPr>
              <a:t>tulang</a:t>
            </a:r>
            <a:r>
              <a:rPr lang="id-ID" sz="1800" dirty="0">
                <a:solidFill>
                  <a:schemeClr val="tx1"/>
                </a:solidFill>
                <a:sym typeface="Wingdings" pitchFamily="2" charset="2"/>
              </a:rPr>
              <a:t> kaki</a:t>
            </a:r>
            <a:r>
              <a:rPr lang="en-US" sz="1800" dirty="0">
                <a:solidFill>
                  <a:schemeClr val="tx1"/>
                </a:solidFill>
                <a:sym typeface="Wingdings" pitchFamily="2" charset="2"/>
              </a:rPr>
              <a:t>.</a:t>
            </a:r>
            <a:endParaRPr lang="id-ID" sz="1800" dirty="0">
              <a:solidFill>
                <a:schemeClr val="tx1"/>
              </a:solidFill>
              <a:sym typeface="Wingdings" pitchFamily="2" charset="2"/>
            </a:endParaRPr>
          </a:p>
          <a:p>
            <a:pPr marL="282575" indent="-282575" defTabSz="914400">
              <a:buFont typeface="Wingdings" pitchFamily="2" charset="2"/>
              <a:buChar char="Ø"/>
              <a:tabLst>
                <a:tab pos="282575" algn="l"/>
              </a:tabLst>
              <a:defRPr/>
            </a:pPr>
            <a:r>
              <a:rPr lang="id-ID" sz="1800" dirty="0">
                <a:sym typeface="Wingdings" pitchFamily="2" charset="2"/>
              </a:rPr>
              <a:t>Gelang panggul (pelvic girdle) terdiri atas</a:t>
            </a:r>
          </a:p>
          <a:p>
            <a:pPr marL="511175" lvl="1" indent="-228600">
              <a:buFont typeface="Arial" pitchFamily="34" charset="0"/>
              <a:buChar char="•"/>
              <a:defRPr/>
            </a:pPr>
            <a:r>
              <a:rPr lang="id-ID" sz="1800" dirty="0">
                <a:solidFill>
                  <a:schemeClr val="tx1"/>
                </a:solidFill>
                <a:sym typeface="Wingdings" pitchFamily="2" charset="2"/>
              </a:rPr>
              <a:t>2 buah tulang usus (ilium)</a:t>
            </a:r>
          </a:p>
          <a:p>
            <a:pPr marL="511175" lvl="1" indent="-228600">
              <a:buFont typeface="Arial" pitchFamily="34" charset="0"/>
              <a:buChar char="•"/>
              <a:defRPr/>
            </a:pPr>
            <a:r>
              <a:rPr lang="id-ID" sz="1800" dirty="0">
                <a:sym typeface="Wingdings" pitchFamily="2" charset="2"/>
              </a:rPr>
              <a:t>1 buah tulang kemaluan (pubis)</a:t>
            </a:r>
          </a:p>
          <a:p>
            <a:pPr marL="511175" lvl="1" indent="-228600">
              <a:buFont typeface="Arial" pitchFamily="34" charset="0"/>
              <a:buChar char="•"/>
              <a:defRPr/>
            </a:pPr>
            <a:r>
              <a:rPr lang="id-ID" sz="1800" dirty="0">
                <a:sym typeface="Wingdings" pitchFamily="2" charset="2"/>
              </a:rPr>
              <a:t>2 buah tulang duduk (ischium)</a:t>
            </a:r>
            <a:r>
              <a:rPr lang="en-US" sz="1800" dirty="0">
                <a:sym typeface="Wingdings" pitchFamily="2" charset="2"/>
              </a:rPr>
              <a:t>.</a:t>
            </a:r>
            <a:endParaRPr lang="id-ID" sz="1800" dirty="0">
              <a:sym typeface="Wingdings" pitchFamily="2" charset="2"/>
            </a:endParaRPr>
          </a:p>
        </p:txBody>
      </p:sp>
      <p:grpSp>
        <p:nvGrpSpPr>
          <p:cNvPr id="6" name="Group 5"/>
          <p:cNvGrpSpPr/>
          <p:nvPr/>
        </p:nvGrpSpPr>
        <p:grpSpPr>
          <a:xfrm>
            <a:off x="6248400" y="2038350"/>
            <a:ext cx="2362200" cy="3448050"/>
            <a:chOff x="6324600" y="952500"/>
            <a:chExt cx="2362200" cy="3448050"/>
          </a:xfrm>
        </p:grpSpPr>
        <p:sp>
          <p:nvSpPr>
            <p:cNvPr id="8" name="Rectangle 7"/>
            <p:cNvSpPr/>
            <p:nvPr/>
          </p:nvSpPr>
          <p:spPr>
            <a:xfrm>
              <a:off x="6477000" y="4185106"/>
              <a:ext cx="2209800" cy="215444"/>
            </a:xfrm>
            <a:prstGeom prst="rect">
              <a:avLst/>
            </a:prstGeom>
          </p:spPr>
          <p:txBody>
            <a:bodyPr wrap="square">
              <a:spAutoFit/>
            </a:bodyPr>
            <a:lstStyle/>
            <a:p>
              <a:pPr algn="r"/>
              <a:r>
                <a:rPr lang="en-US" sz="800" dirty="0" err="1"/>
                <a:t>Sumber</a:t>
              </a:r>
              <a:r>
                <a:rPr lang="en-US" sz="800" dirty="0"/>
                <a:t>: </a:t>
              </a:r>
              <a:r>
                <a:rPr lang="en-US" sz="800" i="1" dirty="0"/>
                <a:t>shutterstock.com</a:t>
              </a:r>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952500"/>
              <a:ext cx="2312018" cy="3187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0" name="Rectangle 9"/>
          <p:cNvSpPr/>
          <p:nvPr/>
        </p:nvSpPr>
        <p:spPr>
          <a:xfrm>
            <a:off x="400984" y="1809750"/>
            <a:ext cx="2342217" cy="40005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sz="2000" b="1" dirty="0">
                <a:solidFill>
                  <a:schemeClr val="tx1"/>
                </a:solidFill>
                <a:cs typeface="Calibri" pitchFamily="34" charset="0"/>
              </a:rPr>
              <a:t> </a:t>
            </a:r>
            <a:r>
              <a:rPr lang="en-US" sz="2000" b="1" dirty="0" err="1">
                <a:solidFill>
                  <a:schemeClr val="tx1"/>
                </a:solidFill>
                <a:cs typeface="Calibri" pitchFamily="34" charset="0"/>
              </a:rPr>
              <a:t>Rangka</a:t>
            </a:r>
            <a:r>
              <a:rPr lang="en-US" sz="2000" b="1" dirty="0">
                <a:solidFill>
                  <a:schemeClr val="tx1"/>
                </a:solidFill>
                <a:cs typeface="Calibri" pitchFamily="34" charset="0"/>
              </a:rPr>
              <a:t> </a:t>
            </a:r>
            <a:r>
              <a:rPr lang="en-US" sz="2000" b="1" dirty="0" err="1">
                <a:solidFill>
                  <a:schemeClr val="tx1"/>
                </a:solidFill>
                <a:cs typeface="Calibri" pitchFamily="34" charset="0"/>
              </a:rPr>
              <a:t>Aksial</a:t>
            </a:r>
            <a:endParaRPr lang="en-US" sz="2000" b="1" dirty="0">
              <a:solidFill>
                <a:schemeClr val="tx1"/>
              </a:solidFill>
              <a:cs typeface="Calibri" pitchFamily="34" charset="0"/>
            </a:endParaRPr>
          </a:p>
        </p:txBody>
      </p:sp>
      <p:sp>
        <p:nvSpPr>
          <p:cNvPr id="11" name="TextBox 10"/>
          <p:cNvSpPr txBox="1"/>
          <p:nvPr/>
        </p:nvSpPr>
        <p:spPr>
          <a:xfrm>
            <a:off x="762000" y="2286000"/>
            <a:ext cx="3124200" cy="338554"/>
          </a:xfrm>
          <a:prstGeom prst="rect">
            <a:avLst/>
          </a:prstGeom>
          <a:noFill/>
          <a:ln>
            <a:noFill/>
          </a:ln>
        </p:spPr>
        <p:txBody>
          <a:bodyPr wrap="square" rtlCol="0">
            <a:spAutoFit/>
          </a:bodyPr>
          <a:lstStyle/>
          <a:p>
            <a:r>
              <a:rPr lang="en-US" sz="1600" b="1" dirty="0" err="1"/>
              <a:t>Rangka</a:t>
            </a:r>
            <a:r>
              <a:rPr lang="en-US" sz="1600" b="1" dirty="0"/>
              <a:t> </a:t>
            </a:r>
            <a:r>
              <a:rPr lang="en-US" sz="1600" b="1" dirty="0" err="1"/>
              <a:t>Apendikular</a:t>
            </a:r>
            <a:r>
              <a:rPr lang="en-US" sz="1600" b="1" dirty="0"/>
              <a:t> </a:t>
            </a:r>
            <a:r>
              <a:rPr lang="en-US" sz="1600" b="1" dirty="0" err="1"/>
              <a:t>Bawah</a:t>
            </a:r>
            <a:endParaRPr lang="en-US" sz="1600" b="1" dirty="0"/>
          </a:p>
        </p:txBody>
      </p:sp>
      <p:sp>
        <p:nvSpPr>
          <p:cNvPr id="12" name="Parallelogram 11"/>
          <p:cNvSpPr/>
          <p:nvPr/>
        </p:nvSpPr>
        <p:spPr>
          <a:xfrm>
            <a:off x="-139632" y="1110898"/>
            <a:ext cx="6388032" cy="517902"/>
          </a:xfrm>
          <a:prstGeom prst="parallelogram">
            <a:avLst/>
          </a:prstGeom>
          <a:solidFill>
            <a:schemeClr val="accent5">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13" name="TextBox 12"/>
          <p:cNvSpPr txBox="1"/>
          <p:nvPr/>
        </p:nvSpPr>
        <p:spPr>
          <a:xfrm>
            <a:off x="304800" y="1169350"/>
            <a:ext cx="6740904" cy="430851"/>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B. SUSUNAN RANGKA TUBUH MANUSIA</a:t>
            </a:r>
          </a:p>
        </p:txBody>
      </p:sp>
    </p:spTree>
    <p:extLst>
      <p:ext uri="{BB962C8B-B14F-4D97-AF65-F5344CB8AC3E}">
        <p14:creationId xmlns:p14="http://schemas.microsoft.com/office/powerpoint/2010/main" val="2753879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par>
                          <p:cTn id="8" fill="hold">
                            <p:stCondLst>
                              <p:cond delay="750"/>
                            </p:stCondLst>
                            <p:childTnLst>
                              <p:par>
                                <p:cTn id="9" presetID="10" presetClass="entr" presetSubtype="0" fill="hold" grpId="0" nodeType="afterEffect">
                                  <p:stCondLst>
                                    <p:cond delay="25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500"/>
                            </p:stCondLst>
                            <p:childTnLst>
                              <p:par>
                                <p:cTn id="13" presetID="10" presetClass="entr" presetSubtype="0" fill="hold" grpId="0" nodeType="afterEffect">
                                  <p:stCondLst>
                                    <p:cond delay="25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2250"/>
                            </p:stCondLst>
                            <p:childTnLst>
                              <p:par>
                                <p:cTn id="17" presetID="42" presetClass="entr" presetSubtype="0" fill="hold" nodeType="afterEffect">
                                  <p:stCondLst>
                                    <p:cond delay="25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anim calcmode="lin" valueType="num">
                                      <p:cBhvr>
                                        <p:cTn id="20" dur="500" fill="hold"/>
                                        <p:tgtEl>
                                          <p:spTgt spid="6"/>
                                        </p:tgtEl>
                                        <p:attrNameLst>
                                          <p:attrName>ppt_x</p:attrName>
                                        </p:attrNameLst>
                                      </p:cBhvr>
                                      <p:tavLst>
                                        <p:tav tm="0">
                                          <p:val>
                                            <p:strVal val="#ppt_x"/>
                                          </p:val>
                                        </p:tav>
                                        <p:tav tm="100000">
                                          <p:val>
                                            <p:strVal val="#ppt_x"/>
                                          </p:val>
                                        </p:tav>
                                      </p:tavLst>
                                    </p:anim>
                                    <p:anim calcmode="lin" valueType="num">
                                      <p:cBhvr>
                                        <p:cTn id="21"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11"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lelogram 7"/>
          <p:cNvSpPr/>
          <p:nvPr/>
        </p:nvSpPr>
        <p:spPr>
          <a:xfrm>
            <a:off x="-139632" y="1110898"/>
            <a:ext cx="6388032" cy="517902"/>
          </a:xfrm>
          <a:prstGeom prst="parallelogram">
            <a:avLst/>
          </a:prstGeom>
          <a:solidFill>
            <a:schemeClr val="accent5">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9" name="TextBox 8"/>
          <p:cNvSpPr txBox="1"/>
          <p:nvPr/>
        </p:nvSpPr>
        <p:spPr>
          <a:xfrm>
            <a:off x="304800" y="1169350"/>
            <a:ext cx="6740904" cy="430851"/>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B. SUSUNAN RANGKA TUBUH MANUSIA</a:t>
            </a:r>
          </a:p>
        </p:txBody>
      </p:sp>
      <p:grpSp>
        <p:nvGrpSpPr>
          <p:cNvPr id="16" name="Group 15"/>
          <p:cNvGrpSpPr/>
          <p:nvPr/>
        </p:nvGrpSpPr>
        <p:grpSpPr>
          <a:xfrm>
            <a:off x="724784" y="1676400"/>
            <a:ext cx="7885816" cy="2743200"/>
            <a:chOff x="724784" y="742950"/>
            <a:chExt cx="7885816" cy="2743200"/>
          </a:xfrm>
        </p:grpSpPr>
        <p:grpSp>
          <p:nvGrpSpPr>
            <p:cNvPr id="15" name="Group 14"/>
            <p:cNvGrpSpPr/>
            <p:nvPr/>
          </p:nvGrpSpPr>
          <p:grpSpPr>
            <a:xfrm>
              <a:off x="724784" y="971550"/>
              <a:ext cx="7885816" cy="2514600"/>
              <a:chOff x="724784" y="971550"/>
              <a:chExt cx="7885816" cy="2514600"/>
            </a:xfrm>
          </p:grpSpPr>
          <p:grpSp>
            <p:nvGrpSpPr>
              <p:cNvPr id="11" name="Group 10"/>
              <p:cNvGrpSpPr/>
              <p:nvPr/>
            </p:nvGrpSpPr>
            <p:grpSpPr>
              <a:xfrm>
                <a:off x="724784" y="990660"/>
                <a:ext cx="7294182" cy="2495490"/>
                <a:chOff x="685800" y="1295400"/>
                <a:chExt cx="6587362" cy="2495490"/>
              </a:xfrm>
              <a:effectLst>
                <a:outerShdw blurRad="50800" dist="38100" dir="5400000" algn="t" rotWithShape="0">
                  <a:prstClr val="black">
                    <a:alpha val="40000"/>
                  </a:prstClr>
                </a:outerShdw>
              </a:effectLst>
            </p:grpSpPr>
            <p:sp>
              <p:nvSpPr>
                <p:cNvPr id="12" name="Rounded Rectangle 11"/>
                <p:cNvSpPr/>
                <p:nvPr/>
              </p:nvSpPr>
              <p:spPr>
                <a:xfrm>
                  <a:off x="685800" y="1295400"/>
                  <a:ext cx="6587361" cy="1156340"/>
                </a:xfrm>
                <a:prstGeom prst="roundRect">
                  <a:avLst/>
                </a:prstGeom>
                <a:solidFill>
                  <a:schemeClr val="accent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685801" y="1734098"/>
                  <a:ext cx="6587361" cy="2056792"/>
                </a:xfrm>
                <a:prstGeom prst="rect">
                  <a:avLst/>
                </a:prstGeom>
                <a:solidFill>
                  <a:srgbClr val="FFFFC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p:cNvSpPr/>
              <p:nvPr/>
            </p:nvSpPr>
            <p:spPr>
              <a:xfrm>
                <a:off x="932365" y="971550"/>
                <a:ext cx="7678235" cy="461665"/>
              </a:xfrm>
              <a:prstGeom prst="rect">
                <a:avLst/>
              </a:prstGeom>
            </p:spPr>
            <p:txBody>
              <a:bodyPr wrap="square">
                <a:spAutoFit/>
              </a:bodyPr>
              <a:lstStyle/>
              <a:p>
                <a:r>
                  <a:rPr lang="en-US" sz="2400" b="1" dirty="0">
                    <a:solidFill>
                      <a:schemeClr val="bg1"/>
                    </a:solidFill>
                  </a:rPr>
                  <a:t>CONTOH SOAL</a:t>
                </a:r>
              </a:p>
            </p:txBody>
          </p:sp>
          <p:sp>
            <p:nvSpPr>
              <p:cNvPr id="5" name="Rectangle 4"/>
              <p:cNvSpPr/>
              <p:nvPr/>
            </p:nvSpPr>
            <p:spPr>
              <a:xfrm>
                <a:off x="955296" y="1531025"/>
                <a:ext cx="5978904" cy="1754326"/>
              </a:xfrm>
              <a:prstGeom prst="rect">
                <a:avLst/>
              </a:prstGeom>
            </p:spPr>
            <p:txBody>
              <a:bodyPr wrap="square">
                <a:spAutoFit/>
              </a:bodyPr>
              <a:lstStyle/>
              <a:p>
                <a:r>
                  <a:rPr lang="en-US" sz="2000" b="1" dirty="0" err="1"/>
                  <a:t>Tuliskan</a:t>
                </a:r>
                <a:r>
                  <a:rPr lang="en-US" sz="2000" b="1" dirty="0"/>
                  <a:t> </a:t>
                </a:r>
                <a:r>
                  <a:rPr lang="en-US" sz="2000" b="1" dirty="0" err="1"/>
                  <a:t>empat</a:t>
                </a:r>
                <a:r>
                  <a:rPr lang="en-US" sz="2000" b="1" dirty="0"/>
                  <a:t> </a:t>
                </a:r>
                <a:r>
                  <a:rPr lang="en-US" sz="2000" b="1" dirty="0" err="1"/>
                  <a:t>fungsi</a:t>
                </a:r>
                <a:r>
                  <a:rPr lang="en-US" sz="2000" b="1" dirty="0"/>
                  <a:t> </a:t>
                </a:r>
                <a:r>
                  <a:rPr lang="en-US" sz="2000" b="1" dirty="0" err="1"/>
                  <a:t>rangka</a:t>
                </a:r>
                <a:r>
                  <a:rPr lang="en-US" sz="2000" b="1" dirty="0"/>
                  <a:t> </a:t>
                </a:r>
                <a:r>
                  <a:rPr lang="en-US" sz="2000" b="1" dirty="0" err="1"/>
                  <a:t>tubuh</a:t>
                </a:r>
                <a:r>
                  <a:rPr lang="en-US" sz="2000" b="1" dirty="0"/>
                  <a:t> </a:t>
                </a:r>
                <a:r>
                  <a:rPr lang="en-US" sz="2000" b="1" dirty="0" err="1"/>
                  <a:t>manusia</a:t>
                </a:r>
                <a:r>
                  <a:rPr lang="en-US" sz="2000" b="1" dirty="0"/>
                  <a:t>.</a:t>
                </a:r>
              </a:p>
              <a:p>
                <a:endParaRPr lang="en-US" sz="800" dirty="0"/>
              </a:p>
              <a:p>
                <a:r>
                  <a:rPr lang="en-US" b="1" dirty="0" err="1"/>
                  <a:t>Jawab</a:t>
                </a:r>
                <a:r>
                  <a:rPr lang="en-US" b="1" dirty="0"/>
                  <a:t>:</a:t>
                </a:r>
              </a:p>
              <a:p>
                <a:endParaRPr lang="en-US" sz="800" dirty="0"/>
              </a:p>
              <a:p>
                <a:r>
                  <a:rPr lang="en-US" dirty="0" err="1"/>
                  <a:t>Empat</a:t>
                </a:r>
                <a:r>
                  <a:rPr lang="en-US" dirty="0"/>
                  <a:t> </a:t>
                </a:r>
                <a:r>
                  <a:rPr lang="en-US" dirty="0" err="1"/>
                  <a:t>fungsi</a:t>
                </a:r>
                <a:r>
                  <a:rPr lang="en-US" dirty="0"/>
                  <a:t> </a:t>
                </a:r>
                <a:r>
                  <a:rPr lang="en-US" dirty="0" err="1"/>
                  <a:t>rangka</a:t>
                </a:r>
                <a:r>
                  <a:rPr lang="en-US" dirty="0"/>
                  <a:t> </a:t>
                </a:r>
                <a:r>
                  <a:rPr lang="en-US" dirty="0" err="1"/>
                  <a:t>yaitu</a:t>
                </a:r>
                <a:r>
                  <a:rPr lang="en-US" dirty="0"/>
                  <a:t> </a:t>
                </a:r>
                <a:r>
                  <a:rPr lang="en-US" dirty="0" err="1"/>
                  <a:t>memberi</a:t>
                </a:r>
                <a:r>
                  <a:rPr lang="en-US" dirty="0"/>
                  <a:t> </a:t>
                </a:r>
                <a:r>
                  <a:rPr lang="en-US" dirty="0" err="1"/>
                  <a:t>bentuk</a:t>
                </a:r>
                <a:r>
                  <a:rPr lang="en-US" dirty="0"/>
                  <a:t> </a:t>
                </a:r>
                <a:r>
                  <a:rPr lang="en-US" dirty="0" err="1"/>
                  <a:t>tubuh</a:t>
                </a:r>
                <a:r>
                  <a:rPr lang="en-US" dirty="0"/>
                  <a:t>, </a:t>
                </a:r>
                <a:r>
                  <a:rPr lang="en-US" dirty="0" err="1"/>
                  <a:t>melindungi</a:t>
                </a:r>
                <a:r>
                  <a:rPr lang="en-US" dirty="0"/>
                  <a:t> organ </a:t>
                </a:r>
                <a:r>
                  <a:rPr lang="en-US" dirty="0" err="1"/>
                  <a:t>dalam</a:t>
                </a:r>
                <a:r>
                  <a:rPr lang="en-US" dirty="0"/>
                  <a:t> </a:t>
                </a:r>
                <a:r>
                  <a:rPr lang="en-US" dirty="0" err="1"/>
                  <a:t>tubuh</a:t>
                </a:r>
                <a:r>
                  <a:rPr lang="en-US" dirty="0"/>
                  <a:t>, </a:t>
                </a:r>
                <a:r>
                  <a:rPr lang="en-US" dirty="0" err="1"/>
                  <a:t>menegakkan</a:t>
                </a:r>
                <a:r>
                  <a:rPr lang="en-US" dirty="0"/>
                  <a:t> </a:t>
                </a:r>
                <a:r>
                  <a:rPr lang="en-US" dirty="0" err="1"/>
                  <a:t>tubuh</a:t>
                </a:r>
                <a:r>
                  <a:rPr lang="en-US" dirty="0"/>
                  <a:t>, </a:t>
                </a:r>
                <a:r>
                  <a:rPr lang="en-US" dirty="0" err="1"/>
                  <a:t>dan</a:t>
                </a:r>
                <a:r>
                  <a:rPr lang="en-US" dirty="0"/>
                  <a:t> </a:t>
                </a:r>
                <a:r>
                  <a:rPr lang="en-US" dirty="0" err="1"/>
                  <a:t>tempat</a:t>
                </a:r>
                <a:r>
                  <a:rPr lang="en-US" dirty="0"/>
                  <a:t> </a:t>
                </a:r>
                <a:r>
                  <a:rPr lang="en-US" dirty="0" err="1"/>
                  <a:t>melekatnya</a:t>
                </a:r>
                <a:r>
                  <a:rPr lang="en-US" dirty="0"/>
                  <a:t> </a:t>
                </a:r>
                <a:r>
                  <a:rPr lang="en-US" dirty="0" err="1"/>
                  <a:t>otot</a:t>
                </a:r>
                <a:r>
                  <a:rPr lang="en-US" dirty="0"/>
                  <a:t>.</a:t>
                </a:r>
              </a:p>
            </p:txBody>
          </p:sp>
        </p:grpSp>
        <p:pic>
          <p:nvPicPr>
            <p:cNvPr id="19458" name="Picture 2" descr="H:\BAB 1 SISTEM GERAK MANUSIA\Edi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78188" y="742950"/>
              <a:ext cx="1632411" cy="122430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55256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50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750"/>
                                        <p:tgtEl>
                                          <p:spTgt spid="16"/>
                                        </p:tgtEl>
                                      </p:cBhvr>
                                    </p:animEffect>
                                    <p:anim calcmode="lin" valueType="num">
                                      <p:cBhvr>
                                        <p:cTn id="8" dur="750" fill="hold"/>
                                        <p:tgtEl>
                                          <p:spTgt spid="16"/>
                                        </p:tgtEl>
                                        <p:attrNameLst>
                                          <p:attrName>ppt_x</p:attrName>
                                        </p:attrNameLst>
                                      </p:cBhvr>
                                      <p:tavLst>
                                        <p:tav tm="0">
                                          <p:val>
                                            <p:strVal val="#ppt_x"/>
                                          </p:val>
                                        </p:tav>
                                        <p:tav tm="100000">
                                          <p:val>
                                            <p:strVal val="#ppt_x"/>
                                          </p:val>
                                        </p:tav>
                                      </p:tavLst>
                                    </p:anim>
                                    <p:anim calcmode="lin" valueType="num">
                                      <p:cBhvr>
                                        <p:cTn id="9" dur="7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609600" y="1447800"/>
            <a:ext cx="4814454" cy="3962400"/>
          </a:xfrm>
          <a:prstGeom prst="rect">
            <a:avLst/>
          </a:prstGeom>
          <a:noFill/>
          <a:ln w="9525" cap="flat" cmpd="sng" algn="ctr">
            <a:noFill/>
            <a:prstDash val="solid"/>
          </a:ln>
          <a:effectLst/>
        </p:spPr>
        <p:style>
          <a:lnRef idx="1">
            <a:schemeClr val="accent4"/>
          </a:lnRef>
          <a:fillRef idx="2">
            <a:schemeClr val="accent4"/>
          </a:fillRef>
          <a:effectRef idx="1">
            <a:schemeClr val="accent4"/>
          </a:effectRef>
          <a:fontRef idx="minor">
            <a:schemeClr val="dk1"/>
          </a:fontRef>
        </p:style>
        <p:txBody>
          <a:bodyPr vert="horz" lIns="111136" tIns="55568" rIns="111136" bIns="55568" rtlCol="0">
            <a:noAutofit/>
          </a:bodyPr>
          <a:lstStyle>
            <a:lvl1pPr marL="416761" indent="-416761" algn="l" defTabSz="1111362" rtl="0" eaLnBrk="1" latinLnBrk="0" hangingPunct="1">
              <a:spcBef>
                <a:spcPct val="20000"/>
              </a:spcBef>
              <a:buFont typeface="Arial" pitchFamily="34" charset="0"/>
              <a:buChar char="•"/>
              <a:defRPr sz="3900" kern="1200">
                <a:solidFill>
                  <a:schemeClr val="dk1"/>
                </a:solidFill>
                <a:latin typeface="+mn-lt"/>
                <a:ea typeface="+mn-ea"/>
                <a:cs typeface="+mn-cs"/>
              </a:defRPr>
            </a:lvl1pPr>
            <a:lvl2pPr marL="902981" indent="-347301" algn="l" defTabSz="1111362" rtl="0" eaLnBrk="1" latinLnBrk="0" hangingPunct="1">
              <a:spcBef>
                <a:spcPct val="20000"/>
              </a:spcBef>
              <a:buFont typeface="Arial" pitchFamily="34" charset="0"/>
              <a:buChar char="–"/>
              <a:defRPr sz="3400" kern="1200">
                <a:solidFill>
                  <a:schemeClr val="dk1"/>
                </a:solidFill>
                <a:latin typeface="+mn-lt"/>
                <a:ea typeface="+mn-ea"/>
                <a:cs typeface="+mn-cs"/>
              </a:defRPr>
            </a:lvl2pPr>
            <a:lvl3pPr marL="1389202" indent="-277840" algn="l" defTabSz="1111362" rtl="0" eaLnBrk="1" latinLnBrk="0" hangingPunct="1">
              <a:spcBef>
                <a:spcPct val="20000"/>
              </a:spcBef>
              <a:buFont typeface="Arial" pitchFamily="34" charset="0"/>
              <a:buChar char="•"/>
              <a:defRPr sz="2900" kern="1200">
                <a:solidFill>
                  <a:schemeClr val="dk1"/>
                </a:solidFill>
                <a:latin typeface="+mn-lt"/>
                <a:ea typeface="+mn-ea"/>
                <a:cs typeface="+mn-cs"/>
              </a:defRPr>
            </a:lvl3pPr>
            <a:lvl4pPr marL="1944883"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4pPr>
            <a:lvl5pPr marL="2500564"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5pPr>
            <a:lvl6pPr marL="3056245"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6pPr>
            <a:lvl7pPr marL="3611926"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7pPr>
            <a:lvl8pPr marL="4167607"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8pPr>
            <a:lvl9pPr marL="4723287"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9pPr>
          </a:lstStyle>
          <a:p>
            <a:pPr marL="174625" indent="-174625" defTabSz="914400">
              <a:defRPr/>
            </a:pPr>
            <a:endParaRPr lang="en-US" sz="1700" dirty="0">
              <a:solidFill>
                <a:schemeClr val="tx1"/>
              </a:solidFill>
              <a:sym typeface="Wingdings" pitchFamily="2" charset="2"/>
            </a:endParaRPr>
          </a:p>
          <a:p>
            <a:pPr marL="174625" indent="-174625" defTabSz="914400">
              <a:defRPr/>
            </a:pPr>
            <a:r>
              <a:rPr lang="id-ID" sz="1700" dirty="0">
                <a:solidFill>
                  <a:schemeClr val="tx1"/>
                </a:solidFill>
                <a:sym typeface="Wingdings" pitchFamily="2" charset="2"/>
              </a:rPr>
              <a:t>Hubungan antartulang disebut </a:t>
            </a:r>
            <a:r>
              <a:rPr lang="id-ID" sz="1700" b="1" dirty="0">
                <a:solidFill>
                  <a:schemeClr val="tx1"/>
                </a:solidFill>
                <a:sym typeface="Wingdings" pitchFamily="2" charset="2"/>
              </a:rPr>
              <a:t>artikulasi</a:t>
            </a:r>
            <a:r>
              <a:rPr lang="en-US" sz="1700" b="1" i="1" dirty="0">
                <a:solidFill>
                  <a:schemeClr val="tx1"/>
                </a:solidFill>
                <a:sym typeface="Wingdings" pitchFamily="2" charset="2"/>
              </a:rPr>
              <a:t>.</a:t>
            </a:r>
          </a:p>
          <a:p>
            <a:pPr marL="174625" indent="-174625" defTabSz="914400">
              <a:defRPr/>
            </a:pPr>
            <a:r>
              <a:rPr lang="en-US" sz="1700" dirty="0" err="1">
                <a:solidFill>
                  <a:schemeClr val="tx1"/>
                </a:solidFill>
                <a:sym typeface="Wingdings" pitchFamily="2" charset="2"/>
              </a:rPr>
              <a:t>Hubungan</a:t>
            </a:r>
            <a:r>
              <a:rPr lang="en-US" sz="1700" dirty="0">
                <a:solidFill>
                  <a:schemeClr val="tx1"/>
                </a:solidFill>
                <a:sym typeface="Wingdings" pitchFamily="2" charset="2"/>
              </a:rPr>
              <a:t> </a:t>
            </a:r>
            <a:r>
              <a:rPr lang="en-US" sz="1700" dirty="0" err="1">
                <a:solidFill>
                  <a:schemeClr val="tx1"/>
                </a:solidFill>
                <a:sym typeface="Wingdings" pitchFamily="2" charset="2"/>
              </a:rPr>
              <a:t>antartulang</a:t>
            </a:r>
            <a:r>
              <a:rPr lang="en-US" sz="1700" dirty="0">
                <a:solidFill>
                  <a:schemeClr val="tx1"/>
                </a:solidFill>
                <a:sym typeface="Wingdings" pitchFamily="2" charset="2"/>
              </a:rPr>
              <a:t> yang </a:t>
            </a:r>
            <a:r>
              <a:rPr lang="id-ID" sz="1700" dirty="0">
                <a:solidFill>
                  <a:schemeClr val="tx1"/>
                </a:solidFill>
                <a:sym typeface="Wingdings" pitchFamily="2" charset="2"/>
              </a:rPr>
              <a:t>memungkinkan pergerakan disebut persendian.</a:t>
            </a:r>
            <a:endParaRPr lang="id-ID" sz="1700" b="1" i="1" dirty="0">
              <a:solidFill>
                <a:schemeClr val="tx1"/>
              </a:solidFill>
              <a:sym typeface="Wingdings" pitchFamily="2" charset="2"/>
            </a:endParaRPr>
          </a:p>
          <a:p>
            <a:pPr marL="174625" indent="-174625" defTabSz="914400">
              <a:defRPr/>
            </a:pPr>
            <a:r>
              <a:rPr lang="en-US" sz="1700" dirty="0" err="1">
                <a:solidFill>
                  <a:schemeClr val="tx1"/>
                </a:solidFill>
                <a:sym typeface="Wingdings" pitchFamily="2" charset="2"/>
              </a:rPr>
              <a:t>Pembentukan</a:t>
            </a:r>
            <a:r>
              <a:rPr lang="en-US" sz="1700" dirty="0">
                <a:solidFill>
                  <a:schemeClr val="tx1"/>
                </a:solidFill>
                <a:sym typeface="Wingdings" pitchFamily="2" charset="2"/>
              </a:rPr>
              <a:t> </a:t>
            </a:r>
            <a:r>
              <a:rPr lang="en-US" sz="1700" dirty="0" err="1">
                <a:solidFill>
                  <a:schemeClr val="tx1"/>
                </a:solidFill>
                <a:sym typeface="Wingdings" pitchFamily="2" charset="2"/>
              </a:rPr>
              <a:t>sendi</a:t>
            </a:r>
            <a:r>
              <a:rPr lang="en-US" sz="1700" dirty="0">
                <a:solidFill>
                  <a:schemeClr val="tx1"/>
                </a:solidFill>
                <a:sym typeface="Wingdings" pitchFamily="2" charset="2"/>
              </a:rPr>
              <a:t> </a:t>
            </a:r>
            <a:r>
              <a:rPr lang="en-US" sz="1700" dirty="0" err="1">
                <a:solidFill>
                  <a:schemeClr val="tx1"/>
                </a:solidFill>
                <a:sym typeface="Wingdings" pitchFamily="2" charset="2"/>
              </a:rPr>
              <a:t>dimulai</a:t>
            </a:r>
            <a:r>
              <a:rPr lang="en-US" sz="1700" dirty="0">
                <a:solidFill>
                  <a:schemeClr val="tx1"/>
                </a:solidFill>
                <a:sym typeface="Wingdings" pitchFamily="2" charset="2"/>
              </a:rPr>
              <a:t> </a:t>
            </a:r>
            <a:r>
              <a:rPr lang="en-US" sz="1700" dirty="0" err="1">
                <a:solidFill>
                  <a:schemeClr val="tx1"/>
                </a:solidFill>
                <a:sym typeface="Wingdings" pitchFamily="2" charset="2"/>
              </a:rPr>
              <a:t>dari</a:t>
            </a:r>
            <a:r>
              <a:rPr lang="en-US" sz="1700" dirty="0">
                <a:solidFill>
                  <a:schemeClr val="tx1"/>
                </a:solidFill>
                <a:sym typeface="Wingdings" pitchFamily="2" charset="2"/>
              </a:rPr>
              <a:t> </a:t>
            </a:r>
            <a:r>
              <a:rPr lang="id-ID" sz="1700" dirty="0">
                <a:solidFill>
                  <a:schemeClr val="tx1"/>
                </a:solidFill>
                <a:sym typeface="Wingdings" pitchFamily="2" charset="2"/>
              </a:rPr>
              <a:t>perbesaran kartilago, kedua ujungnya dibungkus oleh jaringan ikat yang disebut </a:t>
            </a:r>
            <a:r>
              <a:rPr lang="id-ID" sz="1700" b="1" dirty="0">
                <a:solidFill>
                  <a:schemeClr val="tx1"/>
                </a:solidFill>
                <a:sym typeface="Wingdings" pitchFamily="2" charset="2"/>
              </a:rPr>
              <a:t>kartilago artikulasi</a:t>
            </a:r>
            <a:r>
              <a:rPr lang="id-ID" sz="1700" dirty="0">
                <a:solidFill>
                  <a:schemeClr val="tx1"/>
                </a:solidFill>
                <a:sym typeface="Wingdings" pitchFamily="2" charset="2"/>
              </a:rPr>
              <a:t>.</a:t>
            </a:r>
            <a:endParaRPr lang="en-US" sz="1700" dirty="0">
              <a:solidFill>
                <a:schemeClr val="tx1"/>
              </a:solidFill>
              <a:sym typeface="Wingdings" pitchFamily="2" charset="2"/>
            </a:endParaRPr>
          </a:p>
          <a:p>
            <a:pPr marL="174625" indent="-174625" defTabSz="914400">
              <a:tabLst>
                <a:tab pos="282575" algn="l"/>
              </a:tabLst>
              <a:defRPr/>
            </a:pPr>
            <a:r>
              <a:rPr lang="en-US" sz="1700" dirty="0" err="1">
                <a:solidFill>
                  <a:schemeClr val="tx1"/>
                </a:solidFill>
                <a:sym typeface="Wingdings" pitchFamily="2" charset="2"/>
              </a:rPr>
              <a:t>Kedua</a:t>
            </a:r>
            <a:r>
              <a:rPr lang="en-US" sz="1700" dirty="0">
                <a:solidFill>
                  <a:schemeClr val="tx1"/>
                </a:solidFill>
                <a:sym typeface="Wingdings" pitchFamily="2" charset="2"/>
              </a:rPr>
              <a:t> </a:t>
            </a:r>
            <a:r>
              <a:rPr lang="en-US" sz="1700" dirty="0" err="1">
                <a:solidFill>
                  <a:schemeClr val="tx1"/>
                </a:solidFill>
                <a:sym typeface="Wingdings" pitchFamily="2" charset="2"/>
              </a:rPr>
              <a:t>ujung</a:t>
            </a:r>
            <a:r>
              <a:rPr lang="en-US" sz="1700" dirty="0">
                <a:solidFill>
                  <a:schemeClr val="tx1"/>
                </a:solidFill>
                <a:sym typeface="Wingdings" pitchFamily="2" charset="2"/>
              </a:rPr>
              <a:t> </a:t>
            </a:r>
            <a:r>
              <a:rPr lang="en-US" sz="1700" dirty="0" err="1">
                <a:solidFill>
                  <a:schemeClr val="tx1"/>
                </a:solidFill>
                <a:sym typeface="Wingdings" pitchFamily="2" charset="2"/>
              </a:rPr>
              <a:t>kartilago</a:t>
            </a:r>
            <a:r>
              <a:rPr lang="en-US" sz="1700" dirty="0">
                <a:solidFill>
                  <a:schemeClr val="tx1"/>
                </a:solidFill>
                <a:sym typeface="Wingdings" pitchFamily="2" charset="2"/>
              </a:rPr>
              <a:t> </a:t>
            </a:r>
            <a:r>
              <a:rPr lang="en-US" sz="1700" dirty="0" err="1">
                <a:solidFill>
                  <a:schemeClr val="tx1"/>
                </a:solidFill>
                <a:sym typeface="Wingdings" pitchFamily="2" charset="2"/>
              </a:rPr>
              <a:t>membentuk</a:t>
            </a:r>
            <a:r>
              <a:rPr lang="en-US" sz="1700" dirty="0">
                <a:solidFill>
                  <a:schemeClr val="tx1"/>
                </a:solidFill>
                <a:sym typeface="Wingdings" pitchFamily="2" charset="2"/>
              </a:rPr>
              <a:t> </a:t>
            </a:r>
            <a:r>
              <a:rPr lang="en-US" sz="1700" dirty="0" err="1">
                <a:solidFill>
                  <a:schemeClr val="tx1"/>
                </a:solidFill>
                <a:sym typeface="Wingdings" pitchFamily="2" charset="2"/>
              </a:rPr>
              <a:t>sel-sel</a:t>
            </a:r>
            <a:r>
              <a:rPr lang="en-US" sz="1700" dirty="0">
                <a:solidFill>
                  <a:schemeClr val="tx1"/>
                </a:solidFill>
                <a:sym typeface="Wingdings" pitchFamily="2" charset="2"/>
              </a:rPr>
              <a:t> </a:t>
            </a:r>
            <a:r>
              <a:rPr lang="en-US" sz="1700" dirty="0" err="1">
                <a:solidFill>
                  <a:schemeClr val="tx1"/>
                </a:solidFill>
                <a:sym typeface="Wingdings" pitchFamily="2" charset="2"/>
              </a:rPr>
              <a:t>tulang</a:t>
            </a:r>
            <a:r>
              <a:rPr lang="en-US" sz="1700" dirty="0">
                <a:solidFill>
                  <a:schemeClr val="tx1"/>
                </a:solidFill>
                <a:sym typeface="Wingdings" pitchFamily="2" charset="2"/>
              </a:rPr>
              <a:t> </a:t>
            </a:r>
            <a:r>
              <a:rPr lang="en-US" sz="1700" dirty="0" err="1">
                <a:solidFill>
                  <a:schemeClr val="tx1"/>
                </a:solidFill>
                <a:sym typeface="Wingdings" pitchFamily="2" charset="2"/>
              </a:rPr>
              <a:t>ke</a:t>
            </a:r>
            <a:r>
              <a:rPr lang="en-US" sz="1700" dirty="0">
                <a:solidFill>
                  <a:schemeClr val="tx1"/>
                </a:solidFill>
                <a:sym typeface="Wingdings" pitchFamily="2" charset="2"/>
              </a:rPr>
              <a:t> </a:t>
            </a:r>
            <a:r>
              <a:rPr lang="en-US" sz="1700" dirty="0" err="1">
                <a:solidFill>
                  <a:schemeClr val="tx1"/>
                </a:solidFill>
                <a:sym typeface="Wingdings" pitchFamily="2" charset="2"/>
              </a:rPr>
              <a:t>arah</a:t>
            </a:r>
            <a:r>
              <a:rPr lang="en-US" sz="1700" dirty="0">
                <a:solidFill>
                  <a:schemeClr val="tx1"/>
                </a:solidFill>
                <a:sym typeface="Wingdings" pitchFamily="2" charset="2"/>
              </a:rPr>
              <a:t> </a:t>
            </a:r>
            <a:r>
              <a:rPr lang="en-US" sz="1700" dirty="0" err="1">
                <a:solidFill>
                  <a:schemeClr val="tx1"/>
                </a:solidFill>
                <a:sym typeface="Wingdings" pitchFamily="2" charset="2"/>
              </a:rPr>
              <a:t>dalam</a:t>
            </a:r>
            <a:r>
              <a:rPr lang="en-US" sz="1700" dirty="0">
                <a:solidFill>
                  <a:schemeClr val="tx1"/>
                </a:solidFill>
                <a:sym typeface="Wingdings" pitchFamily="2" charset="2"/>
              </a:rPr>
              <a:t> (</a:t>
            </a:r>
            <a:r>
              <a:rPr lang="en-US" sz="1700" dirty="0" err="1">
                <a:solidFill>
                  <a:schemeClr val="tx1"/>
                </a:solidFill>
                <a:sym typeface="Wingdings" pitchFamily="2" charset="2"/>
              </a:rPr>
              <a:t>tulang</a:t>
            </a:r>
            <a:r>
              <a:rPr lang="en-US" sz="1700" dirty="0">
                <a:solidFill>
                  <a:schemeClr val="tx1"/>
                </a:solidFill>
                <a:sym typeface="Wingdings" pitchFamily="2" charset="2"/>
              </a:rPr>
              <a:t> </a:t>
            </a:r>
            <a:r>
              <a:rPr lang="en-US" sz="1700" dirty="0" err="1">
                <a:solidFill>
                  <a:schemeClr val="tx1"/>
                </a:solidFill>
                <a:sym typeface="Wingdings" pitchFamily="2" charset="2"/>
              </a:rPr>
              <a:t>artikulasi</a:t>
            </a:r>
            <a:r>
              <a:rPr lang="en-US" sz="1700" dirty="0">
                <a:solidFill>
                  <a:schemeClr val="tx1"/>
                </a:solidFill>
                <a:sym typeface="Wingdings" pitchFamily="2" charset="2"/>
              </a:rPr>
              <a:t>).</a:t>
            </a:r>
            <a:endParaRPr lang="id-ID" sz="1700" dirty="0">
              <a:solidFill>
                <a:schemeClr val="tx1"/>
              </a:solidFill>
              <a:sym typeface="Wingdings" pitchFamily="2" charset="2"/>
            </a:endParaRPr>
          </a:p>
          <a:p>
            <a:pPr marL="174625" indent="-174625" defTabSz="914400">
              <a:defRPr/>
            </a:pPr>
            <a:r>
              <a:rPr lang="en-US" sz="1700" dirty="0" err="1">
                <a:solidFill>
                  <a:schemeClr val="tx1"/>
                </a:solidFill>
                <a:sym typeface="Wingdings" pitchFamily="2" charset="2"/>
              </a:rPr>
              <a:t>Kedua</a:t>
            </a:r>
            <a:r>
              <a:rPr lang="en-US" sz="1700" dirty="0">
                <a:solidFill>
                  <a:schemeClr val="tx1"/>
                </a:solidFill>
                <a:sym typeface="Wingdings" pitchFamily="2" charset="2"/>
              </a:rPr>
              <a:t> </a:t>
            </a:r>
            <a:r>
              <a:rPr lang="en-US" sz="1700" dirty="0" err="1">
                <a:solidFill>
                  <a:schemeClr val="tx1"/>
                </a:solidFill>
                <a:sym typeface="Wingdings" pitchFamily="2" charset="2"/>
              </a:rPr>
              <a:t>ujung</a:t>
            </a:r>
            <a:r>
              <a:rPr lang="en-US" sz="1700" dirty="0">
                <a:solidFill>
                  <a:schemeClr val="tx1"/>
                </a:solidFill>
                <a:sym typeface="Wingdings" pitchFamily="2" charset="2"/>
              </a:rPr>
              <a:t> t</a:t>
            </a:r>
            <a:r>
              <a:rPr lang="id-ID" sz="1700" dirty="0">
                <a:solidFill>
                  <a:schemeClr val="tx1"/>
                </a:solidFill>
                <a:sym typeface="Wingdings" pitchFamily="2" charset="2"/>
              </a:rPr>
              <a:t>ulang dan kartilago artikulasi dibungkus </a:t>
            </a:r>
            <a:r>
              <a:rPr lang="id-ID" sz="1700" b="1" dirty="0">
                <a:solidFill>
                  <a:schemeClr val="tx1"/>
                </a:solidFill>
                <a:sym typeface="Wingdings" pitchFamily="2" charset="2"/>
              </a:rPr>
              <a:t>membran sinovial </a:t>
            </a:r>
            <a:r>
              <a:rPr lang="id-ID" sz="1700" dirty="0">
                <a:solidFill>
                  <a:schemeClr val="tx1"/>
                </a:solidFill>
                <a:sym typeface="Wingdings" pitchFamily="2" charset="2"/>
              </a:rPr>
              <a:t> menghasilkan minyak sinovial (pelumas tulang)</a:t>
            </a:r>
            <a:r>
              <a:rPr lang="en-US" sz="1700" dirty="0">
                <a:solidFill>
                  <a:schemeClr val="tx1"/>
                </a:solidFill>
                <a:sym typeface="Wingdings" pitchFamily="2" charset="2"/>
              </a:rPr>
              <a:t>.</a:t>
            </a:r>
            <a:endParaRPr lang="id-ID" sz="1700" dirty="0">
              <a:solidFill>
                <a:schemeClr val="tx1"/>
              </a:solidFill>
              <a:sym typeface="Wingdings" pitchFamily="2" charset="2"/>
            </a:endParaRPr>
          </a:p>
        </p:txBody>
      </p:sp>
      <p:sp>
        <p:nvSpPr>
          <p:cNvPr id="4" name="Rectangle 3"/>
          <p:cNvSpPr/>
          <p:nvPr/>
        </p:nvSpPr>
        <p:spPr>
          <a:xfrm>
            <a:off x="6324600" y="4191000"/>
            <a:ext cx="1749198" cy="369332"/>
          </a:xfrm>
          <a:prstGeom prst="rect">
            <a:avLst/>
          </a:prstGeom>
          <a:solidFill>
            <a:schemeClr val="accent2"/>
          </a:solidFill>
          <a:ln w="19050">
            <a:noFill/>
            <a:prstDash val="sysDash"/>
          </a:ln>
          <a:effectLst>
            <a:outerShdw blurRad="50800" dist="38100" dir="5400000" algn="t" rotWithShape="0">
              <a:prstClr val="black">
                <a:alpha val="40000"/>
              </a:prstClr>
            </a:outerShdw>
          </a:effectLst>
        </p:spPr>
        <p:txBody>
          <a:bodyPr wrap="none">
            <a:spAutoFit/>
          </a:bodyPr>
          <a:lstStyle/>
          <a:p>
            <a:pPr algn="ctr"/>
            <a:r>
              <a:rPr lang="en-US" b="1" dirty="0" err="1">
                <a:solidFill>
                  <a:schemeClr val="bg1"/>
                </a:solidFill>
              </a:rPr>
              <a:t>Struktur</a:t>
            </a:r>
            <a:r>
              <a:rPr lang="en-US" b="1" dirty="0">
                <a:solidFill>
                  <a:schemeClr val="bg1"/>
                </a:solidFill>
              </a:rPr>
              <a:t> </a:t>
            </a:r>
            <a:r>
              <a:rPr lang="en-US" b="1" dirty="0" err="1">
                <a:solidFill>
                  <a:schemeClr val="bg1"/>
                </a:solidFill>
              </a:rPr>
              <a:t>sendi</a:t>
            </a:r>
            <a:endParaRPr lang="en-US" b="1" dirty="0">
              <a:solidFill>
                <a:schemeClr val="bg1"/>
              </a:solidFill>
            </a:endParaRPr>
          </a:p>
        </p:txBody>
      </p:sp>
      <p:grpSp>
        <p:nvGrpSpPr>
          <p:cNvPr id="5" name="Group 4"/>
          <p:cNvGrpSpPr/>
          <p:nvPr/>
        </p:nvGrpSpPr>
        <p:grpSpPr>
          <a:xfrm>
            <a:off x="5105401" y="1839954"/>
            <a:ext cx="3613025" cy="2185491"/>
            <a:chOff x="5105400" y="982703"/>
            <a:chExt cx="3613025" cy="2185491"/>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3540" y="982703"/>
              <a:ext cx="3054885" cy="19466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5105400" y="2952750"/>
              <a:ext cx="3352800" cy="215444"/>
            </a:xfrm>
            <a:prstGeom prst="rect">
              <a:avLst/>
            </a:prstGeom>
          </p:spPr>
          <p:txBody>
            <a:bodyPr wrap="square">
              <a:spAutoFit/>
            </a:bodyPr>
            <a:lstStyle/>
            <a:p>
              <a:pPr algn="r"/>
              <a:r>
                <a:rPr lang="en-US" sz="800" dirty="0" err="1"/>
                <a:t>Sumber</a:t>
              </a:r>
              <a:r>
                <a:rPr lang="en-US" sz="800" dirty="0"/>
                <a:t>: </a:t>
              </a:r>
              <a:r>
                <a:rPr lang="en-US" sz="800" i="1" dirty="0"/>
                <a:t>commons.wikimedia.org/</a:t>
              </a:r>
              <a:r>
                <a:rPr lang="en-US" sz="800" i="1" dirty="0" err="1"/>
                <a:t>OpenStax</a:t>
              </a:r>
              <a:r>
                <a:rPr lang="en-US" sz="800" i="1" dirty="0"/>
                <a:t> College</a:t>
              </a:r>
            </a:p>
          </p:txBody>
        </p:sp>
      </p:grpSp>
      <p:sp>
        <p:nvSpPr>
          <p:cNvPr id="7" name="Parallelogram 6"/>
          <p:cNvSpPr/>
          <p:nvPr/>
        </p:nvSpPr>
        <p:spPr>
          <a:xfrm>
            <a:off x="-139632" y="1110898"/>
            <a:ext cx="5168832" cy="517902"/>
          </a:xfrm>
          <a:prstGeom prst="parallelogram">
            <a:avLst/>
          </a:prstGeom>
          <a:solidFill>
            <a:schemeClr val="accent2">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8" name="TextBox 7"/>
          <p:cNvSpPr txBox="1"/>
          <p:nvPr/>
        </p:nvSpPr>
        <p:spPr>
          <a:xfrm>
            <a:off x="304800" y="1169350"/>
            <a:ext cx="6740904" cy="430851"/>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C. HUBUNGAN ANTAR TULANG</a:t>
            </a:r>
          </a:p>
        </p:txBody>
      </p:sp>
      <p:cxnSp>
        <p:nvCxnSpPr>
          <p:cNvPr id="9" name="Straight Connector 8"/>
          <p:cNvCxnSpPr/>
          <p:nvPr/>
        </p:nvCxnSpPr>
        <p:spPr>
          <a:xfrm>
            <a:off x="5410200" y="1839954"/>
            <a:ext cx="0" cy="3470949"/>
          </a:xfrm>
          <a:prstGeom prst="line">
            <a:avLst/>
          </a:prstGeom>
          <a:ln w="19050">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8082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750"/>
                            </p:stCondLst>
                            <p:childTnLst>
                              <p:par>
                                <p:cTn id="12" presetID="2" presetClass="entr" presetSubtype="8" fill="hold" grpId="0" nodeType="afterEffect">
                                  <p:stCondLst>
                                    <p:cond delay="50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750" fill="hold"/>
                                        <p:tgtEl>
                                          <p:spTgt spid="3"/>
                                        </p:tgtEl>
                                        <p:attrNameLst>
                                          <p:attrName>ppt_x</p:attrName>
                                        </p:attrNameLst>
                                      </p:cBhvr>
                                      <p:tavLst>
                                        <p:tav tm="0">
                                          <p:val>
                                            <p:strVal val="0-#ppt_w/2"/>
                                          </p:val>
                                        </p:tav>
                                        <p:tav tm="100000">
                                          <p:val>
                                            <p:strVal val="#ppt_x"/>
                                          </p:val>
                                        </p:tav>
                                      </p:tavLst>
                                    </p:anim>
                                    <p:anim calcmode="lin" valueType="num">
                                      <p:cBhvr additive="base">
                                        <p:cTn id="15" dur="750" fill="hold"/>
                                        <p:tgtEl>
                                          <p:spTgt spid="3"/>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10" presetClass="entr" presetSubtype="0" fill="hold" nodeType="afterEffect">
                                  <p:stCondLst>
                                    <p:cond delay="25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750"/>
                            </p:stCondLst>
                            <p:childTnLst>
                              <p:par>
                                <p:cTn id="21" presetID="42" presetClass="entr" presetSubtype="0" fill="hold" nodeType="afterEffect">
                                  <p:stCondLst>
                                    <p:cond delay="25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anim calcmode="lin" valueType="num">
                                      <p:cBhvr>
                                        <p:cTn id="24" dur="500" fill="hold"/>
                                        <p:tgtEl>
                                          <p:spTgt spid="5"/>
                                        </p:tgtEl>
                                        <p:attrNameLst>
                                          <p:attrName>ppt_x</p:attrName>
                                        </p:attrNameLst>
                                      </p:cBhvr>
                                      <p:tavLst>
                                        <p:tav tm="0">
                                          <p:val>
                                            <p:strVal val="#ppt_x"/>
                                          </p:val>
                                        </p:tav>
                                        <p:tav tm="100000">
                                          <p:val>
                                            <p:strVal val="#ppt_x"/>
                                          </p:val>
                                        </p:tav>
                                      </p:tavLst>
                                    </p:anim>
                                    <p:anim calcmode="lin" valueType="num">
                                      <p:cBhvr>
                                        <p:cTn id="25" dur="500" fill="hold"/>
                                        <p:tgtEl>
                                          <p:spTgt spid="5"/>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16" presetClass="entr" presetSubtype="21" fill="hold" grpId="0" nodeType="afterEffect">
                                  <p:stCondLst>
                                    <p:cond delay="250"/>
                                  </p:stCondLst>
                                  <p:childTnLst>
                                    <p:set>
                                      <p:cBhvr>
                                        <p:cTn id="28" dur="1" fill="hold">
                                          <p:stCondLst>
                                            <p:cond delay="0"/>
                                          </p:stCondLst>
                                        </p:cTn>
                                        <p:tgtEl>
                                          <p:spTgt spid="4"/>
                                        </p:tgtEl>
                                        <p:attrNameLst>
                                          <p:attrName>style.visibility</p:attrName>
                                        </p:attrNameLst>
                                      </p:cBhvr>
                                      <p:to>
                                        <p:strVal val="visible"/>
                                      </p:to>
                                    </p:set>
                                    <p:animEffect transition="in" filter="barn(inVertical)">
                                      <p:cBhvr>
                                        <p:cTn id="2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7" grpId="0" animBg="1"/>
      <p:bldP spid="8"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1001" y="1866900"/>
            <a:ext cx="3429000" cy="40005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sz="2000" b="1" dirty="0">
                <a:solidFill>
                  <a:schemeClr val="tx1"/>
                </a:solidFill>
                <a:cs typeface="Calibri" pitchFamily="34" charset="0"/>
              </a:rPr>
              <a:t> </a:t>
            </a:r>
            <a:r>
              <a:rPr lang="en-US" sz="2000" b="1" dirty="0" err="1">
                <a:solidFill>
                  <a:schemeClr val="tx1"/>
                </a:solidFill>
                <a:cs typeface="Calibri" pitchFamily="34" charset="0"/>
              </a:rPr>
              <a:t>Sendi</a:t>
            </a:r>
            <a:r>
              <a:rPr lang="en-US" sz="2000" b="1" dirty="0">
                <a:solidFill>
                  <a:schemeClr val="tx1"/>
                </a:solidFill>
                <a:cs typeface="Calibri" pitchFamily="34" charset="0"/>
              </a:rPr>
              <a:t> </a:t>
            </a:r>
            <a:r>
              <a:rPr lang="en-US" sz="2000" b="1" dirty="0" err="1">
                <a:solidFill>
                  <a:schemeClr val="tx1"/>
                </a:solidFill>
                <a:cs typeface="Calibri" pitchFamily="34" charset="0"/>
              </a:rPr>
              <a:t>Mati</a:t>
            </a:r>
            <a:r>
              <a:rPr lang="en-US" sz="2000" b="1" dirty="0">
                <a:solidFill>
                  <a:schemeClr val="tx1"/>
                </a:solidFill>
                <a:cs typeface="Calibri" pitchFamily="34" charset="0"/>
              </a:rPr>
              <a:t> (</a:t>
            </a:r>
            <a:r>
              <a:rPr lang="en-US" sz="2000" b="1" dirty="0" err="1">
                <a:solidFill>
                  <a:schemeClr val="tx1"/>
                </a:solidFill>
                <a:cs typeface="Calibri" pitchFamily="34" charset="0"/>
              </a:rPr>
              <a:t>Sinartosis</a:t>
            </a:r>
            <a:r>
              <a:rPr lang="en-US" sz="2000" b="1" dirty="0">
                <a:solidFill>
                  <a:schemeClr val="tx1"/>
                </a:solidFill>
                <a:cs typeface="Calibri" pitchFamily="34" charset="0"/>
              </a:rPr>
              <a:t>)</a:t>
            </a:r>
          </a:p>
        </p:txBody>
      </p:sp>
      <p:sp>
        <p:nvSpPr>
          <p:cNvPr id="4" name="Content Placeholder 2"/>
          <p:cNvSpPr txBox="1">
            <a:spLocks/>
          </p:cNvSpPr>
          <p:nvPr/>
        </p:nvSpPr>
        <p:spPr>
          <a:xfrm>
            <a:off x="709018" y="2324100"/>
            <a:ext cx="7117704" cy="1104900"/>
          </a:xfrm>
          <a:prstGeom prst="rect">
            <a:avLst/>
          </a:prstGeom>
          <a:solidFill>
            <a:schemeClr val="bg1"/>
          </a:solidFill>
          <a:ln w="9525" cap="flat" cmpd="sng" algn="ctr">
            <a:noFill/>
            <a:prstDash val="solid"/>
          </a:ln>
          <a:effectLst/>
        </p:spPr>
        <p:style>
          <a:lnRef idx="1">
            <a:schemeClr val="accent4"/>
          </a:lnRef>
          <a:fillRef idx="2">
            <a:schemeClr val="accent4"/>
          </a:fillRef>
          <a:effectRef idx="1">
            <a:schemeClr val="accent4"/>
          </a:effectRef>
          <a:fontRef idx="minor">
            <a:schemeClr val="dk1"/>
          </a:fontRef>
        </p:style>
        <p:txBody>
          <a:bodyPr vert="horz" lIns="111136" tIns="55568" rIns="111136" bIns="55568" rtlCol="0">
            <a:noAutofit/>
          </a:bodyPr>
          <a:lstStyle>
            <a:lvl1pPr marL="416761" indent="-416761" algn="l" defTabSz="1111362" rtl="0" eaLnBrk="1" latinLnBrk="0" hangingPunct="1">
              <a:spcBef>
                <a:spcPct val="20000"/>
              </a:spcBef>
              <a:buFont typeface="Arial" pitchFamily="34" charset="0"/>
              <a:buChar char="•"/>
              <a:defRPr sz="3900" kern="1200">
                <a:solidFill>
                  <a:schemeClr val="dk1"/>
                </a:solidFill>
                <a:latin typeface="+mn-lt"/>
                <a:ea typeface="+mn-ea"/>
                <a:cs typeface="+mn-cs"/>
              </a:defRPr>
            </a:lvl1pPr>
            <a:lvl2pPr marL="902981" indent="-347301" algn="l" defTabSz="1111362" rtl="0" eaLnBrk="1" latinLnBrk="0" hangingPunct="1">
              <a:spcBef>
                <a:spcPct val="20000"/>
              </a:spcBef>
              <a:buFont typeface="Arial" pitchFamily="34" charset="0"/>
              <a:buChar char="–"/>
              <a:defRPr sz="3400" kern="1200">
                <a:solidFill>
                  <a:schemeClr val="dk1"/>
                </a:solidFill>
                <a:latin typeface="+mn-lt"/>
                <a:ea typeface="+mn-ea"/>
                <a:cs typeface="+mn-cs"/>
              </a:defRPr>
            </a:lvl2pPr>
            <a:lvl3pPr marL="1389202" indent="-277840" algn="l" defTabSz="1111362" rtl="0" eaLnBrk="1" latinLnBrk="0" hangingPunct="1">
              <a:spcBef>
                <a:spcPct val="20000"/>
              </a:spcBef>
              <a:buFont typeface="Arial" pitchFamily="34" charset="0"/>
              <a:buChar char="•"/>
              <a:defRPr sz="2900" kern="1200">
                <a:solidFill>
                  <a:schemeClr val="dk1"/>
                </a:solidFill>
                <a:latin typeface="+mn-lt"/>
                <a:ea typeface="+mn-ea"/>
                <a:cs typeface="+mn-cs"/>
              </a:defRPr>
            </a:lvl3pPr>
            <a:lvl4pPr marL="1944883"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4pPr>
            <a:lvl5pPr marL="2500564"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5pPr>
            <a:lvl6pPr marL="3056245"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6pPr>
            <a:lvl7pPr marL="3611926"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7pPr>
            <a:lvl8pPr marL="4167607"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8pPr>
            <a:lvl9pPr marL="4723287"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9pPr>
          </a:lstStyle>
          <a:p>
            <a:pPr marL="174625" indent="-174625" defTabSz="914400">
              <a:defRPr/>
            </a:pPr>
            <a:r>
              <a:rPr lang="en-US" sz="1800" dirty="0" err="1">
                <a:sym typeface="Wingdings" pitchFamily="2" charset="2"/>
              </a:rPr>
              <a:t>merupakan</a:t>
            </a:r>
            <a:r>
              <a:rPr lang="en-US" sz="1800" dirty="0">
                <a:sym typeface="Wingdings" pitchFamily="2" charset="2"/>
              </a:rPr>
              <a:t> </a:t>
            </a:r>
            <a:r>
              <a:rPr lang="en-US" sz="1800" dirty="0" err="1">
                <a:sym typeface="Wingdings" pitchFamily="2" charset="2"/>
              </a:rPr>
              <a:t>hubungan</a:t>
            </a:r>
            <a:r>
              <a:rPr lang="en-US" sz="1800" dirty="0">
                <a:sym typeface="Wingdings" pitchFamily="2" charset="2"/>
              </a:rPr>
              <a:t> </a:t>
            </a:r>
            <a:r>
              <a:rPr lang="en-US" sz="1800" dirty="0" err="1">
                <a:sym typeface="Wingdings" pitchFamily="2" charset="2"/>
              </a:rPr>
              <a:t>antartulang</a:t>
            </a:r>
            <a:r>
              <a:rPr lang="en-US" sz="1800" dirty="0">
                <a:sym typeface="Wingdings" pitchFamily="2" charset="2"/>
              </a:rPr>
              <a:t> yang </a:t>
            </a:r>
            <a:r>
              <a:rPr lang="id-ID" sz="1800" dirty="0">
                <a:sym typeface="Wingdings" pitchFamily="2" charset="2"/>
              </a:rPr>
              <a:t>dihubungkan</a:t>
            </a:r>
            <a:r>
              <a:rPr lang="en-US" sz="1800" dirty="0">
                <a:sym typeface="Wingdings" pitchFamily="2" charset="2"/>
              </a:rPr>
              <a:t> </a:t>
            </a:r>
            <a:r>
              <a:rPr lang="id-ID" sz="1800" dirty="0">
                <a:sym typeface="Wingdings" pitchFamily="2" charset="2"/>
              </a:rPr>
              <a:t>oleh serabut </a:t>
            </a:r>
            <a:endParaRPr lang="en-US" sz="1800" dirty="0">
              <a:sym typeface="Wingdings" pitchFamily="2" charset="2"/>
            </a:endParaRPr>
          </a:p>
          <a:p>
            <a:pPr marL="0" indent="0" defTabSz="914400">
              <a:buNone/>
              <a:defRPr/>
            </a:pPr>
            <a:r>
              <a:rPr lang="en-US" sz="1800" dirty="0">
                <a:sym typeface="Wingdings" pitchFamily="2" charset="2"/>
              </a:rPr>
              <a:t>   </a:t>
            </a:r>
            <a:r>
              <a:rPr lang="id-ID" sz="1800" dirty="0">
                <a:sym typeface="Wingdings" pitchFamily="2" charset="2"/>
              </a:rPr>
              <a:t>jaringan ikat</a:t>
            </a:r>
            <a:r>
              <a:rPr lang="en-US" sz="1800" dirty="0">
                <a:sym typeface="Wingdings" pitchFamily="2" charset="2"/>
              </a:rPr>
              <a:t>, </a:t>
            </a:r>
            <a:r>
              <a:rPr lang="en-US" sz="1800" dirty="0" err="1">
                <a:sym typeface="Wingdings" pitchFamily="2" charset="2"/>
              </a:rPr>
              <a:t>sehingga</a:t>
            </a:r>
            <a:r>
              <a:rPr lang="id-ID" sz="1800" dirty="0">
                <a:sym typeface="Wingdings" pitchFamily="2" charset="2"/>
              </a:rPr>
              <a:t> tidak dapat digera</a:t>
            </a:r>
            <a:r>
              <a:rPr lang="en-US" sz="1800" dirty="0">
                <a:sym typeface="Wingdings" pitchFamily="2" charset="2"/>
              </a:rPr>
              <a:t>k</a:t>
            </a:r>
            <a:r>
              <a:rPr lang="id-ID" sz="1800" dirty="0">
                <a:sym typeface="Wingdings" pitchFamily="2" charset="2"/>
              </a:rPr>
              <a:t>kan</a:t>
            </a:r>
            <a:r>
              <a:rPr lang="en-US" sz="1800" dirty="0">
                <a:sym typeface="Wingdings" pitchFamily="2" charset="2"/>
              </a:rPr>
              <a:t>.</a:t>
            </a:r>
            <a:endParaRPr lang="id-ID" sz="1800" dirty="0">
              <a:sym typeface="Wingdings" pitchFamily="2" charset="2"/>
            </a:endParaRPr>
          </a:p>
          <a:p>
            <a:pPr marL="174625" indent="-174625" defTabSz="914400">
              <a:defRPr/>
            </a:pPr>
            <a:r>
              <a:rPr lang="id-ID" sz="1800" dirty="0">
                <a:sym typeface="Wingdings" pitchFamily="2" charset="2"/>
              </a:rPr>
              <a:t>Contoh : Hubungan antartulang tengkorak (sutura)</a:t>
            </a:r>
            <a:r>
              <a:rPr lang="en-US" sz="1800" dirty="0">
                <a:sym typeface="Wingdings" pitchFamily="2" charset="2"/>
              </a:rPr>
              <a:t>.</a:t>
            </a:r>
            <a:endParaRPr lang="id-ID" sz="1800" dirty="0">
              <a:sym typeface="Wingdings" pitchFamily="2" charset="2"/>
            </a:endParaRPr>
          </a:p>
        </p:txBody>
      </p:sp>
      <p:sp>
        <p:nvSpPr>
          <p:cNvPr id="6" name="Rectangle 5"/>
          <p:cNvSpPr/>
          <p:nvPr/>
        </p:nvSpPr>
        <p:spPr>
          <a:xfrm>
            <a:off x="381000" y="3562350"/>
            <a:ext cx="3810000" cy="40005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sz="2000" b="1" dirty="0">
                <a:solidFill>
                  <a:schemeClr val="tx1"/>
                </a:solidFill>
                <a:cs typeface="Calibri" pitchFamily="34" charset="0"/>
              </a:rPr>
              <a:t> </a:t>
            </a:r>
            <a:r>
              <a:rPr lang="en-US" sz="2000" b="1" dirty="0" err="1">
                <a:solidFill>
                  <a:schemeClr val="tx1"/>
                </a:solidFill>
                <a:cs typeface="Calibri" pitchFamily="34" charset="0"/>
              </a:rPr>
              <a:t>Sendi</a:t>
            </a:r>
            <a:r>
              <a:rPr lang="en-US" sz="2000" b="1" dirty="0">
                <a:solidFill>
                  <a:schemeClr val="tx1"/>
                </a:solidFill>
                <a:cs typeface="Calibri" pitchFamily="34" charset="0"/>
              </a:rPr>
              <a:t> </a:t>
            </a:r>
            <a:r>
              <a:rPr lang="en-US" sz="2000" b="1" dirty="0" err="1">
                <a:solidFill>
                  <a:schemeClr val="tx1"/>
                </a:solidFill>
                <a:cs typeface="Calibri" pitchFamily="34" charset="0"/>
              </a:rPr>
              <a:t>Kaku</a:t>
            </a:r>
            <a:r>
              <a:rPr lang="en-US" sz="2000" b="1" dirty="0">
                <a:solidFill>
                  <a:schemeClr val="tx1"/>
                </a:solidFill>
                <a:cs typeface="Calibri" pitchFamily="34" charset="0"/>
              </a:rPr>
              <a:t> (</a:t>
            </a:r>
            <a:r>
              <a:rPr lang="en-US" sz="2000" b="1" dirty="0" err="1">
                <a:solidFill>
                  <a:schemeClr val="tx1"/>
                </a:solidFill>
                <a:cs typeface="Calibri" pitchFamily="34" charset="0"/>
              </a:rPr>
              <a:t>Amfiartrosis</a:t>
            </a:r>
            <a:r>
              <a:rPr lang="en-US" sz="2000" b="1" dirty="0">
                <a:solidFill>
                  <a:schemeClr val="tx1"/>
                </a:solidFill>
                <a:cs typeface="Calibri" pitchFamily="34" charset="0"/>
              </a:rPr>
              <a:t>)</a:t>
            </a:r>
          </a:p>
        </p:txBody>
      </p:sp>
      <p:sp>
        <p:nvSpPr>
          <p:cNvPr id="7" name="Content Placeholder 2"/>
          <p:cNvSpPr txBox="1">
            <a:spLocks/>
          </p:cNvSpPr>
          <p:nvPr/>
        </p:nvSpPr>
        <p:spPr>
          <a:xfrm>
            <a:off x="709018" y="4038600"/>
            <a:ext cx="7826722" cy="1355528"/>
          </a:xfrm>
          <a:prstGeom prst="rect">
            <a:avLst/>
          </a:prstGeom>
          <a:solidFill>
            <a:schemeClr val="bg1"/>
          </a:solidFill>
          <a:ln w="9525" cap="flat" cmpd="sng" algn="ctr">
            <a:noFill/>
            <a:prstDash val="solid"/>
          </a:ln>
          <a:effectLst/>
        </p:spPr>
        <p:style>
          <a:lnRef idx="1">
            <a:schemeClr val="accent4"/>
          </a:lnRef>
          <a:fillRef idx="2">
            <a:schemeClr val="accent4"/>
          </a:fillRef>
          <a:effectRef idx="1">
            <a:schemeClr val="accent4"/>
          </a:effectRef>
          <a:fontRef idx="minor">
            <a:schemeClr val="dk1"/>
          </a:fontRef>
        </p:style>
        <p:txBody>
          <a:bodyPr vert="horz" lIns="111136" tIns="55568" rIns="111136" bIns="55568" rtlCol="0">
            <a:noAutofit/>
          </a:bodyPr>
          <a:lstStyle>
            <a:lvl1pPr marL="416761" indent="-416761" algn="l" defTabSz="1111362" rtl="0" eaLnBrk="1" latinLnBrk="0" hangingPunct="1">
              <a:spcBef>
                <a:spcPct val="20000"/>
              </a:spcBef>
              <a:buFont typeface="Arial" pitchFamily="34" charset="0"/>
              <a:buChar char="•"/>
              <a:defRPr sz="3900" kern="1200">
                <a:solidFill>
                  <a:schemeClr val="dk1"/>
                </a:solidFill>
                <a:latin typeface="+mn-lt"/>
                <a:ea typeface="+mn-ea"/>
                <a:cs typeface="+mn-cs"/>
              </a:defRPr>
            </a:lvl1pPr>
            <a:lvl2pPr marL="902981" indent="-347301" algn="l" defTabSz="1111362" rtl="0" eaLnBrk="1" latinLnBrk="0" hangingPunct="1">
              <a:spcBef>
                <a:spcPct val="20000"/>
              </a:spcBef>
              <a:buFont typeface="Arial" pitchFamily="34" charset="0"/>
              <a:buChar char="–"/>
              <a:defRPr sz="3400" kern="1200">
                <a:solidFill>
                  <a:schemeClr val="dk1"/>
                </a:solidFill>
                <a:latin typeface="+mn-lt"/>
                <a:ea typeface="+mn-ea"/>
                <a:cs typeface="+mn-cs"/>
              </a:defRPr>
            </a:lvl2pPr>
            <a:lvl3pPr marL="1389202" indent="-277840" algn="l" defTabSz="1111362" rtl="0" eaLnBrk="1" latinLnBrk="0" hangingPunct="1">
              <a:spcBef>
                <a:spcPct val="20000"/>
              </a:spcBef>
              <a:buFont typeface="Arial" pitchFamily="34" charset="0"/>
              <a:buChar char="•"/>
              <a:defRPr sz="2900" kern="1200">
                <a:solidFill>
                  <a:schemeClr val="dk1"/>
                </a:solidFill>
                <a:latin typeface="+mn-lt"/>
                <a:ea typeface="+mn-ea"/>
                <a:cs typeface="+mn-cs"/>
              </a:defRPr>
            </a:lvl3pPr>
            <a:lvl4pPr marL="1944883"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4pPr>
            <a:lvl5pPr marL="2500564"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5pPr>
            <a:lvl6pPr marL="3056245"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6pPr>
            <a:lvl7pPr marL="3611926"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7pPr>
            <a:lvl8pPr marL="4167607"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8pPr>
            <a:lvl9pPr marL="4723287"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9pPr>
          </a:lstStyle>
          <a:p>
            <a:pPr marL="174625" indent="-174625" defTabSz="914400">
              <a:defRPr/>
            </a:pPr>
            <a:r>
              <a:rPr lang="id-ID" sz="1800" dirty="0">
                <a:sym typeface="Wingdings" pitchFamily="2" charset="2"/>
              </a:rPr>
              <a:t>Sendi kaku </a:t>
            </a:r>
            <a:r>
              <a:rPr lang="en-US" sz="1800" dirty="0" err="1">
                <a:sym typeface="Wingdings" pitchFamily="2" charset="2"/>
              </a:rPr>
              <a:t>merupakan</a:t>
            </a:r>
            <a:r>
              <a:rPr lang="en-US" sz="1800" dirty="0">
                <a:sym typeface="Wingdings" pitchFamily="2" charset="2"/>
              </a:rPr>
              <a:t> </a:t>
            </a:r>
            <a:r>
              <a:rPr lang="en-US" sz="1800" dirty="0" err="1">
                <a:sym typeface="Wingdings" pitchFamily="2" charset="2"/>
              </a:rPr>
              <a:t>hubungan</a:t>
            </a:r>
            <a:r>
              <a:rPr lang="en-US" sz="1800" dirty="0">
                <a:sym typeface="Wingdings" pitchFamily="2" charset="2"/>
              </a:rPr>
              <a:t> </a:t>
            </a:r>
            <a:r>
              <a:rPr lang="en-US" sz="1800" dirty="0" err="1">
                <a:sym typeface="Wingdings" pitchFamily="2" charset="2"/>
              </a:rPr>
              <a:t>antartulang</a:t>
            </a:r>
            <a:r>
              <a:rPr lang="en-US" sz="1800" dirty="0">
                <a:sym typeface="Wingdings" pitchFamily="2" charset="2"/>
              </a:rPr>
              <a:t> yang </a:t>
            </a:r>
            <a:r>
              <a:rPr lang="id-ID" sz="1800" dirty="0">
                <a:sym typeface="Wingdings" pitchFamily="2" charset="2"/>
              </a:rPr>
              <a:t>dihubungkan oleh kartilago  memungkinkan gerakan </a:t>
            </a:r>
            <a:r>
              <a:rPr lang="en-US" sz="1800" dirty="0" err="1">
                <a:sym typeface="Wingdings" pitchFamily="2" charset="2"/>
              </a:rPr>
              <a:t>secara</a:t>
            </a:r>
            <a:r>
              <a:rPr lang="en-US" sz="1800" dirty="0">
                <a:sym typeface="Wingdings" pitchFamily="2" charset="2"/>
              </a:rPr>
              <a:t> </a:t>
            </a:r>
            <a:r>
              <a:rPr lang="id-ID" sz="1800" dirty="0">
                <a:sym typeface="Wingdings" pitchFamily="2" charset="2"/>
              </a:rPr>
              <a:t>terbatas.</a:t>
            </a:r>
          </a:p>
          <a:p>
            <a:pPr marL="174625" indent="-174625" defTabSz="914400">
              <a:defRPr/>
            </a:pPr>
            <a:r>
              <a:rPr lang="id-ID" sz="1800" dirty="0">
                <a:sym typeface="Wingdings" pitchFamily="2" charset="2"/>
              </a:rPr>
              <a:t>Contoh : sendi antarruas tulang belakang, sendi antara tulang betis dan </a:t>
            </a:r>
            <a:r>
              <a:rPr lang="en-US" sz="1800" dirty="0" err="1">
                <a:sym typeface="Wingdings" pitchFamily="2" charset="2"/>
              </a:rPr>
              <a:t>tulang</a:t>
            </a:r>
            <a:r>
              <a:rPr lang="en-US" sz="1800" dirty="0">
                <a:sym typeface="Wingdings" pitchFamily="2" charset="2"/>
              </a:rPr>
              <a:t> </a:t>
            </a:r>
            <a:r>
              <a:rPr lang="id-ID" sz="1800" dirty="0">
                <a:sym typeface="Wingdings" pitchFamily="2" charset="2"/>
              </a:rPr>
              <a:t>kering</a:t>
            </a:r>
            <a:r>
              <a:rPr lang="en-US" sz="1800" dirty="0">
                <a:sym typeface="Wingdings" pitchFamily="2" charset="2"/>
              </a:rPr>
              <a:t>.</a:t>
            </a:r>
            <a:endParaRPr lang="id-ID" sz="1800" dirty="0">
              <a:sym typeface="Wingdings" pitchFamily="2" charset="2"/>
            </a:endParaRPr>
          </a:p>
        </p:txBody>
      </p:sp>
      <p:sp>
        <p:nvSpPr>
          <p:cNvPr id="8" name="Parallelogram 7"/>
          <p:cNvSpPr/>
          <p:nvPr/>
        </p:nvSpPr>
        <p:spPr>
          <a:xfrm>
            <a:off x="-139632" y="1110898"/>
            <a:ext cx="5168832" cy="517902"/>
          </a:xfrm>
          <a:prstGeom prst="parallelogram">
            <a:avLst/>
          </a:prstGeom>
          <a:solidFill>
            <a:schemeClr val="accent2">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9" name="TextBox 8"/>
          <p:cNvSpPr txBox="1"/>
          <p:nvPr/>
        </p:nvSpPr>
        <p:spPr>
          <a:xfrm>
            <a:off x="304800" y="1169350"/>
            <a:ext cx="6740904" cy="430851"/>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C. HUBUNGAN ANTAR TULANG</a:t>
            </a:r>
          </a:p>
        </p:txBody>
      </p:sp>
    </p:spTree>
    <p:extLst>
      <p:ext uri="{BB962C8B-B14F-4D97-AF65-F5344CB8AC3E}">
        <p14:creationId xmlns:p14="http://schemas.microsoft.com/office/powerpoint/2010/main" val="1955314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750"/>
                            </p:stCondLst>
                            <p:childTnLst>
                              <p:par>
                                <p:cTn id="9" presetID="2" presetClass="entr" presetSubtype="8" fill="hold" grpId="0" nodeType="after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16" presetClass="entr" presetSubtype="21" fill="hold" grpId="0" nodeType="afterEffect">
                                  <p:stCondLst>
                                    <p:cond delay="250"/>
                                  </p:stCondLst>
                                  <p:childTnLst>
                                    <p:set>
                                      <p:cBhvr>
                                        <p:cTn id="15" dur="1" fill="hold">
                                          <p:stCondLst>
                                            <p:cond delay="0"/>
                                          </p:stCondLst>
                                        </p:cTn>
                                        <p:tgtEl>
                                          <p:spTgt spid="6"/>
                                        </p:tgtEl>
                                        <p:attrNameLst>
                                          <p:attrName>style.visibility</p:attrName>
                                        </p:attrNameLst>
                                      </p:cBhvr>
                                      <p:to>
                                        <p:strVal val="visible"/>
                                      </p:to>
                                    </p:set>
                                    <p:animEffect transition="in" filter="barn(inVertical)">
                                      <p:cBhvr>
                                        <p:cTn id="16" dur="500"/>
                                        <p:tgtEl>
                                          <p:spTgt spid="6"/>
                                        </p:tgtEl>
                                      </p:cBhvr>
                                    </p:animEffect>
                                  </p:childTnLst>
                                </p:cTn>
                              </p:par>
                            </p:childTnLst>
                          </p:cTn>
                        </p:par>
                        <p:par>
                          <p:cTn id="17" fill="hold">
                            <p:stCondLst>
                              <p:cond delay="2250"/>
                            </p:stCondLst>
                            <p:childTnLst>
                              <p:par>
                                <p:cTn id="18" presetID="2" presetClass="entr" presetSubtype="4" fill="hold" grpId="0" nodeType="afterEffect">
                                  <p:stCondLst>
                                    <p:cond delay="25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709018" y="2286000"/>
            <a:ext cx="7291982" cy="2990850"/>
          </a:xfrm>
          <a:prstGeom prst="rect">
            <a:avLst/>
          </a:prstGeom>
          <a:noFill/>
          <a:ln w="9525" cap="flat" cmpd="sng" algn="ctr">
            <a:noFill/>
            <a:prstDash val="solid"/>
          </a:ln>
          <a:effectLst/>
        </p:spPr>
        <p:style>
          <a:lnRef idx="1">
            <a:schemeClr val="accent4"/>
          </a:lnRef>
          <a:fillRef idx="2">
            <a:schemeClr val="accent4"/>
          </a:fillRef>
          <a:effectRef idx="1">
            <a:schemeClr val="accent4"/>
          </a:effectRef>
          <a:fontRef idx="minor">
            <a:schemeClr val="dk1"/>
          </a:fontRef>
        </p:style>
        <p:txBody>
          <a:bodyPr vert="horz" lIns="111136" tIns="55568" rIns="111136" bIns="55568" rtlCol="0">
            <a:noAutofit/>
          </a:bodyPr>
          <a:lstStyle>
            <a:lvl1pPr marL="416761" indent="-416761" algn="l" defTabSz="1111362" rtl="0" eaLnBrk="1" latinLnBrk="0" hangingPunct="1">
              <a:spcBef>
                <a:spcPct val="20000"/>
              </a:spcBef>
              <a:buFont typeface="Arial" pitchFamily="34" charset="0"/>
              <a:buChar char="•"/>
              <a:defRPr sz="3900" kern="1200">
                <a:solidFill>
                  <a:schemeClr val="dk1"/>
                </a:solidFill>
                <a:latin typeface="+mn-lt"/>
                <a:ea typeface="+mn-ea"/>
                <a:cs typeface="+mn-cs"/>
              </a:defRPr>
            </a:lvl1pPr>
            <a:lvl2pPr marL="902981" indent="-347301" algn="l" defTabSz="1111362" rtl="0" eaLnBrk="1" latinLnBrk="0" hangingPunct="1">
              <a:spcBef>
                <a:spcPct val="20000"/>
              </a:spcBef>
              <a:buFont typeface="Arial" pitchFamily="34" charset="0"/>
              <a:buChar char="–"/>
              <a:defRPr sz="3400" kern="1200">
                <a:solidFill>
                  <a:schemeClr val="dk1"/>
                </a:solidFill>
                <a:latin typeface="+mn-lt"/>
                <a:ea typeface="+mn-ea"/>
                <a:cs typeface="+mn-cs"/>
              </a:defRPr>
            </a:lvl2pPr>
            <a:lvl3pPr marL="1389202" indent="-277840" algn="l" defTabSz="1111362" rtl="0" eaLnBrk="1" latinLnBrk="0" hangingPunct="1">
              <a:spcBef>
                <a:spcPct val="20000"/>
              </a:spcBef>
              <a:buFont typeface="Arial" pitchFamily="34" charset="0"/>
              <a:buChar char="•"/>
              <a:defRPr sz="2900" kern="1200">
                <a:solidFill>
                  <a:schemeClr val="dk1"/>
                </a:solidFill>
                <a:latin typeface="+mn-lt"/>
                <a:ea typeface="+mn-ea"/>
                <a:cs typeface="+mn-cs"/>
              </a:defRPr>
            </a:lvl3pPr>
            <a:lvl4pPr marL="1944883"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4pPr>
            <a:lvl5pPr marL="2500564"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5pPr>
            <a:lvl6pPr marL="3056245"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6pPr>
            <a:lvl7pPr marL="3611926"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7pPr>
            <a:lvl8pPr marL="4167607"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8pPr>
            <a:lvl9pPr marL="4723287"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9pPr>
          </a:lstStyle>
          <a:p>
            <a:pPr marL="228600" indent="-228600" defTabSz="914400">
              <a:defRPr/>
            </a:pPr>
            <a:r>
              <a:rPr lang="en-US" sz="1800" dirty="0" err="1">
                <a:cs typeface="Calibri" pitchFamily="34" charset="0"/>
                <a:sym typeface="Wingdings" pitchFamily="2" charset="2"/>
              </a:rPr>
              <a:t>merupakan</a:t>
            </a:r>
            <a:r>
              <a:rPr lang="en-US" sz="1800" dirty="0">
                <a:cs typeface="Calibri" pitchFamily="34" charset="0"/>
                <a:sym typeface="Wingdings" pitchFamily="2" charset="2"/>
              </a:rPr>
              <a:t> </a:t>
            </a:r>
            <a:r>
              <a:rPr lang="en-US" sz="1800" dirty="0" err="1">
                <a:cs typeface="Calibri" pitchFamily="34" charset="0"/>
                <a:sym typeface="Wingdings" pitchFamily="2" charset="2"/>
              </a:rPr>
              <a:t>sendi</a:t>
            </a:r>
            <a:r>
              <a:rPr lang="en-US" sz="1800" dirty="0">
                <a:cs typeface="Calibri" pitchFamily="34" charset="0"/>
                <a:sym typeface="Wingdings" pitchFamily="2" charset="2"/>
              </a:rPr>
              <a:t> yang </a:t>
            </a:r>
            <a:r>
              <a:rPr lang="id-ID" sz="1800" dirty="0">
                <a:cs typeface="Calibri" pitchFamily="34" charset="0"/>
                <a:sym typeface="Wingdings" pitchFamily="2" charset="2"/>
              </a:rPr>
              <a:t>idak dihubungkan oleh jaringan ikat </a:t>
            </a:r>
            <a:endParaRPr lang="en-US" sz="1800" dirty="0">
              <a:cs typeface="Calibri" pitchFamily="34" charset="0"/>
              <a:sym typeface="Wingdings" pitchFamily="2" charset="2"/>
            </a:endParaRPr>
          </a:p>
          <a:p>
            <a:pPr marL="0" indent="0" defTabSz="914400">
              <a:buNone/>
              <a:defRPr/>
            </a:pPr>
            <a:r>
              <a:rPr lang="en-US" sz="1800" dirty="0">
                <a:cs typeface="Calibri" pitchFamily="34" charset="0"/>
                <a:sym typeface="Wingdings" pitchFamily="2" charset="2"/>
              </a:rPr>
              <a:t>    </a:t>
            </a:r>
            <a:r>
              <a:rPr lang="id-ID" sz="1800" dirty="0">
                <a:cs typeface="Calibri" pitchFamily="34" charset="0"/>
                <a:sym typeface="Wingdings" pitchFamily="2" charset="2"/>
              </a:rPr>
              <a:t> tulang dapat bergerak bebas.</a:t>
            </a:r>
          </a:p>
          <a:p>
            <a:pPr marL="228600" indent="-228600" defTabSz="914400">
              <a:defRPr/>
            </a:pPr>
            <a:r>
              <a:rPr lang="id-ID" sz="1800" dirty="0">
                <a:cs typeface="Calibri" pitchFamily="34" charset="0"/>
                <a:sym typeface="Wingdings" pitchFamily="2" charset="2"/>
              </a:rPr>
              <a:t>Tersusun atas :</a:t>
            </a:r>
          </a:p>
          <a:p>
            <a:pPr marL="228600" lvl="1" indent="0">
              <a:buFont typeface="Wingdings" pitchFamily="2" charset="2"/>
              <a:buChar char="ü"/>
              <a:defRPr/>
            </a:pPr>
            <a:r>
              <a:rPr lang="en-US" sz="1800" dirty="0">
                <a:cs typeface="Calibri" pitchFamily="34" charset="0"/>
                <a:sym typeface="Wingdings" pitchFamily="2" charset="2"/>
              </a:rPr>
              <a:t>  </a:t>
            </a:r>
            <a:r>
              <a:rPr lang="id-ID" sz="1800" dirty="0">
                <a:cs typeface="Calibri" pitchFamily="34" charset="0"/>
                <a:sym typeface="Wingdings" pitchFamily="2" charset="2"/>
              </a:rPr>
              <a:t>Mangkok sendi</a:t>
            </a:r>
          </a:p>
          <a:p>
            <a:pPr marL="228600" lvl="1" indent="0">
              <a:buFont typeface="Wingdings" pitchFamily="2" charset="2"/>
              <a:buChar char="ü"/>
              <a:defRPr/>
            </a:pPr>
            <a:r>
              <a:rPr lang="en-US" sz="1800" dirty="0">
                <a:cs typeface="Calibri" pitchFamily="34" charset="0"/>
                <a:sym typeface="Wingdings" pitchFamily="2" charset="2"/>
              </a:rPr>
              <a:t>  </a:t>
            </a:r>
            <a:r>
              <a:rPr lang="id-ID" sz="1800" dirty="0">
                <a:cs typeface="Calibri" pitchFamily="34" charset="0"/>
                <a:sym typeface="Wingdings" pitchFamily="2" charset="2"/>
              </a:rPr>
              <a:t>Bonggol sendi. Bonggol sendi masuk ke dalam mangkok sendi</a:t>
            </a:r>
          </a:p>
          <a:p>
            <a:pPr marL="228600" lvl="1" indent="0">
              <a:buFont typeface="Wingdings" pitchFamily="2" charset="2"/>
              <a:buChar char="ü"/>
              <a:defRPr/>
            </a:pPr>
            <a:r>
              <a:rPr lang="en-US" sz="1800" dirty="0">
                <a:cs typeface="Calibri" pitchFamily="34" charset="0"/>
                <a:sym typeface="Wingdings" pitchFamily="2" charset="2"/>
              </a:rPr>
              <a:t>  </a:t>
            </a:r>
            <a:r>
              <a:rPr lang="id-ID" sz="1800" dirty="0">
                <a:cs typeface="Calibri" pitchFamily="34" charset="0"/>
                <a:sym typeface="Wingdings" pitchFamily="2" charset="2"/>
              </a:rPr>
              <a:t>Pembungkus sendi (ligamen). Membungkus bonggol dan </a:t>
            </a:r>
            <a:endParaRPr lang="en-US" sz="1800" dirty="0">
              <a:cs typeface="Calibri" pitchFamily="34" charset="0"/>
              <a:sym typeface="Wingdings" pitchFamily="2" charset="2"/>
            </a:endParaRPr>
          </a:p>
          <a:p>
            <a:pPr marL="228600" lvl="1" indent="0">
              <a:buNone/>
              <a:defRPr/>
            </a:pPr>
            <a:r>
              <a:rPr lang="en-US" sz="1800" dirty="0">
                <a:cs typeface="Calibri" pitchFamily="34" charset="0"/>
                <a:sym typeface="Wingdings" pitchFamily="2" charset="2"/>
              </a:rPr>
              <a:t>      </a:t>
            </a:r>
            <a:r>
              <a:rPr lang="id-ID" sz="1800" dirty="0">
                <a:cs typeface="Calibri" pitchFamily="34" charset="0"/>
                <a:sym typeface="Wingdings" pitchFamily="2" charset="2"/>
              </a:rPr>
              <a:t>mangkok sendi.</a:t>
            </a:r>
          </a:p>
          <a:p>
            <a:pPr marL="228600" lvl="1" indent="0">
              <a:buFont typeface="Wingdings" pitchFamily="2" charset="2"/>
              <a:buChar char="ü"/>
              <a:defRPr/>
            </a:pPr>
            <a:r>
              <a:rPr lang="en-US" sz="1800" dirty="0">
                <a:cs typeface="Calibri" pitchFamily="34" charset="0"/>
                <a:sym typeface="Wingdings" pitchFamily="2" charset="2"/>
              </a:rPr>
              <a:t>  </a:t>
            </a:r>
            <a:r>
              <a:rPr lang="id-ID" sz="1800" dirty="0">
                <a:cs typeface="Calibri" pitchFamily="34" charset="0"/>
                <a:sym typeface="Wingdings" pitchFamily="2" charset="2"/>
              </a:rPr>
              <a:t>Cairan sendi (cairan sinovial). Melumaskan sendi</a:t>
            </a:r>
          </a:p>
        </p:txBody>
      </p:sp>
      <p:sp>
        <p:nvSpPr>
          <p:cNvPr id="5" name="Rectangle 4"/>
          <p:cNvSpPr/>
          <p:nvPr/>
        </p:nvSpPr>
        <p:spPr>
          <a:xfrm>
            <a:off x="381001" y="1828800"/>
            <a:ext cx="3429000" cy="40005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sz="2000" b="1" dirty="0">
                <a:solidFill>
                  <a:schemeClr val="tx1"/>
                </a:solidFill>
                <a:cs typeface="Calibri" pitchFamily="34" charset="0"/>
              </a:rPr>
              <a:t> </a:t>
            </a:r>
            <a:r>
              <a:rPr lang="en-US" sz="2000" b="1" dirty="0" err="1">
                <a:solidFill>
                  <a:schemeClr val="tx1"/>
                </a:solidFill>
                <a:cs typeface="Calibri" pitchFamily="34" charset="0"/>
              </a:rPr>
              <a:t>Sendi</a:t>
            </a:r>
            <a:r>
              <a:rPr lang="en-US" sz="2000" b="1" dirty="0">
                <a:solidFill>
                  <a:schemeClr val="tx1"/>
                </a:solidFill>
                <a:cs typeface="Calibri" pitchFamily="34" charset="0"/>
              </a:rPr>
              <a:t> </a:t>
            </a:r>
            <a:r>
              <a:rPr lang="en-US" sz="2000" b="1" dirty="0" err="1">
                <a:solidFill>
                  <a:schemeClr val="tx1"/>
                </a:solidFill>
                <a:cs typeface="Calibri" pitchFamily="34" charset="0"/>
              </a:rPr>
              <a:t>Gerak</a:t>
            </a:r>
            <a:r>
              <a:rPr lang="en-US" sz="2000" b="1" dirty="0">
                <a:solidFill>
                  <a:schemeClr val="tx1"/>
                </a:solidFill>
                <a:cs typeface="Calibri" pitchFamily="34" charset="0"/>
              </a:rPr>
              <a:t> (</a:t>
            </a:r>
            <a:r>
              <a:rPr lang="en-US" sz="2000" b="1" dirty="0" err="1">
                <a:solidFill>
                  <a:schemeClr val="tx1"/>
                </a:solidFill>
                <a:cs typeface="Calibri" pitchFamily="34" charset="0"/>
              </a:rPr>
              <a:t>Diartosis</a:t>
            </a:r>
            <a:r>
              <a:rPr lang="en-US" sz="2000" b="1" dirty="0">
                <a:solidFill>
                  <a:schemeClr val="tx1"/>
                </a:solidFill>
                <a:cs typeface="Calibri" pitchFamily="34" charset="0"/>
              </a:rPr>
              <a:t>)</a:t>
            </a:r>
          </a:p>
        </p:txBody>
      </p:sp>
      <p:sp>
        <p:nvSpPr>
          <p:cNvPr id="6" name="Parallelogram 5"/>
          <p:cNvSpPr/>
          <p:nvPr/>
        </p:nvSpPr>
        <p:spPr>
          <a:xfrm>
            <a:off x="-139632" y="1110898"/>
            <a:ext cx="5168832" cy="517902"/>
          </a:xfrm>
          <a:prstGeom prst="parallelogram">
            <a:avLst/>
          </a:prstGeom>
          <a:solidFill>
            <a:schemeClr val="accent2">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7" name="TextBox 6"/>
          <p:cNvSpPr txBox="1"/>
          <p:nvPr/>
        </p:nvSpPr>
        <p:spPr>
          <a:xfrm>
            <a:off x="304800" y="1169350"/>
            <a:ext cx="4572000" cy="769405"/>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C. HUBUNGAN ANTAR TULANG</a:t>
            </a:r>
          </a:p>
        </p:txBody>
      </p:sp>
    </p:spTree>
    <p:extLst>
      <p:ext uri="{BB962C8B-B14F-4D97-AF65-F5344CB8AC3E}">
        <p14:creationId xmlns:p14="http://schemas.microsoft.com/office/powerpoint/2010/main" val="2267404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750"/>
                            </p:stCondLst>
                            <p:childTnLst>
                              <p:par>
                                <p:cTn id="9" presetID="2" presetClass="entr" presetSubtype="4" fill="hold" grpId="0" nodeType="after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808238" y="2435780"/>
            <a:ext cx="2282879" cy="1298020"/>
          </a:xfrm>
          <a:prstGeom prst="rect">
            <a:avLst/>
          </a:prstGeom>
          <a:solidFill>
            <a:schemeClr val="bg2"/>
          </a:solidFill>
          <a:ln w="9525" cap="flat" cmpd="sng" algn="ctr">
            <a:noFill/>
            <a:prstDash val="solid"/>
          </a:ln>
        </p:spPr>
        <p:style>
          <a:lnRef idx="1">
            <a:schemeClr val="accent4"/>
          </a:lnRef>
          <a:fillRef idx="2">
            <a:schemeClr val="accent4"/>
          </a:fillRef>
          <a:effectRef idx="1">
            <a:schemeClr val="accent4"/>
          </a:effectRef>
          <a:fontRef idx="minor">
            <a:schemeClr val="dk1"/>
          </a:fontRef>
        </p:style>
        <p:txBody>
          <a:bodyPr vert="horz" lIns="111136" tIns="55568" rIns="111136" bIns="55568" rtlCol="0">
            <a:noAutofit/>
          </a:bodyPr>
          <a:lstStyle>
            <a:lvl1pPr marL="416761" indent="-416761" algn="l" defTabSz="1111362" rtl="0" eaLnBrk="1" latinLnBrk="0" hangingPunct="1">
              <a:spcBef>
                <a:spcPct val="20000"/>
              </a:spcBef>
              <a:buFont typeface="Arial" pitchFamily="34" charset="0"/>
              <a:buChar char="•"/>
              <a:defRPr sz="3900" kern="1200">
                <a:solidFill>
                  <a:schemeClr val="dk1"/>
                </a:solidFill>
                <a:latin typeface="+mn-lt"/>
                <a:ea typeface="+mn-ea"/>
                <a:cs typeface="+mn-cs"/>
              </a:defRPr>
            </a:lvl1pPr>
            <a:lvl2pPr marL="902981" indent="-347301" algn="l" defTabSz="1111362" rtl="0" eaLnBrk="1" latinLnBrk="0" hangingPunct="1">
              <a:spcBef>
                <a:spcPct val="20000"/>
              </a:spcBef>
              <a:buFont typeface="Arial" pitchFamily="34" charset="0"/>
              <a:buChar char="–"/>
              <a:defRPr sz="3400" kern="1200">
                <a:solidFill>
                  <a:schemeClr val="dk1"/>
                </a:solidFill>
                <a:latin typeface="+mn-lt"/>
                <a:ea typeface="+mn-ea"/>
                <a:cs typeface="+mn-cs"/>
              </a:defRPr>
            </a:lvl2pPr>
            <a:lvl3pPr marL="1389202" indent="-277840" algn="l" defTabSz="1111362" rtl="0" eaLnBrk="1" latinLnBrk="0" hangingPunct="1">
              <a:spcBef>
                <a:spcPct val="20000"/>
              </a:spcBef>
              <a:buFont typeface="Arial" pitchFamily="34" charset="0"/>
              <a:buChar char="•"/>
              <a:defRPr sz="2900" kern="1200">
                <a:solidFill>
                  <a:schemeClr val="dk1"/>
                </a:solidFill>
                <a:latin typeface="+mn-lt"/>
                <a:ea typeface="+mn-ea"/>
                <a:cs typeface="+mn-cs"/>
              </a:defRPr>
            </a:lvl3pPr>
            <a:lvl4pPr marL="1944883"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4pPr>
            <a:lvl5pPr marL="2500564"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5pPr>
            <a:lvl6pPr marL="3056245"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6pPr>
            <a:lvl7pPr marL="3611926"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7pPr>
            <a:lvl8pPr marL="4167607"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8pPr>
            <a:lvl9pPr marL="4723287"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9pPr>
          </a:lstStyle>
          <a:p>
            <a:pPr marL="0" indent="0" defTabSz="914400">
              <a:buNone/>
              <a:defRPr/>
            </a:pPr>
            <a:r>
              <a:rPr lang="id-ID" sz="1800" b="1" dirty="0">
                <a:sym typeface="Wingdings" pitchFamily="2" charset="2"/>
              </a:rPr>
              <a:t>Sendi gerak ada 4 macam : sendi engsel, peluru, pelana, dan putar</a:t>
            </a:r>
            <a:r>
              <a:rPr lang="en-US" sz="1800" b="1" dirty="0">
                <a:sym typeface="Wingdings" pitchFamily="2" charset="2"/>
              </a:rPr>
              <a:t>.</a:t>
            </a:r>
            <a:endParaRPr lang="id-ID" sz="1800" b="1" dirty="0">
              <a:sym typeface="Wingdings" pitchFamily="2" charset="2"/>
            </a:endParaRPr>
          </a:p>
        </p:txBody>
      </p:sp>
      <p:grpSp>
        <p:nvGrpSpPr>
          <p:cNvPr id="5" name="Group 4"/>
          <p:cNvGrpSpPr/>
          <p:nvPr/>
        </p:nvGrpSpPr>
        <p:grpSpPr>
          <a:xfrm>
            <a:off x="3886200" y="1828800"/>
            <a:ext cx="4038600" cy="3657600"/>
            <a:chOff x="4033210" y="729794"/>
            <a:chExt cx="4038600" cy="3657600"/>
          </a:xfrm>
        </p:grpSpPr>
        <p:pic>
          <p:nvPicPr>
            <p:cNvPr id="14339" name="Picture 3" descr="D:\Captures.JPG"/>
            <p:cNvPicPr>
              <a:picLocks noChangeAspect="1" noChangeArrowheads="1"/>
            </p:cNvPicPr>
            <p:nvPr/>
          </p:nvPicPr>
          <p:blipFill rotWithShape="1">
            <a:blip r:embed="rId2">
              <a:extLst>
                <a:ext uri="{28A0092B-C50C-407E-A947-70E740481C1C}">
                  <a14:useLocalDpi xmlns:a14="http://schemas.microsoft.com/office/drawing/2010/main" val="0"/>
                </a:ext>
              </a:extLst>
            </a:blip>
            <a:srcRect l="7540"/>
            <a:stretch/>
          </p:blipFill>
          <p:spPr bwMode="auto">
            <a:xfrm>
              <a:off x="5535439" y="729794"/>
              <a:ext cx="2536371" cy="3518356"/>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4033210" y="4171950"/>
              <a:ext cx="4038600" cy="215444"/>
            </a:xfrm>
            <a:prstGeom prst="rect">
              <a:avLst/>
            </a:prstGeom>
          </p:spPr>
          <p:txBody>
            <a:bodyPr wrap="square">
              <a:spAutoFit/>
            </a:bodyPr>
            <a:lstStyle/>
            <a:p>
              <a:pPr algn="r"/>
              <a:r>
                <a:rPr lang="en-US" sz="800" dirty="0" err="1"/>
                <a:t>Sumber</a:t>
              </a:r>
              <a:r>
                <a:rPr lang="en-US" sz="800" dirty="0"/>
                <a:t>: </a:t>
              </a:r>
              <a:r>
                <a:rPr lang="en-US" sz="800" i="1" dirty="0"/>
                <a:t>commons.wikimedia.org/</a:t>
              </a:r>
              <a:r>
                <a:rPr lang="en-US" sz="800" i="1" dirty="0" err="1"/>
                <a:t>OpenStax</a:t>
              </a:r>
              <a:r>
                <a:rPr lang="en-US" sz="800" i="1" dirty="0"/>
                <a:t> College</a:t>
              </a:r>
            </a:p>
          </p:txBody>
        </p:sp>
      </p:grpSp>
      <p:sp>
        <p:nvSpPr>
          <p:cNvPr id="13" name="Rectangle 12"/>
          <p:cNvSpPr/>
          <p:nvPr/>
        </p:nvSpPr>
        <p:spPr>
          <a:xfrm>
            <a:off x="381000" y="1828800"/>
            <a:ext cx="3505200" cy="40005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sz="2000" b="1" dirty="0">
                <a:solidFill>
                  <a:schemeClr val="tx1"/>
                </a:solidFill>
                <a:cs typeface="Calibri" pitchFamily="34" charset="0"/>
              </a:rPr>
              <a:t> </a:t>
            </a:r>
            <a:r>
              <a:rPr lang="en-US" sz="2000" b="1" dirty="0" err="1">
                <a:solidFill>
                  <a:schemeClr val="tx1"/>
                </a:solidFill>
                <a:cs typeface="Calibri" pitchFamily="34" charset="0"/>
              </a:rPr>
              <a:t>Sendi</a:t>
            </a:r>
            <a:r>
              <a:rPr lang="en-US" sz="2000" b="1" dirty="0">
                <a:solidFill>
                  <a:schemeClr val="tx1"/>
                </a:solidFill>
                <a:cs typeface="Calibri" pitchFamily="34" charset="0"/>
              </a:rPr>
              <a:t> </a:t>
            </a:r>
            <a:r>
              <a:rPr lang="en-US" sz="2000" b="1" dirty="0" err="1">
                <a:solidFill>
                  <a:schemeClr val="tx1"/>
                </a:solidFill>
                <a:cs typeface="Calibri" pitchFamily="34" charset="0"/>
              </a:rPr>
              <a:t>Gerak</a:t>
            </a:r>
            <a:r>
              <a:rPr lang="en-US" sz="2000" b="1" dirty="0">
                <a:solidFill>
                  <a:schemeClr val="tx1"/>
                </a:solidFill>
                <a:cs typeface="Calibri" pitchFamily="34" charset="0"/>
              </a:rPr>
              <a:t> (</a:t>
            </a:r>
            <a:r>
              <a:rPr lang="en-US" sz="2000" b="1" dirty="0" err="1">
                <a:solidFill>
                  <a:schemeClr val="tx1"/>
                </a:solidFill>
                <a:cs typeface="Calibri" pitchFamily="34" charset="0"/>
              </a:rPr>
              <a:t>Diartosis</a:t>
            </a:r>
            <a:r>
              <a:rPr lang="en-US" sz="2000" b="1" dirty="0">
                <a:solidFill>
                  <a:schemeClr val="tx1"/>
                </a:solidFill>
                <a:cs typeface="Calibri" pitchFamily="34" charset="0"/>
              </a:rPr>
              <a:t>)</a:t>
            </a:r>
          </a:p>
        </p:txBody>
      </p:sp>
      <p:sp>
        <p:nvSpPr>
          <p:cNvPr id="14" name="Parallelogram 13"/>
          <p:cNvSpPr/>
          <p:nvPr/>
        </p:nvSpPr>
        <p:spPr>
          <a:xfrm>
            <a:off x="-139632" y="1110898"/>
            <a:ext cx="5168832" cy="517902"/>
          </a:xfrm>
          <a:prstGeom prst="parallelogram">
            <a:avLst/>
          </a:prstGeom>
          <a:solidFill>
            <a:schemeClr val="accent2">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15" name="TextBox 14"/>
          <p:cNvSpPr txBox="1"/>
          <p:nvPr/>
        </p:nvSpPr>
        <p:spPr>
          <a:xfrm>
            <a:off x="304800" y="1169350"/>
            <a:ext cx="4572000" cy="769405"/>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C. HUBUNGAN ANTAR TULANG</a:t>
            </a:r>
          </a:p>
        </p:txBody>
      </p:sp>
      <p:sp>
        <p:nvSpPr>
          <p:cNvPr id="6" name="Rectangle 5"/>
          <p:cNvSpPr/>
          <p:nvPr/>
        </p:nvSpPr>
        <p:spPr>
          <a:xfrm>
            <a:off x="4329570" y="2479424"/>
            <a:ext cx="1130438" cy="338554"/>
          </a:xfrm>
          <a:prstGeom prst="rect">
            <a:avLst/>
          </a:prstGeom>
          <a:solidFill>
            <a:schemeClr val="accent4"/>
          </a:solidFill>
        </p:spPr>
        <p:txBody>
          <a:bodyPr wrap="none">
            <a:spAutoFit/>
          </a:bodyPr>
          <a:lstStyle/>
          <a:p>
            <a:r>
              <a:rPr lang="en-US" sz="1600" dirty="0" err="1">
                <a:solidFill>
                  <a:schemeClr val="bg1"/>
                </a:solidFill>
                <a:sym typeface="Wingdings" pitchFamily="2" charset="2"/>
              </a:rPr>
              <a:t>Sendi</a:t>
            </a:r>
            <a:r>
              <a:rPr lang="en-US" sz="1600" dirty="0">
                <a:solidFill>
                  <a:schemeClr val="bg1"/>
                </a:solidFill>
                <a:sym typeface="Wingdings" pitchFamily="2" charset="2"/>
              </a:rPr>
              <a:t> </a:t>
            </a:r>
            <a:r>
              <a:rPr lang="id-ID" sz="1600" dirty="0">
                <a:solidFill>
                  <a:schemeClr val="bg1"/>
                </a:solidFill>
                <a:sym typeface="Wingdings" pitchFamily="2" charset="2"/>
              </a:rPr>
              <a:t>putar</a:t>
            </a:r>
            <a:endParaRPr lang="en-US" sz="1600" dirty="0">
              <a:solidFill>
                <a:schemeClr val="bg1"/>
              </a:solidFill>
            </a:endParaRPr>
          </a:p>
        </p:txBody>
      </p:sp>
      <p:sp>
        <p:nvSpPr>
          <p:cNvPr id="9" name="Rectangle 8"/>
          <p:cNvSpPr/>
          <p:nvPr/>
        </p:nvSpPr>
        <p:spPr>
          <a:xfrm>
            <a:off x="3949937" y="3395246"/>
            <a:ext cx="1196161" cy="338554"/>
          </a:xfrm>
          <a:prstGeom prst="rect">
            <a:avLst/>
          </a:prstGeom>
          <a:solidFill>
            <a:schemeClr val="accent4"/>
          </a:solidFill>
        </p:spPr>
        <p:txBody>
          <a:bodyPr wrap="none">
            <a:spAutoFit/>
          </a:bodyPr>
          <a:lstStyle/>
          <a:p>
            <a:r>
              <a:rPr lang="en-US" sz="1600" dirty="0" err="1">
                <a:solidFill>
                  <a:schemeClr val="bg1"/>
                </a:solidFill>
                <a:sym typeface="Wingdings" pitchFamily="2" charset="2"/>
              </a:rPr>
              <a:t>Sendi</a:t>
            </a:r>
            <a:r>
              <a:rPr lang="en-US" sz="1600" dirty="0">
                <a:solidFill>
                  <a:schemeClr val="bg1"/>
                </a:solidFill>
                <a:sym typeface="Wingdings" pitchFamily="2" charset="2"/>
              </a:rPr>
              <a:t> </a:t>
            </a:r>
            <a:r>
              <a:rPr lang="en-US" sz="1600" dirty="0" err="1">
                <a:solidFill>
                  <a:schemeClr val="bg1"/>
                </a:solidFill>
                <a:sym typeface="Wingdings" pitchFamily="2" charset="2"/>
              </a:rPr>
              <a:t>engsel</a:t>
            </a:r>
            <a:endParaRPr lang="en-US" sz="1600" dirty="0">
              <a:solidFill>
                <a:schemeClr val="bg1"/>
              </a:solidFill>
            </a:endParaRPr>
          </a:p>
        </p:txBody>
      </p:sp>
      <p:sp>
        <p:nvSpPr>
          <p:cNvPr id="10" name="Rectangle 9"/>
          <p:cNvSpPr/>
          <p:nvPr/>
        </p:nvSpPr>
        <p:spPr>
          <a:xfrm>
            <a:off x="4187348" y="4522350"/>
            <a:ext cx="1210588" cy="338554"/>
          </a:xfrm>
          <a:prstGeom prst="rect">
            <a:avLst/>
          </a:prstGeom>
          <a:solidFill>
            <a:schemeClr val="accent4"/>
          </a:solidFill>
        </p:spPr>
        <p:txBody>
          <a:bodyPr wrap="none">
            <a:spAutoFit/>
          </a:bodyPr>
          <a:lstStyle/>
          <a:p>
            <a:r>
              <a:rPr lang="en-US" sz="1600" dirty="0" err="1">
                <a:solidFill>
                  <a:schemeClr val="bg1"/>
                </a:solidFill>
                <a:sym typeface="Wingdings" pitchFamily="2" charset="2"/>
              </a:rPr>
              <a:t>Sendi</a:t>
            </a:r>
            <a:r>
              <a:rPr lang="en-US" sz="1600" dirty="0">
                <a:solidFill>
                  <a:schemeClr val="bg1"/>
                </a:solidFill>
                <a:sym typeface="Wingdings" pitchFamily="2" charset="2"/>
              </a:rPr>
              <a:t> </a:t>
            </a:r>
            <a:r>
              <a:rPr lang="en-US" sz="1600" dirty="0" err="1">
                <a:solidFill>
                  <a:schemeClr val="bg1"/>
                </a:solidFill>
                <a:sym typeface="Wingdings" pitchFamily="2" charset="2"/>
              </a:rPr>
              <a:t>pelana</a:t>
            </a:r>
            <a:endParaRPr lang="en-US" sz="1600" dirty="0">
              <a:solidFill>
                <a:schemeClr val="bg1"/>
              </a:solidFill>
            </a:endParaRPr>
          </a:p>
        </p:txBody>
      </p:sp>
      <p:sp>
        <p:nvSpPr>
          <p:cNvPr id="11" name="Rectangle 10"/>
          <p:cNvSpPr/>
          <p:nvPr/>
        </p:nvSpPr>
        <p:spPr>
          <a:xfrm>
            <a:off x="7472524" y="2971800"/>
            <a:ext cx="1218603" cy="338554"/>
          </a:xfrm>
          <a:prstGeom prst="rect">
            <a:avLst/>
          </a:prstGeom>
          <a:solidFill>
            <a:schemeClr val="accent4"/>
          </a:solidFill>
        </p:spPr>
        <p:txBody>
          <a:bodyPr wrap="none">
            <a:spAutoFit/>
          </a:bodyPr>
          <a:lstStyle/>
          <a:p>
            <a:r>
              <a:rPr lang="en-US" sz="1600" dirty="0" err="1">
                <a:solidFill>
                  <a:schemeClr val="bg1"/>
                </a:solidFill>
                <a:sym typeface="Wingdings" pitchFamily="2" charset="2"/>
              </a:rPr>
              <a:t>Sendi</a:t>
            </a:r>
            <a:r>
              <a:rPr lang="en-US" sz="1600" dirty="0">
                <a:solidFill>
                  <a:schemeClr val="bg1"/>
                </a:solidFill>
                <a:sym typeface="Wingdings" pitchFamily="2" charset="2"/>
              </a:rPr>
              <a:t> </a:t>
            </a:r>
            <a:r>
              <a:rPr lang="en-US" sz="1600" dirty="0" err="1">
                <a:solidFill>
                  <a:schemeClr val="bg1"/>
                </a:solidFill>
                <a:sym typeface="Wingdings" pitchFamily="2" charset="2"/>
              </a:rPr>
              <a:t>peluru</a:t>
            </a:r>
            <a:endParaRPr lang="en-US" sz="1600" dirty="0">
              <a:solidFill>
                <a:schemeClr val="bg1"/>
              </a:solidFill>
            </a:endParaRPr>
          </a:p>
        </p:txBody>
      </p:sp>
    </p:spTree>
    <p:extLst>
      <p:ext uri="{BB962C8B-B14F-4D97-AF65-F5344CB8AC3E}">
        <p14:creationId xmlns:p14="http://schemas.microsoft.com/office/powerpoint/2010/main" val="3876176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25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par>
                          <p:cTn id="8" fill="hold">
                            <p:stCondLst>
                              <p:cond delay="750"/>
                            </p:stCondLst>
                            <p:childTnLst>
                              <p:par>
                                <p:cTn id="9" presetID="10" presetClass="entr" presetSubtype="0" fill="hold" grpId="0" nodeType="afterEffect">
                                  <p:stCondLst>
                                    <p:cond delay="25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500"/>
                            </p:stCondLst>
                            <p:childTnLst>
                              <p:par>
                                <p:cTn id="13" presetID="42" presetClass="entr" presetSubtype="0" fill="hold" nodeType="afterEffect">
                                  <p:stCondLst>
                                    <p:cond delay="5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750"/>
                                        <p:tgtEl>
                                          <p:spTgt spid="5"/>
                                        </p:tgtEl>
                                      </p:cBhvr>
                                    </p:animEffect>
                                    <p:anim calcmode="lin" valueType="num">
                                      <p:cBhvr>
                                        <p:cTn id="16" dur="750" fill="hold"/>
                                        <p:tgtEl>
                                          <p:spTgt spid="5"/>
                                        </p:tgtEl>
                                        <p:attrNameLst>
                                          <p:attrName>ppt_x</p:attrName>
                                        </p:attrNameLst>
                                      </p:cBhvr>
                                      <p:tavLst>
                                        <p:tav tm="0">
                                          <p:val>
                                            <p:strVal val="#ppt_x"/>
                                          </p:val>
                                        </p:tav>
                                        <p:tav tm="100000">
                                          <p:val>
                                            <p:strVal val="#ppt_x"/>
                                          </p:val>
                                        </p:tav>
                                      </p:tavLst>
                                    </p:anim>
                                    <p:anim calcmode="lin" valueType="num">
                                      <p:cBhvr>
                                        <p:cTn id="17" dur="750" fill="hold"/>
                                        <p:tgtEl>
                                          <p:spTgt spid="5"/>
                                        </p:tgtEl>
                                        <p:attrNameLst>
                                          <p:attrName>ppt_y</p:attrName>
                                        </p:attrNameLst>
                                      </p:cBhvr>
                                      <p:tavLst>
                                        <p:tav tm="0">
                                          <p:val>
                                            <p:strVal val="#ppt_y+.1"/>
                                          </p:val>
                                        </p:tav>
                                        <p:tav tm="100000">
                                          <p:val>
                                            <p:strVal val="#ppt_y"/>
                                          </p:val>
                                        </p:tav>
                                      </p:tavLst>
                                    </p:anim>
                                  </p:childTnLst>
                                </p:cTn>
                              </p:par>
                            </p:childTnLst>
                          </p:cTn>
                        </p:par>
                        <p:par>
                          <p:cTn id="18" fill="hold">
                            <p:stCondLst>
                              <p:cond delay="2750"/>
                            </p:stCondLst>
                            <p:childTnLst>
                              <p:par>
                                <p:cTn id="19" presetID="22" presetClass="entr" presetSubtype="8"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250"/>
                                        <p:tgtEl>
                                          <p:spTgt spid="6"/>
                                        </p:tgtEl>
                                      </p:cBhvr>
                                    </p:animEffect>
                                  </p:childTnLst>
                                </p:cTn>
                              </p:par>
                            </p:childTnLst>
                          </p:cTn>
                        </p:par>
                        <p:par>
                          <p:cTn id="22" fill="hold">
                            <p:stCondLst>
                              <p:cond delay="3000"/>
                            </p:stCondLst>
                            <p:childTnLst>
                              <p:par>
                                <p:cTn id="23" presetID="22" presetClass="entr" presetSubtype="8"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250"/>
                                        <p:tgtEl>
                                          <p:spTgt spid="9"/>
                                        </p:tgtEl>
                                      </p:cBhvr>
                                    </p:animEffect>
                                  </p:childTnLst>
                                </p:cTn>
                              </p:par>
                            </p:childTnLst>
                          </p:cTn>
                        </p:par>
                        <p:par>
                          <p:cTn id="26" fill="hold">
                            <p:stCondLst>
                              <p:cond delay="3250"/>
                            </p:stCondLst>
                            <p:childTnLst>
                              <p:par>
                                <p:cTn id="27" presetID="22" presetClass="entr" presetSubtype="8"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250"/>
                                        <p:tgtEl>
                                          <p:spTgt spid="10"/>
                                        </p:tgtEl>
                                      </p:cBhvr>
                                    </p:animEffect>
                                  </p:childTnLst>
                                </p:cTn>
                              </p:par>
                            </p:childTnLst>
                          </p:cTn>
                        </p:par>
                        <p:par>
                          <p:cTn id="30" fill="hold">
                            <p:stCondLst>
                              <p:cond delay="3500"/>
                            </p:stCondLst>
                            <p:childTnLst>
                              <p:par>
                                <p:cTn id="31" presetID="22" presetClass="entr" presetSubtype="2"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right)">
                                      <p:cBhvr>
                                        <p:cTn id="33"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animBg="1"/>
      <p:bldP spid="6" grpId="0" animBg="1"/>
      <p:bldP spid="9" grpId="0" animBg="1"/>
      <p:bldP spid="10" grpId="0" animBg="1"/>
      <p:bldP spid="11"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11200" y="2305050"/>
            <a:ext cx="1879600" cy="285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b="1" dirty="0" err="1">
                <a:solidFill>
                  <a:schemeClr val="tx1"/>
                </a:solidFill>
                <a:latin typeface="Calibri" pitchFamily="34" charset="0"/>
                <a:cs typeface="Calibri" pitchFamily="34" charset="0"/>
              </a:rPr>
              <a:t>Sendi</a:t>
            </a:r>
            <a:r>
              <a:rPr lang="en-US" sz="2200" b="1" dirty="0">
                <a:solidFill>
                  <a:schemeClr val="tx1"/>
                </a:solidFill>
                <a:latin typeface="Calibri" pitchFamily="34" charset="0"/>
                <a:cs typeface="Calibri" pitchFamily="34" charset="0"/>
              </a:rPr>
              <a:t> </a:t>
            </a:r>
            <a:r>
              <a:rPr lang="en-US" sz="2000" b="1" dirty="0" err="1">
                <a:solidFill>
                  <a:schemeClr val="tx1"/>
                </a:solidFill>
                <a:cs typeface="Calibri" pitchFamily="34" charset="0"/>
              </a:rPr>
              <a:t>Engsel</a:t>
            </a:r>
            <a:endParaRPr lang="en-US" sz="2000" b="1" dirty="0">
              <a:solidFill>
                <a:schemeClr val="tx1"/>
              </a:solidFill>
              <a:cs typeface="Calibri" pitchFamily="34" charset="0"/>
            </a:endParaRPr>
          </a:p>
        </p:txBody>
      </p:sp>
      <p:sp>
        <p:nvSpPr>
          <p:cNvPr id="5" name="Content Placeholder 2"/>
          <p:cNvSpPr txBox="1">
            <a:spLocks/>
          </p:cNvSpPr>
          <p:nvPr/>
        </p:nvSpPr>
        <p:spPr>
          <a:xfrm>
            <a:off x="241300" y="2667001"/>
            <a:ext cx="4787900" cy="1551177"/>
          </a:xfrm>
          <a:prstGeom prst="rect">
            <a:avLst/>
          </a:prstGeom>
          <a:noFill/>
          <a:ln w="9525" cap="flat" cmpd="sng" algn="ctr">
            <a:noFill/>
            <a:prstDash val="solid"/>
          </a:ln>
          <a:effectLst/>
        </p:spPr>
        <p:style>
          <a:lnRef idx="1">
            <a:schemeClr val="accent4"/>
          </a:lnRef>
          <a:fillRef idx="2">
            <a:schemeClr val="accent4"/>
          </a:fillRef>
          <a:effectRef idx="1">
            <a:schemeClr val="accent4"/>
          </a:effectRef>
          <a:fontRef idx="minor">
            <a:schemeClr val="dk1"/>
          </a:fontRef>
        </p:style>
        <p:txBody>
          <a:bodyPr vert="horz" lIns="111136" tIns="55568" rIns="111136" bIns="55568" rtlCol="0">
            <a:noAutofit/>
          </a:bodyPr>
          <a:lstStyle>
            <a:lvl1pPr marL="416761" indent="-416761" algn="l" defTabSz="1111362" rtl="0" eaLnBrk="1" latinLnBrk="0" hangingPunct="1">
              <a:spcBef>
                <a:spcPct val="20000"/>
              </a:spcBef>
              <a:buFont typeface="Arial" pitchFamily="34" charset="0"/>
              <a:buChar char="•"/>
              <a:defRPr sz="3900" kern="1200">
                <a:solidFill>
                  <a:schemeClr val="dk1"/>
                </a:solidFill>
                <a:latin typeface="+mn-lt"/>
                <a:ea typeface="+mn-ea"/>
                <a:cs typeface="+mn-cs"/>
              </a:defRPr>
            </a:lvl1pPr>
            <a:lvl2pPr marL="902981" indent="-347301" algn="l" defTabSz="1111362" rtl="0" eaLnBrk="1" latinLnBrk="0" hangingPunct="1">
              <a:spcBef>
                <a:spcPct val="20000"/>
              </a:spcBef>
              <a:buFont typeface="Arial" pitchFamily="34" charset="0"/>
              <a:buChar char="–"/>
              <a:defRPr sz="3400" kern="1200">
                <a:solidFill>
                  <a:schemeClr val="dk1"/>
                </a:solidFill>
                <a:latin typeface="+mn-lt"/>
                <a:ea typeface="+mn-ea"/>
                <a:cs typeface="+mn-cs"/>
              </a:defRPr>
            </a:lvl2pPr>
            <a:lvl3pPr marL="1389202" indent="-277840" algn="l" defTabSz="1111362" rtl="0" eaLnBrk="1" latinLnBrk="0" hangingPunct="1">
              <a:spcBef>
                <a:spcPct val="20000"/>
              </a:spcBef>
              <a:buFont typeface="Arial" pitchFamily="34" charset="0"/>
              <a:buChar char="•"/>
              <a:defRPr sz="2900" kern="1200">
                <a:solidFill>
                  <a:schemeClr val="dk1"/>
                </a:solidFill>
                <a:latin typeface="+mn-lt"/>
                <a:ea typeface="+mn-ea"/>
                <a:cs typeface="+mn-cs"/>
              </a:defRPr>
            </a:lvl3pPr>
            <a:lvl4pPr marL="1944883"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4pPr>
            <a:lvl5pPr marL="2500564"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5pPr>
            <a:lvl6pPr marL="3056245"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6pPr>
            <a:lvl7pPr marL="3611926"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7pPr>
            <a:lvl8pPr marL="4167607"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8pPr>
            <a:lvl9pPr marL="4723287"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9pPr>
          </a:lstStyle>
          <a:p>
            <a:pPr marL="685800" lvl="1" indent="-228600">
              <a:buFont typeface="Arial" pitchFamily="34" charset="0"/>
              <a:buChar char="•"/>
              <a:defRPr/>
            </a:pPr>
            <a:r>
              <a:rPr lang="id-ID" sz="1800" dirty="0">
                <a:sym typeface="Wingdings" pitchFamily="2" charset="2"/>
              </a:rPr>
              <a:t>S</a:t>
            </a:r>
            <a:r>
              <a:rPr lang="en-US" sz="1800" dirty="0" err="1">
                <a:sym typeface="Wingdings" pitchFamily="2" charset="2"/>
              </a:rPr>
              <a:t>endi</a:t>
            </a:r>
            <a:r>
              <a:rPr lang="en-US" sz="1800" dirty="0">
                <a:sym typeface="Wingdings" pitchFamily="2" charset="2"/>
              </a:rPr>
              <a:t> yang s</a:t>
            </a:r>
            <a:r>
              <a:rPr lang="id-ID" sz="1800" dirty="0">
                <a:sym typeface="Wingdings" pitchFamily="2" charset="2"/>
              </a:rPr>
              <a:t>alah satu tulang</a:t>
            </a:r>
            <a:r>
              <a:rPr lang="en-US" sz="1800" dirty="0" err="1">
                <a:sym typeface="Wingdings" pitchFamily="2" charset="2"/>
              </a:rPr>
              <a:t>nya</a:t>
            </a:r>
            <a:r>
              <a:rPr lang="id-ID" sz="1800" dirty="0">
                <a:sym typeface="Wingdings" pitchFamily="2" charset="2"/>
              </a:rPr>
              <a:t> hanya dapat digerakkan </a:t>
            </a:r>
            <a:r>
              <a:rPr lang="en-US" sz="1800" dirty="0" err="1">
                <a:sym typeface="Wingdings" pitchFamily="2" charset="2"/>
              </a:rPr>
              <a:t>ke</a:t>
            </a:r>
            <a:r>
              <a:rPr lang="en-US" sz="1800" dirty="0">
                <a:sym typeface="Wingdings" pitchFamily="2" charset="2"/>
              </a:rPr>
              <a:t> </a:t>
            </a:r>
            <a:r>
              <a:rPr lang="id-ID" sz="1800" dirty="0">
                <a:sym typeface="Wingdings" pitchFamily="2" charset="2"/>
              </a:rPr>
              <a:t>satu arah</a:t>
            </a:r>
            <a:r>
              <a:rPr lang="en-US" sz="1800" dirty="0">
                <a:sym typeface="Wingdings" pitchFamily="2" charset="2"/>
              </a:rPr>
              <a:t>.</a:t>
            </a:r>
            <a:endParaRPr lang="id-ID" sz="1800" dirty="0">
              <a:sym typeface="Wingdings" pitchFamily="2" charset="2"/>
            </a:endParaRPr>
          </a:p>
          <a:p>
            <a:pPr marL="685800" lvl="1" indent="-228600">
              <a:buFont typeface="Arial" pitchFamily="34" charset="0"/>
              <a:buChar char="•"/>
              <a:defRPr/>
            </a:pPr>
            <a:r>
              <a:rPr lang="id-ID" sz="1800" dirty="0">
                <a:sym typeface="Wingdings" pitchFamily="2" charset="2"/>
              </a:rPr>
              <a:t>Contoh: </a:t>
            </a:r>
            <a:r>
              <a:rPr lang="en-US" sz="1800" dirty="0">
                <a:sym typeface="Wingdings" pitchFamily="2" charset="2"/>
              </a:rPr>
              <a:t>l</a:t>
            </a:r>
            <a:r>
              <a:rPr lang="id-ID" sz="1800" dirty="0">
                <a:sym typeface="Wingdings" pitchFamily="2" charset="2"/>
              </a:rPr>
              <a:t>utut, siku, ruas antarjari</a:t>
            </a:r>
            <a:r>
              <a:rPr lang="en-US" sz="1800" dirty="0">
                <a:sym typeface="Wingdings" pitchFamily="2" charset="2"/>
              </a:rPr>
              <a:t>.</a:t>
            </a:r>
            <a:endParaRPr lang="id-ID" sz="1800" dirty="0">
              <a:sym typeface="Wingdings" pitchFamily="2" charset="2"/>
            </a:endParaRPr>
          </a:p>
        </p:txBody>
      </p:sp>
      <p:grpSp>
        <p:nvGrpSpPr>
          <p:cNvPr id="7" name="Group 6"/>
          <p:cNvGrpSpPr/>
          <p:nvPr/>
        </p:nvGrpSpPr>
        <p:grpSpPr>
          <a:xfrm>
            <a:off x="4800600" y="2286001"/>
            <a:ext cx="3733800" cy="2390751"/>
            <a:chOff x="4838700" y="695349"/>
            <a:chExt cx="3886200" cy="2562201"/>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9571" y="695349"/>
              <a:ext cx="3445329" cy="2562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4838700" y="2676549"/>
              <a:ext cx="2019300" cy="230894"/>
            </a:xfrm>
            <a:prstGeom prst="rect">
              <a:avLst/>
            </a:prstGeom>
          </p:spPr>
          <p:txBody>
            <a:bodyPr wrap="square">
              <a:spAutoFit/>
            </a:bodyPr>
            <a:lstStyle/>
            <a:p>
              <a:pPr algn="r"/>
              <a:r>
                <a:rPr lang="en-US" sz="800" dirty="0" err="1"/>
                <a:t>Sumber</a:t>
              </a:r>
              <a:r>
                <a:rPr lang="en-US" sz="800" dirty="0"/>
                <a:t>: </a:t>
              </a:r>
              <a:r>
                <a:rPr lang="en-US" sz="800" i="1" dirty="0" err="1"/>
                <a:t>dokumen</a:t>
              </a:r>
              <a:r>
                <a:rPr lang="en-US" sz="800" i="1" dirty="0"/>
                <a:t> </a:t>
              </a:r>
              <a:r>
                <a:rPr lang="en-US" sz="800" i="1" dirty="0" err="1"/>
                <a:t>penerbit</a:t>
              </a:r>
              <a:endParaRPr lang="en-US" sz="800" i="1" dirty="0"/>
            </a:p>
          </p:txBody>
        </p:sp>
      </p:grpSp>
      <p:sp>
        <p:nvSpPr>
          <p:cNvPr id="8" name="Rectangle 7"/>
          <p:cNvSpPr/>
          <p:nvPr/>
        </p:nvSpPr>
        <p:spPr>
          <a:xfrm>
            <a:off x="381000" y="1828800"/>
            <a:ext cx="3429000" cy="40005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sz="2000" b="1" dirty="0">
                <a:solidFill>
                  <a:schemeClr val="tx1"/>
                </a:solidFill>
                <a:cs typeface="Calibri" pitchFamily="34" charset="0"/>
              </a:rPr>
              <a:t> </a:t>
            </a:r>
            <a:r>
              <a:rPr lang="en-US" sz="2000" b="1" dirty="0" err="1">
                <a:solidFill>
                  <a:schemeClr val="tx1"/>
                </a:solidFill>
                <a:cs typeface="Calibri" pitchFamily="34" charset="0"/>
              </a:rPr>
              <a:t>Sendi</a:t>
            </a:r>
            <a:r>
              <a:rPr lang="en-US" sz="2000" b="1" dirty="0">
                <a:solidFill>
                  <a:schemeClr val="tx1"/>
                </a:solidFill>
                <a:cs typeface="Calibri" pitchFamily="34" charset="0"/>
              </a:rPr>
              <a:t> </a:t>
            </a:r>
            <a:r>
              <a:rPr lang="en-US" sz="2000" b="1" dirty="0" err="1">
                <a:solidFill>
                  <a:schemeClr val="tx1"/>
                </a:solidFill>
                <a:cs typeface="Calibri" pitchFamily="34" charset="0"/>
              </a:rPr>
              <a:t>Gerak</a:t>
            </a:r>
            <a:r>
              <a:rPr lang="en-US" sz="2000" b="1" dirty="0">
                <a:solidFill>
                  <a:schemeClr val="tx1"/>
                </a:solidFill>
                <a:cs typeface="Calibri" pitchFamily="34" charset="0"/>
              </a:rPr>
              <a:t> (</a:t>
            </a:r>
            <a:r>
              <a:rPr lang="en-US" sz="2000" b="1" dirty="0" err="1">
                <a:solidFill>
                  <a:schemeClr val="tx1"/>
                </a:solidFill>
                <a:cs typeface="Calibri" pitchFamily="34" charset="0"/>
              </a:rPr>
              <a:t>Diartosis</a:t>
            </a:r>
            <a:r>
              <a:rPr lang="en-US" sz="2000" b="1" dirty="0">
                <a:solidFill>
                  <a:schemeClr val="tx1"/>
                </a:solidFill>
                <a:cs typeface="Calibri" pitchFamily="34" charset="0"/>
              </a:rPr>
              <a:t>)</a:t>
            </a:r>
          </a:p>
        </p:txBody>
      </p:sp>
      <p:sp>
        <p:nvSpPr>
          <p:cNvPr id="10" name="Parallelogram 9"/>
          <p:cNvSpPr/>
          <p:nvPr/>
        </p:nvSpPr>
        <p:spPr>
          <a:xfrm>
            <a:off x="-139632" y="1110898"/>
            <a:ext cx="5168832" cy="517902"/>
          </a:xfrm>
          <a:prstGeom prst="parallelogram">
            <a:avLst/>
          </a:prstGeom>
          <a:solidFill>
            <a:schemeClr val="accent2">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11" name="TextBox 10"/>
          <p:cNvSpPr txBox="1"/>
          <p:nvPr/>
        </p:nvSpPr>
        <p:spPr>
          <a:xfrm>
            <a:off x="304800" y="1169350"/>
            <a:ext cx="4572000" cy="769405"/>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C. HUBUNGAN ANTAR TULANG</a:t>
            </a:r>
          </a:p>
        </p:txBody>
      </p:sp>
      <p:cxnSp>
        <p:nvCxnSpPr>
          <p:cNvPr id="12" name="Straight Connector 11"/>
          <p:cNvCxnSpPr/>
          <p:nvPr/>
        </p:nvCxnSpPr>
        <p:spPr>
          <a:xfrm>
            <a:off x="5105400" y="1857400"/>
            <a:ext cx="0" cy="2714601"/>
          </a:xfrm>
          <a:prstGeom prst="line">
            <a:avLst/>
          </a:prstGeom>
          <a:ln w="19050">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673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25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750"/>
                            </p:stCondLst>
                            <p:childTnLst>
                              <p:par>
                                <p:cTn id="9" presetID="16" presetClass="entr" presetSubtype="21" fill="hold" grpId="0" nodeType="afterEffect">
                                  <p:stCondLst>
                                    <p:cond delay="25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2000"/>
                            </p:stCondLst>
                            <p:childTnLst>
                              <p:par>
                                <p:cTn id="17" presetID="10" presetClass="entr" presetSubtype="0" fill="hold" nodeType="afterEffect">
                                  <p:stCondLst>
                                    <p:cond delay="25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2750"/>
                            </p:stCondLst>
                            <p:childTnLst>
                              <p:par>
                                <p:cTn id="21" presetID="42" presetClass="entr" presetSubtype="0" fill="hold" nodeType="afterEffect">
                                  <p:stCondLst>
                                    <p:cond delay="25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anim calcmode="lin" valueType="num">
                                      <p:cBhvr>
                                        <p:cTn id="24" dur="500" fill="hold"/>
                                        <p:tgtEl>
                                          <p:spTgt spid="7"/>
                                        </p:tgtEl>
                                        <p:attrNameLst>
                                          <p:attrName>ppt_x</p:attrName>
                                        </p:attrNameLst>
                                      </p:cBhvr>
                                      <p:tavLst>
                                        <p:tav tm="0">
                                          <p:val>
                                            <p:strVal val="#ppt_x"/>
                                          </p:val>
                                        </p:tav>
                                        <p:tav tm="100000">
                                          <p:val>
                                            <p:strVal val="#ppt_x"/>
                                          </p:val>
                                        </p:tav>
                                      </p:tavLst>
                                    </p:anim>
                                    <p:anim calcmode="lin" valueType="num">
                                      <p:cBhvr>
                                        <p:cTn id="25"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234008" y="2667000"/>
            <a:ext cx="4871392" cy="2291954"/>
          </a:xfrm>
          <a:prstGeom prst="rect">
            <a:avLst/>
          </a:prstGeom>
          <a:noFill/>
          <a:ln w="9525" cap="flat" cmpd="sng" algn="ctr">
            <a:noFill/>
            <a:prstDash val="solid"/>
          </a:ln>
          <a:effectLst/>
        </p:spPr>
        <p:style>
          <a:lnRef idx="1">
            <a:schemeClr val="accent4"/>
          </a:lnRef>
          <a:fillRef idx="2">
            <a:schemeClr val="accent4"/>
          </a:fillRef>
          <a:effectRef idx="1">
            <a:schemeClr val="accent4"/>
          </a:effectRef>
          <a:fontRef idx="minor">
            <a:schemeClr val="dk1"/>
          </a:fontRef>
        </p:style>
        <p:txBody>
          <a:bodyPr vert="horz" lIns="111136" tIns="55568" rIns="111136" bIns="55568" rtlCol="0">
            <a:noAutofit/>
          </a:bodyPr>
          <a:lstStyle>
            <a:lvl1pPr marL="416761" indent="-416761" algn="l" defTabSz="1111362" rtl="0" eaLnBrk="1" latinLnBrk="0" hangingPunct="1">
              <a:spcBef>
                <a:spcPct val="20000"/>
              </a:spcBef>
              <a:buFont typeface="Arial" pitchFamily="34" charset="0"/>
              <a:buChar char="•"/>
              <a:defRPr sz="3900" kern="1200">
                <a:solidFill>
                  <a:schemeClr val="dk1"/>
                </a:solidFill>
                <a:latin typeface="+mn-lt"/>
                <a:ea typeface="+mn-ea"/>
                <a:cs typeface="+mn-cs"/>
              </a:defRPr>
            </a:lvl1pPr>
            <a:lvl2pPr marL="902981" indent="-347301" algn="l" defTabSz="1111362" rtl="0" eaLnBrk="1" latinLnBrk="0" hangingPunct="1">
              <a:spcBef>
                <a:spcPct val="20000"/>
              </a:spcBef>
              <a:buFont typeface="Arial" pitchFamily="34" charset="0"/>
              <a:buChar char="–"/>
              <a:defRPr sz="3400" kern="1200">
                <a:solidFill>
                  <a:schemeClr val="dk1"/>
                </a:solidFill>
                <a:latin typeface="+mn-lt"/>
                <a:ea typeface="+mn-ea"/>
                <a:cs typeface="+mn-cs"/>
              </a:defRPr>
            </a:lvl2pPr>
            <a:lvl3pPr marL="1389202" indent="-277840" algn="l" defTabSz="1111362" rtl="0" eaLnBrk="1" latinLnBrk="0" hangingPunct="1">
              <a:spcBef>
                <a:spcPct val="20000"/>
              </a:spcBef>
              <a:buFont typeface="Arial" pitchFamily="34" charset="0"/>
              <a:buChar char="•"/>
              <a:defRPr sz="2900" kern="1200">
                <a:solidFill>
                  <a:schemeClr val="dk1"/>
                </a:solidFill>
                <a:latin typeface="+mn-lt"/>
                <a:ea typeface="+mn-ea"/>
                <a:cs typeface="+mn-cs"/>
              </a:defRPr>
            </a:lvl3pPr>
            <a:lvl4pPr marL="1944883"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4pPr>
            <a:lvl5pPr marL="2500564"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5pPr>
            <a:lvl6pPr marL="3056245"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6pPr>
            <a:lvl7pPr marL="3611926"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7pPr>
            <a:lvl8pPr marL="4167607"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8pPr>
            <a:lvl9pPr marL="4723287"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9pPr>
          </a:lstStyle>
          <a:p>
            <a:pPr marL="631825" lvl="1" indent="-174625">
              <a:buFont typeface="Arial" pitchFamily="34" charset="0"/>
              <a:buChar char="•"/>
              <a:defRPr/>
            </a:pPr>
            <a:r>
              <a:rPr lang="en-US" sz="1800" dirty="0" err="1">
                <a:sym typeface="Wingdings" pitchFamily="2" charset="2"/>
              </a:rPr>
              <a:t>Sendi</a:t>
            </a:r>
            <a:r>
              <a:rPr lang="en-US" sz="1800" dirty="0">
                <a:sym typeface="Wingdings" pitchFamily="2" charset="2"/>
              </a:rPr>
              <a:t> yang m</a:t>
            </a:r>
            <a:r>
              <a:rPr lang="id-ID" sz="1800" dirty="0">
                <a:sym typeface="Wingdings" pitchFamily="2" charset="2"/>
              </a:rPr>
              <a:t>emungkinkan terjadi</a:t>
            </a:r>
            <a:r>
              <a:rPr lang="en-US" sz="1800" dirty="0" err="1">
                <a:sym typeface="Wingdings" pitchFamily="2" charset="2"/>
              </a:rPr>
              <a:t>nya</a:t>
            </a:r>
            <a:r>
              <a:rPr lang="id-ID" sz="1800" dirty="0">
                <a:sym typeface="Wingdings" pitchFamily="2" charset="2"/>
              </a:rPr>
              <a:t> gerakan ke segala arah.</a:t>
            </a:r>
          </a:p>
          <a:p>
            <a:pPr marL="631825" lvl="1" indent="-174625">
              <a:buFont typeface="Arial" pitchFamily="34" charset="0"/>
              <a:buChar char="•"/>
              <a:defRPr/>
            </a:pPr>
            <a:r>
              <a:rPr lang="id-ID" sz="1800" dirty="0">
                <a:solidFill>
                  <a:schemeClr val="tx1"/>
                </a:solidFill>
                <a:sym typeface="Wingdings" pitchFamily="2" charset="2"/>
              </a:rPr>
              <a:t>Kedua ujung tulang berbentuk mangkok dan bonggol</a:t>
            </a:r>
            <a:r>
              <a:rPr lang="en-US" sz="1800" dirty="0">
                <a:solidFill>
                  <a:schemeClr val="tx1"/>
                </a:solidFill>
                <a:sym typeface="Wingdings" pitchFamily="2" charset="2"/>
              </a:rPr>
              <a:t>.</a:t>
            </a:r>
            <a:endParaRPr lang="id-ID" sz="1800" dirty="0">
              <a:solidFill>
                <a:schemeClr val="tx1"/>
              </a:solidFill>
              <a:sym typeface="Wingdings" pitchFamily="2" charset="2"/>
            </a:endParaRPr>
          </a:p>
          <a:p>
            <a:pPr marL="631825" lvl="1" indent="-174625">
              <a:buFont typeface="Arial" pitchFamily="34" charset="0"/>
              <a:buChar char="•"/>
              <a:defRPr/>
            </a:pPr>
            <a:r>
              <a:rPr lang="id-ID" sz="1800" dirty="0">
                <a:sym typeface="Wingdings" pitchFamily="2" charset="2"/>
              </a:rPr>
              <a:t>Contoh : </a:t>
            </a:r>
            <a:r>
              <a:rPr lang="en-US" sz="1800" dirty="0" err="1">
                <a:sym typeface="Wingdings" pitchFamily="2" charset="2"/>
              </a:rPr>
              <a:t>sendi</a:t>
            </a:r>
            <a:r>
              <a:rPr lang="en-US" sz="1800" dirty="0">
                <a:sym typeface="Wingdings" pitchFamily="2" charset="2"/>
              </a:rPr>
              <a:t> </a:t>
            </a:r>
            <a:r>
              <a:rPr lang="en-US" sz="1800" dirty="0" err="1">
                <a:sym typeface="Wingdings" pitchFamily="2" charset="2"/>
              </a:rPr>
              <a:t>antara</a:t>
            </a:r>
            <a:r>
              <a:rPr lang="en-US" sz="1800" dirty="0">
                <a:sym typeface="Wingdings" pitchFamily="2" charset="2"/>
              </a:rPr>
              <a:t> g</a:t>
            </a:r>
            <a:r>
              <a:rPr lang="id-ID" sz="1800" dirty="0">
                <a:sym typeface="Wingdings" pitchFamily="2" charset="2"/>
              </a:rPr>
              <a:t>elang bahu dan </a:t>
            </a:r>
            <a:r>
              <a:rPr lang="en-US" sz="1800" dirty="0" err="1">
                <a:sym typeface="Wingdings" pitchFamily="2" charset="2"/>
              </a:rPr>
              <a:t>tulang</a:t>
            </a:r>
            <a:r>
              <a:rPr lang="en-US" sz="1800" dirty="0">
                <a:sym typeface="Wingdings" pitchFamily="2" charset="2"/>
              </a:rPr>
              <a:t> </a:t>
            </a:r>
            <a:r>
              <a:rPr lang="id-ID" sz="1800" dirty="0">
                <a:sym typeface="Wingdings" pitchFamily="2" charset="2"/>
              </a:rPr>
              <a:t>lengan</a:t>
            </a:r>
            <a:r>
              <a:rPr lang="en-US" sz="1800" dirty="0">
                <a:sym typeface="Wingdings" pitchFamily="2" charset="2"/>
              </a:rPr>
              <a:t> </a:t>
            </a:r>
            <a:r>
              <a:rPr lang="en-US" sz="1800" dirty="0" err="1">
                <a:sym typeface="Wingdings" pitchFamily="2" charset="2"/>
              </a:rPr>
              <a:t>atas</a:t>
            </a:r>
            <a:r>
              <a:rPr lang="id-ID" sz="1800" dirty="0">
                <a:sym typeface="Wingdings" pitchFamily="2" charset="2"/>
              </a:rPr>
              <a:t>, </a:t>
            </a:r>
            <a:r>
              <a:rPr lang="en-US" sz="1800" dirty="0" err="1">
                <a:sym typeface="Wingdings" pitchFamily="2" charset="2"/>
              </a:rPr>
              <a:t>serta</a:t>
            </a:r>
            <a:r>
              <a:rPr lang="en-US" sz="1800" dirty="0">
                <a:sym typeface="Wingdings" pitchFamily="2" charset="2"/>
              </a:rPr>
              <a:t> </a:t>
            </a:r>
            <a:r>
              <a:rPr lang="en-US" sz="1800" dirty="0" err="1">
                <a:sym typeface="Wingdings" pitchFamily="2" charset="2"/>
              </a:rPr>
              <a:t>antara</a:t>
            </a:r>
            <a:r>
              <a:rPr lang="en-US" sz="1800" dirty="0">
                <a:sym typeface="Wingdings" pitchFamily="2" charset="2"/>
              </a:rPr>
              <a:t> </a:t>
            </a:r>
            <a:r>
              <a:rPr lang="id-ID" sz="1800" dirty="0">
                <a:sym typeface="Wingdings" pitchFamily="2" charset="2"/>
              </a:rPr>
              <a:t>tulang paha dan gelang panggul</a:t>
            </a:r>
            <a:r>
              <a:rPr lang="en-US" sz="1800" dirty="0">
                <a:sym typeface="Wingdings" pitchFamily="2" charset="2"/>
              </a:rPr>
              <a:t>.</a:t>
            </a:r>
            <a:endParaRPr lang="id-ID" sz="1800" dirty="0">
              <a:solidFill>
                <a:schemeClr val="tx1"/>
              </a:solidFill>
              <a:sym typeface="Wingdings" pitchFamily="2" charset="2"/>
            </a:endParaRPr>
          </a:p>
        </p:txBody>
      </p:sp>
      <p:sp>
        <p:nvSpPr>
          <p:cNvPr id="9" name="Rectangle 8"/>
          <p:cNvSpPr/>
          <p:nvPr/>
        </p:nvSpPr>
        <p:spPr>
          <a:xfrm>
            <a:off x="711200" y="2305050"/>
            <a:ext cx="1879600" cy="285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b="1" dirty="0" err="1">
                <a:solidFill>
                  <a:schemeClr val="tx1"/>
                </a:solidFill>
                <a:cs typeface="Calibri" pitchFamily="34" charset="0"/>
              </a:rPr>
              <a:t>Sendi</a:t>
            </a:r>
            <a:r>
              <a:rPr lang="en-US" sz="2200" b="1" dirty="0">
                <a:solidFill>
                  <a:schemeClr val="tx1"/>
                </a:solidFill>
                <a:cs typeface="Calibri" pitchFamily="34" charset="0"/>
              </a:rPr>
              <a:t> </a:t>
            </a:r>
            <a:r>
              <a:rPr lang="en-US" sz="2000" b="1" dirty="0" err="1">
                <a:solidFill>
                  <a:schemeClr val="tx1"/>
                </a:solidFill>
                <a:cs typeface="Calibri" pitchFamily="34" charset="0"/>
              </a:rPr>
              <a:t>Peluru</a:t>
            </a:r>
            <a:endParaRPr lang="en-US" sz="2000" b="1" dirty="0">
              <a:solidFill>
                <a:schemeClr val="tx1"/>
              </a:solidFill>
              <a:cs typeface="Calibri" pitchFamily="34" charset="0"/>
            </a:endParaRPr>
          </a:p>
        </p:txBody>
      </p:sp>
      <p:sp>
        <p:nvSpPr>
          <p:cNvPr id="11" name="Rectangle 10"/>
          <p:cNvSpPr/>
          <p:nvPr/>
        </p:nvSpPr>
        <p:spPr>
          <a:xfrm>
            <a:off x="381001" y="1828800"/>
            <a:ext cx="3532361" cy="40005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sz="2000" b="1" dirty="0">
                <a:solidFill>
                  <a:schemeClr val="tx1"/>
                </a:solidFill>
                <a:cs typeface="Calibri" pitchFamily="34" charset="0"/>
              </a:rPr>
              <a:t> </a:t>
            </a:r>
            <a:r>
              <a:rPr lang="en-US" sz="2000" b="1" dirty="0" err="1">
                <a:solidFill>
                  <a:schemeClr val="tx1"/>
                </a:solidFill>
                <a:cs typeface="Calibri" pitchFamily="34" charset="0"/>
              </a:rPr>
              <a:t>Sendi</a:t>
            </a:r>
            <a:r>
              <a:rPr lang="en-US" sz="2000" b="1" dirty="0">
                <a:solidFill>
                  <a:schemeClr val="tx1"/>
                </a:solidFill>
                <a:cs typeface="Calibri" pitchFamily="34" charset="0"/>
              </a:rPr>
              <a:t> </a:t>
            </a:r>
            <a:r>
              <a:rPr lang="en-US" sz="2000" b="1" dirty="0" err="1">
                <a:solidFill>
                  <a:schemeClr val="tx1"/>
                </a:solidFill>
                <a:cs typeface="Calibri" pitchFamily="34" charset="0"/>
              </a:rPr>
              <a:t>Gerak</a:t>
            </a:r>
            <a:r>
              <a:rPr lang="en-US" sz="2000" b="1" dirty="0">
                <a:solidFill>
                  <a:schemeClr val="tx1"/>
                </a:solidFill>
                <a:cs typeface="Calibri" pitchFamily="34" charset="0"/>
              </a:rPr>
              <a:t> (</a:t>
            </a:r>
            <a:r>
              <a:rPr lang="en-US" sz="2000" b="1" dirty="0" err="1">
                <a:solidFill>
                  <a:schemeClr val="tx1"/>
                </a:solidFill>
                <a:cs typeface="Calibri" pitchFamily="34" charset="0"/>
              </a:rPr>
              <a:t>Diartosis</a:t>
            </a:r>
            <a:r>
              <a:rPr lang="en-US" sz="2000" b="1" dirty="0">
                <a:solidFill>
                  <a:schemeClr val="tx1"/>
                </a:solidFill>
                <a:cs typeface="Calibri" pitchFamily="34" charset="0"/>
              </a:rPr>
              <a:t>)</a:t>
            </a:r>
          </a:p>
        </p:txBody>
      </p:sp>
      <p:sp>
        <p:nvSpPr>
          <p:cNvPr id="12" name="Parallelogram 11"/>
          <p:cNvSpPr/>
          <p:nvPr/>
        </p:nvSpPr>
        <p:spPr>
          <a:xfrm>
            <a:off x="-139632" y="1110898"/>
            <a:ext cx="5168832" cy="517902"/>
          </a:xfrm>
          <a:prstGeom prst="parallelogram">
            <a:avLst/>
          </a:prstGeom>
          <a:solidFill>
            <a:schemeClr val="accent2">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13" name="TextBox 12"/>
          <p:cNvSpPr txBox="1"/>
          <p:nvPr/>
        </p:nvSpPr>
        <p:spPr>
          <a:xfrm>
            <a:off x="304800" y="1169350"/>
            <a:ext cx="4572000" cy="769405"/>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C. HUBUNGAN ANTAR TULANG</a:t>
            </a:r>
          </a:p>
        </p:txBody>
      </p:sp>
      <p:cxnSp>
        <p:nvCxnSpPr>
          <p:cNvPr id="14" name="Straight Connector 13"/>
          <p:cNvCxnSpPr/>
          <p:nvPr/>
        </p:nvCxnSpPr>
        <p:spPr>
          <a:xfrm>
            <a:off x="5257800" y="1848650"/>
            <a:ext cx="0" cy="3256751"/>
          </a:xfrm>
          <a:prstGeom prst="line">
            <a:avLst/>
          </a:prstGeom>
          <a:ln w="19050">
            <a:solidFill>
              <a:schemeClr val="accent2"/>
            </a:solidFill>
            <a:prstDash val="sysDash"/>
          </a:ln>
        </p:spPr>
        <p:style>
          <a:lnRef idx="1">
            <a:schemeClr val="accent1"/>
          </a:lnRef>
          <a:fillRef idx="0">
            <a:schemeClr val="accent1"/>
          </a:fillRef>
          <a:effectRef idx="0">
            <a:schemeClr val="accent1"/>
          </a:effectRef>
          <a:fontRef idx="minor">
            <a:schemeClr val="tx1"/>
          </a:fontRef>
        </p:style>
      </p:cxnSp>
      <p:grpSp>
        <p:nvGrpSpPr>
          <p:cNvPr id="7" name="Group 6"/>
          <p:cNvGrpSpPr/>
          <p:nvPr/>
        </p:nvGrpSpPr>
        <p:grpSpPr>
          <a:xfrm>
            <a:off x="4778216" y="2362200"/>
            <a:ext cx="4060985" cy="2117298"/>
            <a:chOff x="4800600" y="1368852"/>
            <a:chExt cx="4060985" cy="2117298"/>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1368852"/>
              <a:ext cx="3451385" cy="2117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4800600" y="3045252"/>
              <a:ext cx="2019300" cy="215444"/>
            </a:xfrm>
            <a:prstGeom prst="rect">
              <a:avLst/>
            </a:prstGeom>
          </p:spPr>
          <p:txBody>
            <a:bodyPr wrap="square">
              <a:spAutoFit/>
            </a:bodyPr>
            <a:lstStyle/>
            <a:p>
              <a:pPr algn="r"/>
              <a:r>
                <a:rPr lang="en-US" sz="800" dirty="0" err="1"/>
                <a:t>Sumber</a:t>
              </a:r>
              <a:r>
                <a:rPr lang="en-US" sz="800" dirty="0"/>
                <a:t>: </a:t>
              </a:r>
              <a:r>
                <a:rPr lang="en-US" sz="800" i="1" dirty="0" err="1"/>
                <a:t>dokumen</a:t>
              </a:r>
              <a:r>
                <a:rPr lang="en-US" sz="800" i="1" dirty="0"/>
                <a:t> </a:t>
              </a:r>
              <a:r>
                <a:rPr lang="en-US" sz="800" i="1" dirty="0" err="1"/>
                <a:t>penerbit</a:t>
              </a:r>
              <a:endParaRPr lang="en-US" sz="800" i="1" dirty="0"/>
            </a:p>
          </p:txBody>
        </p:sp>
      </p:grpSp>
    </p:spTree>
    <p:extLst>
      <p:ext uri="{BB962C8B-B14F-4D97-AF65-F5344CB8AC3E}">
        <p14:creationId xmlns:p14="http://schemas.microsoft.com/office/powerpoint/2010/main" val="2222688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par>
                          <p:cTn id="8" fill="hold">
                            <p:stCondLst>
                              <p:cond delay="1000"/>
                            </p:stCondLst>
                            <p:childTnLst>
                              <p:par>
                                <p:cTn id="9" presetID="16" presetClass="entr" presetSubtype="21" fill="hold" grpId="0" nodeType="afterEffect">
                                  <p:stCondLst>
                                    <p:cond delay="250"/>
                                  </p:stCondLst>
                                  <p:childTnLst>
                                    <p:set>
                                      <p:cBhvr>
                                        <p:cTn id="10" dur="1" fill="hold">
                                          <p:stCondLst>
                                            <p:cond delay="0"/>
                                          </p:stCondLst>
                                        </p:cTn>
                                        <p:tgtEl>
                                          <p:spTgt spid="9"/>
                                        </p:tgtEl>
                                        <p:attrNameLst>
                                          <p:attrName>style.visibility</p:attrName>
                                        </p:attrNameLst>
                                      </p:cBhvr>
                                      <p:to>
                                        <p:strVal val="visible"/>
                                      </p:to>
                                    </p:set>
                                    <p:animEffect transition="in" filter="barn(inVertical)">
                                      <p:cBhvr>
                                        <p:cTn id="11" dur="500"/>
                                        <p:tgtEl>
                                          <p:spTgt spid="9"/>
                                        </p:tgtEl>
                                      </p:cBhvr>
                                    </p:animEffect>
                                  </p:childTnLst>
                                </p:cTn>
                              </p:par>
                            </p:childTnLst>
                          </p:cTn>
                        </p:par>
                        <p:par>
                          <p:cTn id="12" fill="hold">
                            <p:stCondLst>
                              <p:cond delay="1750"/>
                            </p:stCondLst>
                            <p:childTnLst>
                              <p:par>
                                <p:cTn id="13" presetID="10" presetClass="entr" presetSubtype="0" fill="hold" grpId="0" nodeType="afterEffect">
                                  <p:stCondLst>
                                    <p:cond delay="25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2500"/>
                            </p:stCondLst>
                            <p:childTnLst>
                              <p:par>
                                <p:cTn id="17" presetID="10" presetClass="entr" presetSubtype="0" fill="hold" nodeType="afterEffect">
                                  <p:stCondLst>
                                    <p:cond delay="25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par>
                          <p:cTn id="20" fill="hold">
                            <p:stCondLst>
                              <p:cond delay="3250"/>
                            </p:stCondLst>
                            <p:childTnLst>
                              <p:par>
                                <p:cTn id="21" presetID="42" presetClass="entr" presetSubtype="0" fill="hold" nodeType="afterEffect">
                                  <p:stCondLst>
                                    <p:cond delay="25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anim calcmode="lin" valueType="num">
                                      <p:cBhvr>
                                        <p:cTn id="24" dur="500" fill="hold"/>
                                        <p:tgtEl>
                                          <p:spTgt spid="7"/>
                                        </p:tgtEl>
                                        <p:attrNameLst>
                                          <p:attrName>ppt_x</p:attrName>
                                        </p:attrNameLst>
                                      </p:cBhvr>
                                      <p:tavLst>
                                        <p:tav tm="0">
                                          <p:val>
                                            <p:strVal val="#ppt_x"/>
                                          </p:val>
                                        </p:tav>
                                        <p:tav tm="100000">
                                          <p:val>
                                            <p:strVal val="#ppt_x"/>
                                          </p:val>
                                        </p:tav>
                                      </p:tavLst>
                                    </p:anim>
                                    <p:anim calcmode="lin" valueType="num">
                                      <p:cBhvr>
                                        <p:cTn id="25"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234008" y="2667000"/>
            <a:ext cx="4795192" cy="1657350"/>
          </a:xfrm>
          <a:prstGeom prst="rect">
            <a:avLst/>
          </a:prstGeom>
          <a:noFill/>
          <a:ln w="9525" cap="flat" cmpd="sng" algn="ctr">
            <a:noFill/>
            <a:prstDash val="solid"/>
          </a:ln>
          <a:effectLst/>
        </p:spPr>
        <p:style>
          <a:lnRef idx="1">
            <a:schemeClr val="accent4"/>
          </a:lnRef>
          <a:fillRef idx="2">
            <a:schemeClr val="accent4"/>
          </a:fillRef>
          <a:effectRef idx="1">
            <a:schemeClr val="accent4"/>
          </a:effectRef>
          <a:fontRef idx="minor">
            <a:schemeClr val="dk1"/>
          </a:fontRef>
        </p:style>
        <p:txBody>
          <a:bodyPr vert="horz" lIns="111136" tIns="55568" rIns="111136" bIns="55568" rtlCol="0">
            <a:noAutofit/>
          </a:bodyPr>
          <a:lstStyle>
            <a:lvl1pPr marL="416761" indent="-416761" algn="l" defTabSz="1111362" rtl="0" eaLnBrk="1" latinLnBrk="0" hangingPunct="1">
              <a:spcBef>
                <a:spcPct val="20000"/>
              </a:spcBef>
              <a:buFont typeface="Arial" pitchFamily="34" charset="0"/>
              <a:buChar char="•"/>
              <a:defRPr sz="3900" kern="1200">
                <a:solidFill>
                  <a:schemeClr val="dk1"/>
                </a:solidFill>
                <a:latin typeface="+mn-lt"/>
                <a:ea typeface="+mn-ea"/>
                <a:cs typeface="+mn-cs"/>
              </a:defRPr>
            </a:lvl1pPr>
            <a:lvl2pPr marL="902981" indent="-347301" algn="l" defTabSz="1111362" rtl="0" eaLnBrk="1" latinLnBrk="0" hangingPunct="1">
              <a:spcBef>
                <a:spcPct val="20000"/>
              </a:spcBef>
              <a:buFont typeface="Arial" pitchFamily="34" charset="0"/>
              <a:buChar char="–"/>
              <a:defRPr sz="3400" kern="1200">
                <a:solidFill>
                  <a:schemeClr val="dk1"/>
                </a:solidFill>
                <a:latin typeface="+mn-lt"/>
                <a:ea typeface="+mn-ea"/>
                <a:cs typeface="+mn-cs"/>
              </a:defRPr>
            </a:lvl2pPr>
            <a:lvl3pPr marL="1389202" indent="-277840" algn="l" defTabSz="1111362" rtl="0" eaLnBrk="1" latinLnBrk="0" hangingPunct="1">
              <a:spcBef>
                <a:spcPct val="20000"/>
              </a:spcBef>
              <a:buFont typeface="Arial" pitchFamily="34" charset="0"/>
              <a:buChar char="•"/>
              <a:defRPr sz="2900" kern="1200">
                <a:solidFill>
                  <a:schemeClr val="dk1"/>
                </a:solidFill>
                <a:latin typeface="+mn-lt"/>
                <a:ea typeface="+mn-ea"/>
                <a:cs typeface="+mn-cs"/>
              </a:defRPr>
            </a:lvl3pPr>
            <a:lvl4pPr marL="1944883"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4pPr>
            <a:lvl5pPr marL="2500564"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5pPr>
            <a:lvl6pPr marL="3056245"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6pPr>
            <a:lvl7pPr marL="3611926"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7pPr>
            <a:lvl8pPr marL="4167607"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8pPr>
            <a:lvl9pPr marL="4723287"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9pPr>
          </a:lstStyle>
          <a:p>
            <a:pPr marL="685800" lvl="1" indent="-228600">
              <a:buFont typeface="Arial" pitchFamily="34" charset="0"/>
              <a:buChar char="•"/>
              <a:defRPr/>
            </a:pPr>
            <a:r>
              <a:rPr lang="id-ID" sz="1800" dirty="0">
                <a:sym typeface="Wingdings" pitchFamily="2" charset="2"/>
              </a:rPr>
              <a:t>Ujung tulang yang satu mengitari </a:t>
            </a:r>
            <a:r>
              <a:rPr lang="en-US" sz="1800" dirty="0" err="1">
                <a:sym typeface="Wingdings" pitchFamily="2" charset="2"/>
              </a:rPr>
              <a:t>ujung</a:t>
            </a:r>
            <a:r>
              <a:rPr lang="en-US" sz="1800" dirty="0">
                <a:sym typeface="Wingdings" pitchFamily="2" charset="2"/>
              </a:rPr>
              <a:t> </a:t>
            </a:r>
            <a:r>
              <a:rPr lang="id-ID" sz="1800" dirty="0">
                <a:sym typeface="Wingdings" pitchFamily="2" charset="2"/>
              </a:rPr>
              <a:t>tulang lain</a:t>
            </a:r>
            <a:r>
              <a:rPr lang="en-US" sz="1800" dirty="0">
                <a:sym typeface="Wingdings" pitchFamily="2" charset="2"/>
              </a:rPr>
              <a:t>, </a:t>
            </a:r>
            <a:r>
              <a:rPr lang="en-US" sz="1800" dirty="0" err="1">
                <a:sym typeface="Wingdings" pitchFamily="2" charset="2"/>
              </a:rPr>
              <a:t>sehingga</a:t>
            </a:r>
            <a:r>
              <a:rPr lang="en-US" sz="1800" dirty="0">
                <a:sym typeface="Wingdings" pitchFamily="2" charset="2"/>
              </a:rPr>
              <a:t> </a:t>
            </a:r>
            <a:r>
              <a:rPr lang="en-US" sz="1800" dirty="0" err="1">
                <a:sym typeface="Wingdings" pitchFamily="2" charset="2"/>
              </a:rPr>
              <a:t>memungkinkan</a:t>
            </a:r>
            <a:r>
              <a:rPr lang="en-US" sz="1800" dirty="0">
                <a:sym typeface="Wingdings" pitchFamily="2" charset="2"/>
              </a:rPr>
              <a:t> </a:t>
            </a:r>
            <a:r>
              <a:rPr lang="en-US" sz="1800" dirty="0" err="1">
                <a:sym typeface="Wingdings" pitchFamily="2" charset="2"/>
              </a:rPr>
              <a:t>gerakan</a:t>
            </a:r>
            <a:r>
              <a:rPr lang="en-US" sz="1800" dirty="0">
                <a:sym typeface="Wingdings" pitchFamily="2" charset="2"/>
              </a:rPr>
              <a:t> </a:t>
            </a:r>
            <a:r>
              <a:rPr lang="en-US" sz="1800" dirty="0" err="1">
                <a:sym typeface="Wingdings" pitchFamily="2" charset="2"/>
              </a:rPr>
              <a:t>memutar</a:t>
            </a:r>
            <a:r>
              <a:rPr lang="en-US" sz="1800" dirty="0">
                <a:sym typeface="Wingdings" pitchFamily="2" charset="2"/>
              </a:rPr>
              <a:t>.</a:t>
            </a:r>
            <a:endParaRPr lang="id-ID" sz="1800" dirty="0">
              <a:sym typeface="Wingdings" pitchFamily="2" charset="2"/>
            </a:endParaRPr>
          </a:p>
          <a:p>
            <a:pPr marL="685800" lvl="1" indent="-228600">
              <a:buFont typeface="Arial" pitchFamily="34" charset="0"/>
              <a:buChar char="•"/>
              <a:defRPr/>
            </a:pPr>
            <a:r>
              <a:rPr lang="id-ID" sz="1800" dirty="0">
                <a:sym typeface="Wingdings" pitchFamily="2" charset="2"/>
              </a:rPr>
              <a:t>Contoh : </a:t>
            </a:r>
            <a:r>
              <a:rPr lang="en-US" sz="1800" dirty="0" err="1">
                <a:sym typeface="Wingdings" pitchFamily="2" charset="2"/>
              </a:rPr>
              <a:t>sendi</a:t>
            </a:r>
            <a:r>
              <a:rPr lang="en-US" sz="1800" dirty="0">
                <a:sym typeface="Wingdings" pitchFamily="2" charset="2"/>
              </a:rPr>
              <a:t> </a:t>
            </a:r>
            <a:r>
              <a:rPr lang="en-US" sz="1800" dirty="0" err="1">
                <a:sym typeface="Wingdings" pitchFamily="2" charset="2"/>
              </a:rPr>
              <a:t>antara</a:t>
            </a:r>
            <a:r>
              <a:rPr lang="en-US" sz="1800" dirty="0">
                <a:sym typeface="Wingdings" pitchFamily="2" charset="2"/>
              </a:rPr>
              <a:t> t</a:t>
            </a:r>
            <a:r>
              <a:rPr lang="id-ID" sz="1800" dirty="0">
                <a:sym typeface="Wingdings" pitchFamily="2" charset="2"/>
              </a:rPr>
              <a:t>ulang atlas dan tulang leher  kepala berputar ke kiri dan kanan</a:t>
            </a:r>
            <a:r>
              <a:rPr lang="en-US" sz="1800" dirty="0">
                <a:sym typeface="Wingdings" pitchFamily="2" charset="2"/>
              </a:rPr>
              <a:t>.</a:t>
            </a:r>
            <a:endParaRPr lang="id-ID" sz="1800" dirty="0">
              <a:sym typeface="Wingdings" pitchFamily="2" charset="2"/>
            </a:endParaRPr>
          </a:p>
        </p:txBody>
      </p:sp>
      <p:grpSp>
        <p:nvGrpSpPr>
          <p:cNvPr id="7" name="Group 6"/>
          <p:cNvGrpSpPr/>
          <p:nvPr/>
        </p:nvGrpSpPr>
        <p:grpSpPr>
          <a:xfrm>
            <a:off x="4856721" y="1905002"/>
            <a:ext cx="4028460" cy="2590799"/>
            <a:chOff x="4800600" y="1047751"/>
            <a:chExt cx="4028460" cy="2590799"/>
          </a:xfrm>
        </p:grpSpPr>
        <p:sp>
          <p:nvSpPr>
            <p:cNvPr id="8" name="Rectangle 7"/>
            <p:cNvSpPr/>
            <p:nvPr/>
          </p:nvSpPr>
          <p:spPr>
            <a:xfrm>
              <a:off x="4800600" y="3423106"/>
              <a:ext cx="2019300" cy="215444"/>
            </a:xfrm>
            <a:prstGeom prst="rect">
              <a:avLst/>
            </a:prstGeom>
          </p:spPr>
          <p:txBody>
            <a:bodyPr wrap="square">
              <a:spAutoFit/>
            </a:bodyPr>
            <a:lstStyle/>
            <a:p>
              <a:pPr algn="r"/>
              <a:r>
                <a:rPr lang="en-US" sz="800" dirty="0" err="1"/>
                <a:t>Sumber</a:t>
              </a:r>
              <a:r>
                <a:rPr lang="en-US" sz="800" dirty="0"/>
                <a:t>: </a:t>
              </a:r>
              <a:r>
                <a:rPr lang="en-US" sz="800" i="1" dirty="0" err="1"/>
                <a:t>dokumen</a:t>
              </a:r>
              <a:r>
                <a:rPr lang="en-US" sz="800" i="1" dirty="0"/>
                <a:t> </a:t>
              </a:r>
              <a:r>
                <a:rPr lang="en-US" sz="800" i="1" dirty="0" err="1"/>
                <a:t>penerbit</a:t>
              </a:r>
              <a:endParaRPr lang="en-US" sz="800" i="1"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7879" y="1047751"/>
              <a:ext cx="3551181" cy="240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9" name="Rectangle 8"/>
          <p:cNvSpPr/>
          <p:nvPr/>
        </p:nvSpPr>
        <p:spPr>
          <a:xfrm>
            <a:off x="711200" y="2305050"/>
            <a:ext cx="1879600" cy="285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b="1" dirty="0" err="1">
                <a:solidFill>
                  <a:schemeClr val="tx1"/>
                </a:solidFill>
                <a:cs typeface="Calibri" pitchFamily="34" charset="0"/>
              </a:rPr>
              <a:t>Sendi</a:t>
            </a:r>
            <a:r>
              <a:rPr lang="en-US" sz="2200" b="1" dirty="0">
                <a:solidFill>
                  <a:schemeClr val="tx1"/>
                </a:solidFill>
                <a:cs typeface="Calibri" pitchFamily="34" charset="0"/>
              </a:rPr>
              <a:t> </a:t>
            </a:r>
            <a:r>
              <a:rPr lang="en-US" sz="2000" b="1" dirty="0" err="1">
                <a:solidFill>
                  <a:schemeClr val="tx1"/>
                </a:solidFill>
                <a:cs typeface="Calibri" pitchFamily="34" charset="0"/>
              </a:rPr>
              <a:t>Putar</a:t>
            </a:r>
            <a:endParaRPr lang="en-US" sz="2000" b="1" dirty="0">
              <a:solidFill>
                <a:schemeClr val="tx1"/>
              </a:solidFill>
              <a:cs typeface="Calibri" pitchFamily="34" charset="0"/>
            </a:endParaRPr>
          </a:p>
        </p:txBody>
      </p:sp>
      <p:sp>
        <p:nvSpPr>
          <p:cNvPr id="10" name="Rectangle 9"/>
          <p:cNvSpPr/>
          <p:nvPr/>
        </p:nvSpPr>
        <p:spPr>
          <a:xfrm>
            <a:off x="381001" y="1828800"/>
            <a:ext cx="3532361" cy="40005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sz="2000" b="1" dirty="0">
                <a:solidFill>
                  <a:schemeClr val="tx1"/>
                </a:solidFill>
                <a:cs typeface="Calibri" pitchFamily="34" charset="0"/>
              </a:rPr>
              <a:t> </a:t>
            </a:r>
            <a:r>
              <a:rPr lang="en-US" sz="2000" b="1" dirty="0" err="1">
                <a:solidFill>
                  <a:schemeClr val="tx1"/>
                </a:solidFill>
                <a:cs typeface="Calibri" pitchFamily="34" charset="0"/>
              </a:rPr>
              <a:t>Sendi</a:t>
            </a:r>
            <a:r>
              <a:rPr lang="en-US" sz="2000" b="1" dirty="0">
                <a:solidFill>
                  <a:schemeClr val="tx1"/>
                </a:solidFill>
                <a:cs typeface="Calibri" pitchFamily="34" charset="0"/>
              </a:rPr>
              <a:t> </a:t>
            </a:r>
            <a:r>
              <a:rPr lang="en-US" sz="2000" b="1" dirty="0" err="1">
                <a:solidFill>
                  <a:schemeClr val="tx1"/>
                </a:solidFill>
                <a:cs typeface="Calibri" pitchFamily="34" charset="0"/>
              </a:rPr>
              <a:t>Gerak</a:t>
            </a:r>
            <a:r>
              <a:rPr lang="en-US" sz="2000" b="1" dirty="0">
                <a:solidFill>
                  <a:schemeClr val="tx1"/>
                </a:solidFill>
                <a:cs typeface="Calibri" pitchFamily="34" charset="0"/>
              </a:rPr>
              <a:t> (</a:t>
            </a:r>
            <a:r>
              <a:rPr lang="en-US" sz="2000" b="1" dirty="0" err="1">
                <a:solidFill>
                  <a:schemeClr val="tx1"/>
                </a:solidFill>
                <a:cs typeface="Calibri" pitchFamily="34" charset="0"/>
              </a:rPr>
              <a:t>Diartosis</a:t>
            </a:r>
            <a:r>
              <a:rPr lang="en-US" sz="2000" b="1" dirty="0">
                <a:solidFill>
                  <a:schemeClr val="tx1"/>
                </a:solidFill>
                <a:cs typeface="Calibri" pitchFamily="34" charset="0"/>
              </a:rPr>
              <a:t>)</a:t>
            </a:r>
          </a:p>
        </p:txBody>
      </p:sp>
      <p:sp>
        <p:nvSpPr>
          <p:cNvPr id="11" name="Parallelogram 10"/>
          <p:cNvSpPr/>
          <p:nvPr/>
        </p:nvSpPr>
        <p:spPr>
          <a:xfrm>
            <a:off x="-139632" y="1110898"/>
            <a:ext cx="5168832" cy="517902"/>
          </a:xfrm>
          <a:prstGeom prst="parallelogram">
            <a:avLst/>
          </a:prstGeom>
          <a:solidFill>
            <a:schemeClr val="accent2">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12" name="TextBox 11"/>
          <p:cNvSpPr txBox="1"/>
          <p:nvPr/>
        </p:nvSpPr>
        <p:spPr>
          <a:xfrm>
            <a:off x="304800" y="1169350"/>
            <a:ext cx="4572000" cy="769405"/>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C. HUBUNGAN ANTAR TULANG</a:t>
            </a:r>
          </a:p>
        </p:txBody>
      </p:sp>
      <p:cxnSp>
        <p:nvCxnSpPr>
          <p:cNvPr id="13" name="Straight Connector 12"/>
          <p:cNvCxnSpPr/>
          <p:nvPr/>
        </p:nvCxnSpPr>
        <p:spPr>
          <a:xfrm>
            <a:off x="5181600" y="1905001"/>
            <a:ext cx="0" cy="3028151"/>
          </a:xfrm>
          <a:prstGeom prst="line">
            <a:avLst/>
          </a:prstGeom>
          <a:ln w="19050">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4793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par>
                          <p:cTn id="8" fill="hold">
                            <p:stCondLst>
                              <p:cond delay="1000"/>
                            </p:stCondLst>
                            <p:childTnLst>
                              <p:par>
                                <p:cTn id="9" presetID="16" presetClass="entr" presetSubtype="21" fill="hold" grpId="0" nodeType="afterEffect">
                                  <p:stCondLst>
                                    <p:cond delay="250"/>
                                  </p:stCondLst>
                                  <p:childTnLst>
                                    <p:set>
                                      <p:cBhvr>
                                        <p:cTn id="10" dur="1" fill="hold">
                                          <p:stCondLst>
                                            <p:cond delay="0"/>
                                          </p:stCondLst>
                                        </p:cTn>
                                        <p:tgtEl>
                                          <p:spTgt spid="9"/>
                                        </p:tgtEl>
                                        <p:attrNameLst>
                                          <p:attrName>style.visibility</p:attrName>
                                        </p:attrNameLst>
                                      </p:cBhvr>
                                      <p:to>
                                        <p:strVal val="visible"/>
                                      </p:to>
                                    </p:set>
                                    <p:animEffect transition="in" filter="barn(inVertical)">
                                      <p:cBhvr>
                                        <p:cTn id="11" dur="500"/>
                                        <p:tgtEl>
                                          <p:spTgt spid="9"/>
                                        </p:tgtEl>
                                      </p:cBhvr>
                                    </p:animEffect>
                                  </p:childTnLst>
                                </p:cTn>
                              </p:par>
                            </p:childTnLst>
                          </p:cTn>
                        </p:par>
                        <p:par>
                          <p:cTn id="12" fill="hold">
                            <p:stCondLst>
                              <p:cond delay="1750"/>
                            </p:stCondLst>
                            <p:childTnLst>
                              <p:par>
                                <p:cTn id="13" presetID="10" presetClass="entr" presetSubtype="0" fill="hold" grpId="0" nodeType="afterEffect">
                                  <p:stCondLst>
                                    <p:cond delay="25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2500"/>
                            </p:stCondLst>
                            <p:childTnLst>
                              <p:par>
                                <p:cTn id="17" presetID="10" presetClass="entr" presetSubtype="0" fill="hold" nodeType="afterEffect">
                                  <p:stCondLst>
                                    <p:cond delay="25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3250"/>
                            </p:stCondLst>
                            <p:childTnLst>
                              <p:par>
                                <p:cTn id="21" presetID="42" presetClass="entr" presetSubtype="0" fill="hold" nodeType="afterEffect">
                                  <p:stCondLst>
                                    <p:cond delay="25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anim calcmode="lin" valueType="num">
                                      <p:cBhvr>
                                        <p:cTn id="24" dur="500" fill="hold"/>
                                        <p:tgtEl>
                                          <p:spTgt spid="7"/>
                                        </p:tgtEl>
                                        <p:attrNameLst>
                                          <p:attrName>ppt_x</p:attrName>
                                        </p:attrNameLst>
                                      </p:cBhvr>
                                      <p:tavLst>
                                        <p:tav tm="0">
                                          <p:val>
                                            <p:strVal val="#ppt_x"/>
                                          </p:val>
                                        </p:tav>
                                        <p:tav tm="100000">
                                          <p:val>
                                            <p:strVal val="#ppt_x"/>
                                          </p:val>
                                        </p:tav>
                                      </p:tavLst>
                                    </p:anim>
                                    <p:anim calcmode="lin" valueType="num">
                                      <p:cBhvr>
                                        <p:cTn id="25"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211702" y="2658312"/>
            <a:ext cx="4512698" cy="1521527"/>
          </a:xfrm>
          <a:prstGeom prst="rect">
            <a:avLst/>
          </a:prstGeom>
          <a:noFill/>
          <a:ln w="9525" cap="flat" cmpd="sng" algn="ctr">
            <a:noFill/>
            <a:prstDash val="solid"/>
          </a:ln>
          <a:effectLst/>
        </p:spPr>
        <p:style>
          <a:lnRef idx="1">
            <a:schemeClr val="accent4"/>
          </a:lnRef>
          <a:fillRef idx="2">
            <a:schemeClr val="accent4"/>
          </a:fillRef>
          <a:effectRef idx="1">
            <a:schemeClr val="accent4"/>
          </a:effectRef>
          <a:fontRef idx="minor">
            <a:schemeClr val="dk1"/>
          </a:fontRef>
        </p:style>
        <p:txBody>
          <a:bodyPr vert="horz" lIns="111136" tIns="55568" rIns="111136" bIns="55568" rtlCol="0">
            <a:noAutofit/>
          </a:bodyPr>
          <a:lstStyle>
            <a:lvl1pPr marL="416761" indent="-416761" algn="l" defTabSz="1111362" rtl="0" eaLnBrk="1" latinLnBrk="0" hangingPunct="1">
              <a:spcBef>
                <a:spcPct val="20000"/>
              </a:spcBef>
              <a:buFont typeface="Arial" pitchFamily="34" charset="0"/>
              <a:buChar char="•"/>
              <a:defRPr sz="3900" kern="1200">
                <a:solidFill>
                  <a:schemeClr val="dk1"/>
                </a:solidFill>
                <a:latin typeface="+mn-lt"/>
                <a:ea typeface="+mn-ea"/>
                <a:cs typeface="+mn-cs"/>
              </a:defRPr>
            </a:lvl1pPr>
            <a:lvl2pPr marL="902981" indent="-347301" algn="l" defTabSz="1111362" rtl="0" eaLnBrk="1" latinLnBrk="0" hangingPunct="1">
              <a:spcBef>
                <a:spcPct val="20000"/>
              </a:spcBef>
              <a:buFont typeface="Arial" pitchFamily="34" charset="0"/>
              <a:buChar char="–"/>
              <a:defRPr sz="3400" kern="1200">
                <a:solidFill>
                  <a:schemeClr val="dk1"/>
                </a:solidFill>
                <a:latin typeface="+mn-lt"/>
                <a:ea typeface="+mn-ea"/>
                <a:cs typeface="+mn-cs"/>
              </a:defRPr>
            </a:lvl2pPr>
            <a:lvl3pPr marL="1389202" indent="-277840" algn="l" defTabSz="1111362" rtl="0" eaLnBrk="1" latinLnBrk="0" hangingPunct="1">
              <a:spcBef>
                <a:spcPct val="20000"/>
              </a:spcBef>
              <a:buFont typeface="Arial" pitchFamily="34" charset="0"/>
              <a:buChar char="•"/>
              <a:defRPr sz="2900" kern="1200">
                <a:solidFill>
                  <a:schemeClr val="dk1"/>
                </a:solidFill>
                <a:latin typeface="+mn-lt"/>
                <a:ea typeface="+mn-ea"/>
                <a:cs typeface="+mn-cs"/>
              </a:defRPr>
            </a:lvl3pPr>
            <a:lvl4pPr marL="1944883"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4pPr>
            <a:lvl5pPr marL="2500564"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5pPr>
            <a:lvl6pPr marL="3056245"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6pPr>
            <a:lvl7pPr marL="3611926"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7pPr>
            <a:lvl8pPr marL="4167607"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8pPr>
            <a:lvl9pPr marL="4723287" indent="-277840" algn="l" defTabSz="1111362" rtl="0" eaLnBrk="1" latinLnBrk="0" hangingPunct="1">
              <a:spcBef>
                <a:spcPct val="20000"/>
              </a:spcBef>
              <a:buFont typeface="Arial" pitchFamily="34" charset="0"/>
              <a:buChar char="•"/>
              <a:defRPr sz="2400" kern="1200">
                <a:solidFill>
                  <a:schemeClr val="dk1"/>
                </a:solidFill>
                <a:latin typeface="+mn-lt"/>
                <a:ea typeface="+mn-ea"/>
                <a:cs typeface="+mn-cs"/>
              </a:defRPr>
            </a:lvl9pPr>
          </a:lstStyle>
          <a:p>
            <a:pPr marL="685800" lvl="1" indent="-228600">
              <a:spcBef>
                <a:spcPts val="600"/>
              </a:spcBef>
              <a:buFont typeface="Arial" pitchFamily="34" charset="0"/>
              <a:buChar char="•"/>
              <a:defRPr/>
            </a:pPr>
            <a:r>
              <a:rPr lang="id-ID" sz="1800" dirty="0">
                <a:sym typeface="Wingdings" pitchFamily="2" charset="2"/>
              </a:rPr>
              <a:t>Kedua ujung tulang membentuk sendi </a:t>
            </a:r>
            <a:r>
              <a:rPr lang="en-US" sz="1800" dirty="0" err="1">
                <a:sym typeface="Wingdings" pitchFamily="2" charset="2"/>
              </a:rPr>
              <a:t>berbentuk</a:t>
            </a:r>
            <a:r>
              <a:rPr lang="en-US" sz="1800" dirty="0">
                <a:sym typeface="Wingdings" pitchFamily="2" charset="2"/>
              </a:rPr>
              <a:t> </a:t>
            </a:r>
            <a:r>
              <a:rPr lang="id-ID" sz="1800" dirty="0">
                <a:sym typeface="Wingdings" pitchFamily="2" charset="2"/>
              </a:rPr>
              <a:t>seperti pelana dan berporos dua</a:t>
            </a:r>
            <a:r>
              <a:rPr lang="en-US" sz="1800" dirty="0">
                <a:sym typeface="Wingdings" pitchFamily="2" charset="2"/>
              </a:rPr>
              <a:t>.</a:t>
            </a:r>
            <a:endParaRPr lang="id-ID" sz="1800" dirty="0">
              <a:sym typeface="Wingdings" pitchFamily="2" charset="2"/>
            </a:endParaRPr>
          </a:p>
          <a:p>
            <a:pPr marL="685800" lvl="1" indent="-228600">
              <a:spcBef>
                <a:spcPts val="600"/>
              </a:spcBef>
              <a:buFont typeface="Arial" pitchFamily="34" charset="0"/>
              <a:buChar char="•"/>
              <a:defRPr/>
            </a:pPr>
            <a:r>
              <a:rPr lang="id-ID" sz="1800" dirty="0">
                <a:sym typeface="Wingdings" pitchFamily="2" charset="2"/>
              </a:rPr>
              <a:t>Contoh : Sendi tulang ibu jari, antara tulang telapak tangan dan ruas jari tangan</a:t>
            </a:r>
            <a:r>
              <a:rPr lang="en-US" sz="1800" dirty="0">
                <a:sym typeface="Wingdings" pitchFamily="2" charset="2"/>
              </a:rPr>
              <a:t>.</a:t>
            </a:r>
            <a:endParaRPr lang="id-ID" sz="1800" dirty="0">
              <a:solidFill>
                <a:schemeClr val="tx1"/>
              </a:solidFill>
              <a:sym typeface="Wingdings" pitchFamily="2" charset="2"/>
            </a:endParaRPr>
          </a:p>
        </p:txBody>
      </p:sp>
      <p:grpSp>
        <p:nvGrpSpPr>
          <p:cNvPr id="7" name="Group 6"/>
          <p:cNvGrpSpPr/>
          <p:nvPr/>
        </p:nvGrpSpPr>
        <p:grpSpPr>
          <a:xfrm>
            <a:off x="5334000" y="2057401"/>
            <a:ext cx="3048000" cy="2547049"/>
            <a:chOff x="5144691" y="971550"/>
            <a:chExt cx="2524125" cy="2117122"/>
          </a:xfrm>
        </p:grpSpPr>
        <p:sp>
          <p:nvSpPr>
            <p:cNvPr id="9" name="Rectangle 8"/>
            <p:cNvSpPr/>
            <p:nvPr/>
          </p:nvSpPr>
          <p:spPr>
            <a:xfrm>
              <a:off x="5638800" y="2909594"/>
              <a:ext cx="2019300" cy="179078"/>
            </a:xfrm>
            <a:prstGeom prst="rect">
              <a:avLst/>
            </a:prstGeom>
          </p:spPr>
          <p:txBody>
            <a:bodyPr wrap="square">
              <a:spAutoFit/>
            </a:bodyPr>
            <a:lstStyle/>
            <a:p>
              <a:pPr algn="r"/>
              <a:r>
                <a:rPr lang="en-US" sz="800" dirty="0" err="1"/>
                <a:t>Sumber</a:t>
              </a:r>
              <a:r>
                <a:rPr lang="en-US" sz="800" dirty="0"/>
                <a:t>: </a:t>
              </a:r>
              <a:r>
                <a:rPr lang="en-US" sz="800" i="1" dirty="0" err="1"/>
                <a:t>dokumen</a:t>
              </a:r>
              <a:r>
                <a:rPr lang="en-US" sz="800" i="1" dirty="0"/>
                <a:t> </a:t>
              </a:r>
              <a:r>
                <a:rPr lang="en-US" sz="800" i="1" dirty="0" err="1"/>
                <a:t>penerbit</a:t>
              </a:r>
              <a:endParaRPr lang="en-US" sz="800" i="1"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4691" y="971550"/>
              <a:ext cx="2524125" cy="1921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0" name="Rectangle 9"/>
          <p:cNvSpPr/>
          <p:nvPr/>
        </p:nvSpPr>
        <p:spPr>
          <a:xfrm>
            <a:off x="711200" y="2305050"/>
            <a:ext cx="2641600" cy="285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err="1">
                <a:solidFill>
                  <a:schemeClr val="tx1"/>
                </a:solidFill>
                <a:cs typeface="Calibri" pitchFamily="34" charset="0"/>
              </a:rPr>
              <a:t>Sendi</a:t>
            </a:r>
            <a:r>
              <a:rPr lang="en-US" sz="2000" b="1" dirty="0">
                <a:solidFill>
                  <a:schemeClr val="tx1"/>
                </a:solidFill>
                <a:cs typeface="Calibri" pitchFamily="34" charset="0"/>
              </a:rPr>
              <a:t> </a:t>
            </a:r>
            <a:r>
              <a:rPr lang="en-US" sz="2000" b="1" dirty="0" err="1">
                <a:solidFill>
                  <a:schemeClr val="tx1"/>
                </a:solidFill>
                <a:cs typeface="Calibri" pitchFamily="34" charset="0"/>
              </a:rPr>
              <a:t>Pelana</a:t>
            </a:r>
            <a:endParaRPr lang="en-US" sz="2000" b="1" dirty="0">
              <a:solidFill>
                <a:schemeClr val="tx1"/>
              </a:solidFill>
              <a:cs typeface="Calibri" pitchFamily="34" charset="0"/>
            </a:endParaRPr>
          </a:p>
        </p:txBody>
      </p:sp>
      <p:sp>
        <p:nvSpPr>
          <p:cNvPr id="11" name="Rectangle 10"/>
          <p:cNvSpPr/>
          <p:nvPr/>
        </p:nvSpPr>
        <p:spPr>
          <a:xfrm>
            <a:off x="381001" y="1828800"/>
            <a:ext cx="3429000" cy="40005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sz="2000" b="1" dirty="0">
                <a:solidFill>
                  <a:schemeClr val="tx1"/>
                </a:solidFill>
                <a:cs typeface="Calibri" pitchFamily="34" charset="0"/>
              </a:rPr>
              <a:t> </a:t>
            </a:r>
            <a:r>
              <a:rPr lang="en-US" sz="2000" b="1" dirty="0" err="1">
                <a:solidFill>
                  <a:schemeClr val="tx1"/>
                </a:solidFill>
                <a:cs typeface="Calibri" pitchFamily="34" charset="0"/>
              </a:rPr>
              <a:t>Sendi</a:t>
            </a:r>
            <a:r>
              <a:rPr lang="en-US" sz="2000" b="1" dirty="0">
                <a:solidFill>
                  <a:schemeClr val="tx1"/>
                </a:solidFill>
                <a:cs typeface="Calibri" pitchFamily="34" charset="0"/>
              </a:rPr>
              <a:t> </a:t>
            </a:r>
            <a:r>
              <a:rPr lang="en-US" sz="2000" b="1" dirty="0" err="1">
                <a:solidFill>
                  <a:schemeClr val="tx1"/>
                </a:solidFill>
                <a:cs typeface="Calibri" pitchFamily="34" charset="0"/>
              </a:rPr>
              <a:t>Gerak</a:t>
            </a:r>
            <a:r>
              <a:rPr lang="en-US" sz="2000" b="1" dirty="0">
                <a:solidFill>
                  <a:schemeClr val="tx1"/>
                </a:solidFill>
                <a:cs typeface="Calibri" pitchFamily="34" charset="0"/>
              </a:rPr>
              <a:t> (</a:t>
            </a:r>
            <a:r>
              <a:rPr lang="en-US" sz="2000" b="1" dirty="0" err="1">
                <a:solidFill>
                  <a:schemeClr val="tx1"/>
                </a:solidFill>
                <a:cs typeface="Calibri" pitchFamily="34" charset="0"/>
              </a:rPr>
              <a:t>Diartosis</a:t>
            </a:r>
            <a:r>
              <a:rPr lang="en-US" sz="2000" b="1" dirty="0">
                <a:solidFill>
                  <a:schemeClr val="tx1"/>
                </a:solidFill>
                <a:cs typeface="Calibri" pitchFamily="34" charset="0"/>
              </a:rPr>
              <a:t>)</a:t>
            </a:r>
          </a:p>
        </p:txBody>
      </p:sp>
      <p:sp>
        <p:nvSpPr>
          <p:cNvPr id="12" name="Parallelogram 11"/>
          <p:cNvSpPr/>
          <p:nvPr/>
        </p:nvSpPr>
        <p:spPr>
          <a:xfrm>
            <a:off x="-139632" y="1110898"/>
            <a:ext cx="5168832" cy="517902"/>
          </a:xfrm>
          <a:prstGeom prst="parallelogram">
            <a:avLst/>
          </a:prstGeom>
          <a:solidFill>
            <a:schemeClr val="accent2">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13" name="TextBox 12"/>
          <p:cNvSpPr txBox="1"/>
          <p:nvPr/>
        </p:nvSpPr>
        <p:spPr>
          <a:xfrm>
            <a:off x="304800" y="1169350"/>
            <a:ext cx="4572000" cy="769405"/>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C. HUBUNGAN ANTAR TULANG</a:t>
            </a:r>
          </a:p>
        </p:txBody>
      </p:sp>
      <p:cxnSp>
        <p:nvCxnSpPr>
          <p:cNvPr id="14" name="Straight Connector 13"/>
          <p:cNvCxnSpPr/>
          <p:nvPr/>
        </p:nvCxnSpPr>
        <p:spPr>
          <a:xfrm>
            <a:off x="5029200" y="1905001"/>
            <a:ext cx="0" cy="3028151"/>
          </a:xfrm>
          <a:prstGeom prst="line">
            <a:avLst/>
          </a:prstGeom>
          <a:ln w="19050">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15" name="Rounded Rectangle 14"/>
          <p:cNvSpPr/>
          <p:nvPr/>
        </p:nvSpPr>
        <p:spPr>
          <a:xfrm>
            <a:off x="6324602" y="4730368"/>
            <a:ext cx="2819399" cy="451232"/>
          </a:xfrm>
          <a:prstGeom prst="roundRect">
            <a:avLst/>
          </a:prstGeom>
          <a:solidFill>
            <a:srgbClr val="002060"/>
          </a:solidFill>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rtlCol="0" anchor="ctr"/>
          <a:lstStyle/>
          <a:p>
            <a:pPr marL="91440" algn="r"/>
            <a:r>
              <a:rPr lang="fi-FI" sz="1400" b="1" dirty="0">
                <a:solidFill>
                  <a:schemeClr val="bg1"/>
                </a:solidFill>
              </a:rPr>
              <a:t>Kerjakan Uji Kompetensi 1.2 halaman 15</a:t>
            </a:r>
          </a:p>
        </p:txBody>
      </p:sp>
    </p:spTree>
    <p:extLst>
      <p:ext uri="{BB962C8B-B14F-4D97-AF65-F5344CB8AC3E}">
        <p14:creationId xmlns:p14="http://schemas.microsoft.com/office/powerpoint/2010/main" val="3105860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par>
                          <p:cTn id="8" fill="hold">
                            <p:stCondLst>
                              <p:cond delay="750"/>
                            </p:stCondLst>
                            <p:childTnLst>
                              <p:par>
                                <p:cTn id="9" presetID="16" presetClass="entr" presetSubtype="21" fill="hold" grpId="0" nodeType="afterEffect">
                                  <p:stCondLst>
                                    <p:cond delay="250"/>
                                  </p:stCondLst>
                                  <p:childTnLst>
                                    <p:set>
                                      <p:cBhvr>
                                        <p:cTn id="10" dur="1" fill="hold">
                                          <p:stCondLst>
                                            <p:cond delay="0"/>
                                          </p:stCondLst>
                                        </p:cTn>
                                        <p:tgtEl>
                                          <p:spTgt spid="10"/>
                                        </p:tgtEl>
                                        <p:attrNameLst>
                                          <p:attrName>style.visibility</p:attrName>
                                        </p:attrNameLst>
                                      </p:cBhvr>
                                      <p:to>
                                        <p:strVal val="visible"/>
                                      </p:to>
                                    </p:set>
                                    <p:animEffect transition="in" filter="barn(inVertical)">
                                      <p:cBhvr>
                                        <p:cTn id="11" dur="500"/>
                                        <p:tgtEl>
                                          <p:spTgt spid="10"/>
                                        </p:tgtEl>
                                      </p:cBhvr>
                                    </p:animEffect>
                                  </p:childTnLst>
                                </p:cTn>
                              </p:par>
                            </p:childTnLst>
                          </p:cTn>
                        </p:par>
                        <p:par>
                          <p:cTn id="12" fill="hold">
                            <p:stCondLst>
                              <p:cond delay="1500"/>
                            </p:stCondLst>
                            <p:childTnLst>
                              <p:par>
                                <p:cTn id="13" presetID="10" presetClass="entr" presetSubtype="0" fill="hold" grpId="0" nodeType="afterEffect">
                                  <p:stCondLst>
                                    <p:cond delay="25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2250"/>
                            </p:stCondLst>
                            <p:childTnLst>
                              <p:par>
                                <p:cTn id="17" presetID="10" presetClass="entr" presetSubtype="0" fill="hold" nodeType="afterEffect">
                                  <p:stCondLst>
                                    <p:cond delay="25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par>
                          <p:cTn id="20" fill="hold">
                            <p:stCondLst>
                              <p:cond delay="3000"/>
                            </p:stCondLst>
                            <p:childTnLst>
                              <p:par>
                                <p:cTn id="21" presetID="42" presetClass="entr" presetSubtype="0" fill="hold" nodeType="afterEffect">
                                  <p:stCondLst>
                                    <p:cond delay="25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anim calcmode="lin" valueType="num">
                                      <p:cBhvr>
                                        <p:cTn id="24" dur="500" fill="hold"/>
                                        <p:tgtEl>
                                          <p:spTgt spid="7"/>
                                        </p:tgtEl>
                                        <p:attrNameLst>
                                          <p:attrName>ppt_x</p:attrName>
                                        </p:attrNameLst>
                                      </p:cBhvr>
                                      <p:tavLst>
                                        <p:tav tm="0">
                                          <p:val>
                                            <p:strVal val="#ppt_x"/>
                                          </p:val>
                                        </p:tav>
                                        <p:tav tm="100000">
                                          <p:val>
                                            <p:strVal val="#ppt_x"/>
                                          </p:val>
                                        </p:tav>
                                      </p:tavLst>
                                    </p:anim>
                                    <p:anim calcmode="lin" valueType="num">
                                      <p:cBhvr>
                                        <p:cTn id="25" dur="50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3750"/>
                            </p:stCondLst>
                            <p:childTnLst>
                              <p:par>
                                <p:cTn id="27" presetID="22" presetClass="entr" presetSubtype="2" fill="hold" grpId="0" nodeType="afterEffect">
                                  <p:stCondLst>
                                    <p:cond delay="250"/>
                                  </p:stCondLst>
                                  <p:childTnLst>
                                    <p:set>
                                      <p:cBhvr>
                                        <p:cTn id="28" dur="1" fill="hold">
                                          <p:stCondLst>
                                            <p:cond delay="0"/>
                                          </p:stCondLst>
                                        </p:cTn>
                                        <p:tgtEl>
                                          <p:spTgt spid="15"/>
                                        </p:tgtEl>
                                        <p:attrNameLst>
                                          <p:attrName>style.visibility</p:attrName>
                                        </p:attrNameLst>
                                      </p:cBhvr>
                                      <p:to>
                                        <p:strVal val="visible"/>
                                      </p:to>
                                    </p:set>
                                    <p:animEffect transition="in" filter="wipe(right)">
                                      <p:cBhvr>
                                        <p:cTn id="2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1" grpId="0" animBg="1"/>
      <p:bldP spid="15"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740229" y="1896836"/>
            <a:ext cx="7717971" cy="2950954"/>
          </a:xfrm>
          <a:prstGeom prst="rect">
            <a:avLst/>
          </a:prstGeom>
          <a:solidFill>
            <a:schemeClr val="accent3">
              <a:lumMod val="20000"/>
              <a:lumOff val="80000"/>
            </a:schemeClr>
          </a:solidFill>
          <a:effectLst>
            <a:outerShdw blurRad="50800" dist="38100" dir="5400000" algn="t" rotWithShape="0">
              <a:prstClr val="black">
                <a:alpha val="40000"/>
              </a:prstClr>
            </a:outerShdw>
          </a:effectLst>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82880" indent="-90488">
              <a:spcBef>
                <a:spcPts val="600"/>
              </a:spcBef>
              <a:buFont typeface="Wingdings" pitchFamily="2" charset="2"/>
              <a:buChar char="Ø"/>
              <a:defRPr/>
            </a:pPr>
            <a:r>
              <a:rPr lang="en-US" sz="2000" dirty="0">
                <a:sym typeface="Wingdings" pitchFamily="2" charset="2"/>
              </a:rPr>
              <a:t>   </a:t>
            </a:r>
            <a:r>
              <a:rPr lang="id-ID" sz="2000" dirty="0">
                <a:sym typeface="Wingdings" pitchFamily="2" charset="2"/>
              </a:rPr>
              <a:t>Otot disebut alat gerak aktif karena dapat </a:t>
            </a:r>
            <a:r>
              <a:rPr lang="en-US" sz="2000" dirty="0" err="1">
                <a:sym typeface="Wingdings" pitchFamily="2" charset="2"/>
              </a:rPr>
              <a:t>berkontraksi</a:t>
            </a:r>
            <a:r>
              <a:rPr lang="en-US" sz="2000" dirty="0">
                <a:sym typeface="Wingdings" pitchFamily="2" charset="2"/>
              </a:rPr>
              <a:t>.</a:t>
            </a:r>
            <a:endParaRPr lang="id-ID" sz="2000" dirty="0">
              <a:sym typeface="Wingdings" pitchFamily="2" charset="2"/>
            </a:endParaRPr>
          </a:p>
          <a:p>
            <a:pPr marL="182563" indent="-63500">
              <a:spcBef>
                <a:spcPts val="600"/>
              </a:spcBef>
              <a:buFont typeface="Wingdings" pitchFamily="2" charset="2"/>
              <a:buChar char="Ø"/>
              <a:defRPr/>
            </a:pPr>
            <a:r>
              <a:rPr lang="en-US" sz="2000" dirty="0">
                <a:sym typeface="Wingdings" pitchFamily="2" charset="2"/>
              </a:rPr>
              <a:t>   </a:t>
            </a:r>
            <a:r>
              <a:rPr lang="id-ID" sz="2000" dirty="0">
                <a:sym typeface="Wingdings" pitchFamily="2" charset="2"/>
              </a:rPr>
              <a:t>Ciri – ciri otot</a:t>
            </a:r>
          </a:p>
          <a:p>
            <a:pPr marL="511175" lvl="1" indent="65088">
              <a:spcBef>
                <a:spcPts val="600"/>
              </a:spcBef>
              <a:buFont typeface="Arial" pitchFamily="34" charset="0"/>
              <a:buChar char="•"/>
              <a:tabLst>
                <a:tab pos="576263" algn="l"/>
              </a:tabLst>
              <a:defRPr/>
            </a:pPr>
            <a:r>
              <a:rPr lang="en-US" sz="2000" b="1" dirty="0">
                <a:sym typeface="Wingdings" pitchFamily="2" charset="2"/>
              </a:rPr>
              <a:t>  </a:t>
            </a:r>
            <a:r>
              <a:rPr lang="id-ID" sz="2000" b="1" dirty="0">
                <a:sym typeface="Wingdings" pitchFamily="2" charset="2"/>
              </a:rPr>
              <a:t>Kontraktibilitas</a:t>
            </a:r>
            <a:r>
              <a:rPr lang="id-ID" sz="2000" dirty="0">
                <a:sym typeface="Wingdings" pitchFamily="2" charset="2"/>
              </a:rPr>
              <a:t> : kemampuan memendek dari ukuran</a:t>
            </a:r>
            <a:endParaRPr lang="en-US" sz="2000" dirty="0">
              <a:sym typeface="Wingdings" pitchFamily="2" charset="2"/>
            </a:endParaRPr>
          </a:p>
          <a:p>
            <a:pPr marL="511175" lvl="1" indent="65088">
              <a:spcBef>
                <a:spcPts val="600"/>
              </a:spcBef>
              <a:buNone/>
              <a:defRPr/>
            </a:pPr>
            <a:r>
              <a:rPr lang="en-US" sz="2000" dirty="0">
                <a:sym typeface="Wingdings" pitchFamily="2" charset="2"/>
              </a:rPr>
              <a:t> </a:t>
            </a:r>
            <a:r>
              <a:rPr lang="id-ID" sz="2000" dirty="0">
                <a:sym typeface="Wingdings" pitchFamily="2" charset="2"/>
              </a:rPr>
              <a:t> semula</a:t>
            </a:r>
            <a:r>
              <a:rPr lang="en-US" sz="2000" dirty="0">
                <a:sym typeface="Wingdings" pitchFamily="2" charset="2"/>
              </a:rPr>
              <a:t>.</a:t>
            </a:r>
            <a:endParaRPr lang="id-ID" sz="2000" dirty="0">
              <a:sym typeface="Wingdings" pitchFamily="2" charset="2"/>
            </a:endParaRPr>
          </a:p>
          <a:p>
            <a:pPr marL="511175" lvl="1" indent="65088">
              <a:spcBef>
                <a:spcPts val="600"/>
              </a:spcBef>
              <a:buFont typeface="Arial" pitchFamily="34" charset="0"/>
              <a:buChar char="•"/>
              <a:defRPr/>
            </a:pPr>
            <a:r>
              <a:rPr lang="en-US" sz="2000" b="1" dirty="0">
                <a:sym typeface="Wingdings" pitchFamily="2" charset="2"/>
              </a:rPr>
              <a:t>  </a:t>
            </a:r>
            <a:r>
              <a:rPr lang="id-ID" sz="2000" b="1" dirty="0">
                <a:sym typeface="Wingdings" pitchFamily="2" charset="2"/>
              </a:rPr>
              <a:t>Ekstensibilitas</a:t>
            </a:r>
            <a:r>
              <a:rPr lang="id-ID" sz="2000" dirty="0">
                <a:sym typeface="Wingdings" pitchFamily="2" charset="2"/>
              </a:rPr>
              <a:t> : kemampuan memanjang dari ukuran</a:t>
            </a:r>
            <a:endParaRPr lang="en-US" sz="2000" dirty="0">
              <a:sym typeface="Wingdings" pitchFamily="2" charset="2"/>
            </a:endParaRPr>
          </a:p>
          <a:p>
            <a:pPr marL="511175" lvl="1" indent="65088">
              <a:spcBef>
                <a:spcPts val="600"/>
              </a:spcBef>
              <a:buNone/>
              <a:defRPr/>
            </a:pPr>
            <a:r>
              <a:rPr lang="en-US" sz="2000" dirty="0">
                <a:sym typeface="Wingdings" pitchFamily="2" charset="2"/>
              </a:rPr>
              <a:t> </a:t>
            </a:r>
            <a:r>
              <a:rPr lang="id-ID" sz="2000" dirty="0">
                <a:sym typeface="Wingdings" pitchFamily="2" charset="2"/>
              </a:rPr>
              <a:t> semula</a:t>
            </a:r>
            <a:r>
              <a:rPr lang="en-US" sz="2000" dirty="0">
                <a:sym typeface="Wingdings" pitchFamily="2" charset="2"/>
              </a:rPr>
              <a:t>.</a:t>
            </a:r>
            <a:endParaRPr lang="id-ID" sz="2000" dirty="0">
              <a:sym typeface="Wingdings" pitchFamily="2" charset="2"/>
            </a:endParaRPr>
          </a:p>
          <a:p>
            <a:pPr marL="511175" lvl="1" indent="65088">
              <a:spcBef>
                <a:spcPts val="600"/>
              </a:spcBef>
              <a:buFont typeface="Arial" pitchFamily="34" charset="0"/>
              <a:buChar char="•"/>
              <a:defRPr/>
            </a:pPr>
            <a:r>
              <a:rPr lang="en-US" sz="2000" b="1" dirty="0">
                <a:sym typeface="Wingdings" pitchFamily="2" charset="2"/>
              </a:rPr>
              <a:t>  </a:t>
            </a:r>
            <a:r>
              <a:rPr lang="id-ID" sz="2000" b="1" dirty="0">
                <a:sym typeface="Wingdings" pitchFamily="2" charset="2"/>
              </a:rPr>
              <a:t>Elastisita</a:t>
            </a:r>
            <a:r>
              <a:rPr lang="id-ID" sz="2000" dirty="0">
                <a:sym typeface="Wingdings" pitchFamily="2" charset="2"/>
              </a:rPr>
              <a:t>s : kemampuan kembali ke ukuran semula</a:t>
            </a:r>
            <a:r>
              <a:rPr lang="en-US" sz="2000" dirty="0">
                <a:sym typeface="Wingdings" pitchFamily="2" charset="2"/>
              </a:rPr>
              <a:t>.</a:t>
            </a:r>
            <a:endParaRPr lang="id-ID" sz="2000" dirty="0">
              <a:sym typeface="Wingdings" pitchFamily="2" charset="2"/>
            </a:endParaRPr>
          </a:p>
        </p:txBody>
      </p:sp>
      <p:sp>
        <p:nvSpPr>
          <p:cNvPr id="4" name="Parallelogram 3"/>
          <p:cNvSpPr/>
          <p:nvPr/>
        </p:nvSpPr>
        <p:spPr>
          <a:xfrm>
            <a:off x="-139632" y="1110898"/>
            <a:ext cx="2044632" cy="517902"/>
          </a:xfrm>
          <a:prstGeom prst="parallelogram">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5" name="TextBox 4"/>
          <p:cNvSpPr txBox="1"/>
          <p:nvPr/>
        </p:nvSpPr>
        <p:spPr>
          <a:xfrm>
            <a:off x="304800" y="1169350"/>
            <a:ext cx="1676400" cy="430851"/>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D. OTOT</a:t>
            </a:r>
          </a:p>
        </p:txBody>
      </p:sp>
    </p:spTree>
    <p:extLst>
      <p:ext uri="{BB962C8B-B14F-4D97-AF65-F5344CB8AC3E}">
        <p14:creationId xmlns:p14="http://schemas.microsoft.com/office/powerpoint/2010/main" val="2761147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750"/>
                            </p:stCondLst>
                            <p:childTnLst>
                              <p:par>
                                <p:cTn id="9" presetID="10" presetClass="entr" presetSubtype="0" fill="hold" grpId="0" nodeType="afterEffect">
                                  <p:stCondLst>
                                    <p:cond delay="25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500"/>
                            </p:stCondLst>
                            <p:childTnLst>
                              <p:par>
                                <p:cTn id="13" presetID="42" presetClass="entr" presetSubtype="0" fill="hold" grpId="0" nodeType="afterEffect">
                                  <p:stCondLst>
                                    <p:cond delay="25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anim calcmode="lin" valueType="num">
                                      <p:cBhvr>
                                        <p:cTn id="16" dur="500" fill="hold"/>
                                        <p:tgtEl>
                                          <p:spTgt spid="3"/>
                                        </p:tgtEl>
                                        <p:attrNameLst>
                                          <p:attrName>ppt_x</p:attrName>
                                        </p:attrNameLst>
                                      </p:cBhvr>
                                      <p:tavLst>
                                        <p:tav tm="0">
                                          <p:val>
                                            <p:strVal val="#ppt_x"/>
                                          </p:val>
                                        </p:tav>
                                        <p:tav tm="100000">
                                          <p:val>
                                            <p:strVal val="#ppt_x"/>
                                          </p:val>
                                        </p:tav>
                                      </p:tavLst>
                                    </p:anim>
                                    <p:anim calcmode="lin" valueType="num">
                                      <p:cBhvr>
                                        <p:cTn id="17"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36814" y="2286000"/>
            <a:ext cx="1371600" cy="342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err="1">
                <a:solidFill>
                  <a:schemeClr val="tx1"/>
                </a:solidFill>
              </a:rPr>
              <a:t>Otot</a:t>
            </a:r>
            <a:r>
              <a:rPr lang="en-US" b="1" dirty="0">
                <a:solidFill>
                  <a:schemeClr val="tx1"/>
                </a:solidFill>
              </a:rPr>
              <a:t> </a:t>
            </a:r>
            <a:r>
              <a:rPr lang="en-US" b="1" dirty="0" err="1">
                <a:solidFill>
                  <a:schemeClr val="tx1"/>
                </a:solidFill>
              </a:rPr>
              <a:t>Lurik</a:t>
            </a:r>
            <a:endParaRPr lang="en-US" b="1" dirty="0">
              <a:solidFill>
                <a:schemeClr val="tx1"/>
              </a:solidFill>
            </a:endParaRPr>
          </a:p>
        </p:txBody>
      </p:sp>
      <p:sp>
        <p:nvSpPr>
          <p:cNvPr id="5" name="Content Placeholder 2"/>
          <p:cNvSpPr txBox="1">
            <a:spLocks/>
          </p:cNvSpPr>
          <p:nvPr/>
        </p:nvSpPr>
        <p:spPr>
          <a:xfrm>
            <a:off x="636814" y="2702124"/>
            <a:ext cx="4392386" cy="1869877"/>
          </a:xfrm>
          <a:prstGeom prst="rect">
            <a:avLst/>
          </a:prstGeom>
          <a:noFill/>
          <a:ln>
            <a:noFill/>
          </a:ln>
          <a:effectLst/>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4625" lvl="1" indent="-174625">
              <a:spcBef>
                <a:spcPts val="600"/>
              </a:spcBef>
              <a:buFont typeface="Arial" pitchFamily="34" charset="0"/>
              <a:buChar char="•"/>
              <a:defRPr/>
            </a:pPr>
            <a:r>
              <a:rPr lang="id-ID" sz="1800" dirty="0">
                <a:sym typeface="Wingdings" pitchFamily="2" charset="2"/>
              </a:rPr>
              <a:t>Memiliki garis gelap terang (aktin &amp; miosin)  otot serat lintang</a:t>
            </a:r>
            <a:r>
              <a:rPr lang="en-US" sz="1800" dirty="0">
                <a:sym typeface="Wingdings" pitchFamily="2" charset="2"/>
              </a:rPr>
              <a:t>.</a:t>
            </a:r>
            <a:endParaRPr lang="id-ID" sz="1800" dirty="0">
              <a:sym typeface="Wingdings" pitchFamily="2" charset="2"/>
            </a:endParaRPr>
          </a:p>
          <a:p>
            <a:pPr marL="174625" lvl="1" indent="-174625">
              <a:spcBef>
                <a:spcPts val="600"/>
              </a:spcBef>
              <a:buFont typeface="Arial" pitchFamily="34" charset="0"/>
              <a:buChar char="•"/>
              <a:defRPr/>
            </a:pPr>
            <a:r>
              <a:rPr lang="id-ID" sz="1800" dirty="0">
                <a:sym typeface="Wingdings" pitchFamily="2" charset="2"/>
              </a:rPr>
              <a:t>Aktin &amp; miosin : </a:t>
            </a:r>
            <a:r>
              <a:rPr lang="en-US" sz="1800" dirty="0" err="1">
                <a:sym typeface="Wingdings" pitchFamily="2" charset="2"/>
              </a:rPr>
              <a:t>komponen</a:t>
            </a:r>
            <a:r>
              <a:rPr lang="en-US" sz="1800" dirty="0">
                <a:sym typeface="Wingdings" pitchFamily="2" charset="2"/>
              </a:rPr>
              <a:t> </a:t>
            </a:r>
            <a:r>
              <a:rPr lang="id-ID" sz="1800" dirty="0">
                <a:sym typeface="Wingdings" pitchFamily="2" charset="2"/>
              </a:rPr>
              <a:t>penggerak otot</a:t>
            </a:r>
            <a:r>
              <a:rPr lang="en-US" sz="1800" dirty="0">
                <a:sym typeface="Wingdings" pitchFamily="2" charset="2"/>
              </a:rPr>
              <a:t>.</a:t>
            </a:r>
            <a:endParaRPr lang="id-ID" sz="1800" dirty="0">
              <a:sym typeface="Wingdings" pitchFamily="2" charset="2"/>
            </a:endParaRPr>
          </a:p>
          <a:p>
            <a:pPr marL="174625" lvl="1" indent="-174625">
              <a:spcBef>
                <a:spcPts val="600"/>
              </a:spcBef>
              <a:buFont typeface="Arial" pitchFamily="34" charset="0"/>
              <a:buChar char="•"/>
              <a:defRPr/>
            </a:pPr>
            <a:r>
              <a:rPr lang="id-ID" sz="1800" dirty="0">
                <a:sym typeface="Wingdings" pitchFamily="2" charset="2"/>
              </a:rPr>
              <a:t>Berbentuk silindris dan memiliki banyak inti di tepi</a:t>
            </a:r>
            <a:r>
              <a:rPr lang="en-US" sz="1800" dirty="0">
                <a:sym typeface="Wingdings" pitchFamily="2" charset="2"/>
              </a:rPr>
              <a:t>.</a:t>
            </a:r>
            <a:endParaRPr lang="id-ID" sz="1800" dirty="0">
              <a:sym typeface="Wingdings" pitchFamily="2" charset="2"/>
            </a:endParaRPr>
          </a:p>
        </p:txBody>
      </p:sp>
      <p:grpSp>
        <p:nvGrpSpPr>
          <p:cNvPr id="6" name="Group 5"/>
          <p:cNvGrpSpPr/>
          <p:nvPr/>
        </p:nvGrpSpPr>
        <p:grpSpPr>
          <a:xfrm>
            <a:off x="4838700" y="2286000"/>
            <a:ext cx="4056742" cy="1739444"/>
            <a:chOff x="4838700" y="1428750"/>
            <a:chExt cx="4056742" cy="1739444"/>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1428750"/>
              <a:ext cx="3637642"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4838700" y="2952750"/>
              <a:ext cx="2019300" cy="215444"/>
            </a:xfrm>
            <a:prstGeom prst="rect">
              <a:avLst/>
            </a:prstGeom>
          </p:spPr>
          <p:txBody>
            <a:bodyPr wrap="square">
              <a:spAutoFit/>
            </a:bodyPr>
            <a:lstStyle/>
            <a:p>
              <a:pPr algn="r"/>
              <a:r>
                <a:rPr lang="en-US" sz="800" dirty="0" err="1"/>
                <a:t>Sumber</a:t>
              </a:r>
              <a:r>
                <a:rPr lang="en-US" sz="800" dirty="0"/>
                <a:t>: </a:t>
              </a:r>
              <a:r>
                <a:rPr lang="en-US" sz="800" i="1" dirty="0"/>
                <a:t>shutterstock.com</a:t>
              </a:r>
            </a:p>
          </p:txBody>
        </p:sp>
      </p:grpSp>
      <p:sp>
        <p:nvSpPr>
          <p:cNvPr id="9" name="Parallelogram 8"/>
          <p:cNvSpPr/>
          <p:nvPr/>
        </p:nvSpPr>
        <p:spPr>
          <a:xfrm>
            <a:off x="-139632" y="1110898"/>
            <a:ext cx="2044632" cy="517902"/>
          </a:xfrm>
          <a:prstGeom prst="parallelogram">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10" name="TextBox 9"/>
          <p:cNvSpPr txBox="1"/>
          <p:nvPr/>
        </p:nvSpPr>
        <p:spPr>
          <a:xfrm>
            <a:off x="304800" y="1169350"/>
            <a:ext cx="1676400" cy="430851"/>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D. OTOT</a:t>
            </a:r>
          </a:p>
        </p:txBody>
      </p:sp>
      <p:sp>
        <p:nvSpPr>
          <p:cNvPr id="11" name="Rectangle 10"/>
          <p:cNvSpPr/>
          <p:nvPr/>
        </p:nvSpPr>
        <p:spPr>
          <a:xfrm>
            <a:off x="381002" y="1809750"/>
            <a:ext cx="2452006" cy="40005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sz="2000" b="1" dirty="0" err="1">
                <a:solidFill>
                  <a:schemeClr val="tx1"/>
                </a:solidFill>
                <a:cs typeface="Calibri" pitchFamily="34" charset="0"/>
              </a:rPr>
              <a:t>Jenis-jenis</a:t>
            </a:r>
            <a:r>
              <a:rPr lang="en-US" sz="2000" b="1" dirty="0">
                <a:solidFill>
                  <a:schemeClr val="tx1"/>
                </a:solidFill>
                <a:cs typeface="Calibri" pitchFamily="34" charset="0"/>
              </a:rPr>
              <a:t> </a:t>
            </a:r>
            <a:r>
              <a:rPr lang="en-US" sz="2000" b="1" dirty="0" err="1">
                <a:solidFill>
                  <a:schemeClr val="tx1"/>
                </a:solidFill>
                <a:cs typeface="Calibri" pitchFamily="34" charset="0"/>
              </a:rPr>
              <a:t>Otot</a:t>
            </a:r>
            <a:endParaRPr lang="en-US" sz="2000" b="1" dirty="0">
              <a:solidFill>
                <a:schemeClr val="tx1"/>
              </a:solidFill>
              <a:cs typeface="Calibri" pitchFamily="34" charset="0"/>
            </a:endParaRPr>
          </a:p>
        </p:txBody>
      </p:sp>
      <p:cxnSp>
        <p:nvCxnSpPr>
          <p:cNvPr id="12" name="Straight Connector 11"/>
          <p:cNvCxnSpPr/>
          <p:nvPr/>
        </p:nvCxnSpPr>
        <p:spPr>
          <a:xfrm>
            <a:off x="5181600" y="1924850"/>
            <a:ext cx="0" cy="3104351"/>
          </a:xfrm>
          <a:prstGeom prst="line">
            <a:avLst/>
          </a:prstGeom>
          <a:ln w="19050">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8822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par>
                          <p:cTn id="8" fill="hold">
                            <p:stCondLst>
                              <p:cond delay="750"/>
                            </p:stCondLst>
                            <p:childTnLst>
                              <p:par>
                                <p:cTn id="9" presetID="10" presetClass="entr" presetSubtype="0" fill="hold" grpId="0" nodeType="afterEffect">
                                  <p:stCondLst>
                                    <p:cond delay="25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500"/>
                            </p:stCondLst>
                            <p:childTnLst>
                              <p:par>
                                <p:cTn id="13" presetID="2" presetClass="entr" presetSubtype="8" fill="hold" grpId="0" nodeType="afterEffect">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2250"/>
                            </p:stCondLst>
                            <p:childTnLst>
                              <p:par>
                                <p:cTn id="18" presetID="10" presetClass="entr" presetSubtype="0" fill="hold" nodeType="afterEffect">
                                  <p:stCondLst>
                                    <p:cond delay="25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par>
                          <p:cTn id="21" fill="hold">
                            <p:stCondLst>
                              <p:cond delay="3000"/>
                            </p:stCondLst>
                            <p:childTnLst>
                              <p:par>
                                <p:cTn id="22" presetID="42" presetClass="entr" presetSubtype="0" fill="hold" nodeType="afterEffect">
                                  <p:stCondLst>
                                    <p:cond delay="25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anim calcmode="lin" valueType="num">
                                      <p:cBhvr>
                                        <p:cTn id="25" dur="500" fill="hold"/>
                                        <p:tgtEl>
                                          <p:spTgt spid="6"/>
                                        </p:tgtEl>
                                        <p:attrNameLst>
                                          <p:attrName>ppt_x</p:attrName>
                                        </p:attrNameLst>
                                      </p:cBhvr>
                                      <p:tavLst>
                                        <p:tav tm="0">
                                          <p:val>
                                            <p:strVal val="#ppt_x"/>
                                          </p:val>
                                        </p:tav>
                                        <p:tav tm="100000">
                                          <p:val>
                                            <p:strVal val="#ppt_x"/>
                                          </p:val>
                                        </p:tav>
                                      </p:tavLst>
                                    </p:anim>
                                    <p:anim calcmode="lin" valueType="num">
                                      <p:cBhvr>
                                        <p:cTn id="26"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1"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754038" y="2667000"/>
            <a:ext cx="7246962" cy="2495550"/>
          </a:xfrm>
          <a:prstGeom prst="rect">
            <a:avLst/>
          </a:prstGeom>
          <a:solidFill>
            <a:schemeClr val="accent4">
              <a:lumMod val="20000"/>
              <a:lumOff val="80000"/>
            </a:schemeClr>
          </a:solidFill>
          <a:ln>
            <a:noFill/>
          </a:ln>
          <a:effectLst>
            <a:outerShdw blurRad="50800" dist="38100" dir="5400000" algn="t" rotWithShape="0">
              <a:prstClr val="black">
                <a:alpha val="40000"/>
              </a:prstClr>
            </a:outerShdw>
          </a:effectLst>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buFont typeface="Wingdings" pitchFamily="2" charset="2"/>
              <a:buChar char="Ø"/>
              <a:defRPr/>
            </a:pPr>
            <a:r>
              <a:rPr lang="id-ID" sz="1600" dirty="0">
                <a:sym typeface="Wingdings" pitchFamily="2" charset="2"/>
              </a:rPr>
              <a:t>Otot rangka merupakan otot lurik</a:t>
            </a:r>
            <a:r>
              <a:rPr lang="en-US" sz="1600" dirty="0">
                <a:sym typeface="Wingdings" pitchFamily="2" charset="2"/>
              </a:rPr>
              <a:t>.</a:t>
            </a:r>
            <a:endParaRPr lang="id-ID" sz="1600" dirty="0">
              <a:sym typeface="Wingdings" pitchFamily="2" charset="2"/>
            </a:endParaRPr>
          </a:p>
          <a:p>
            <a:pPr>
              <a:spcBef>
                <a:spcPts val="0"/>
              </a:spcBef>
              <a:buFont typeface="Wingdings" pitchFamily="2" charset="2"/>
              <a:buChar char="Ø"/>
              <a:defRPr/>
            </a:pPr>
            <a:r>
              <a:rPr lang="id-ID" sz="1600" dirty="0">
                <a:sym typeface="Wingdings" pitchFamily="2" charset="2"/>
              </a:rPr>
              <a:t>Kerja otot lurik dikenalikan oleh otak  otot sadar</a:t>
            </a:r>
            <a:r>
              <a:rPr lang="en-US" sz="1600" dirty="0">
                <a:sym typeface="Wingdings" pitchFamily="2" charset="2"/>
              </a:rPr>
              <a:t>.</a:t>
            </a:r>
            <a:endParaRPr lang="id-ID" sz="1600" dirty="0">
              <a:sym typeface="Wingdings" pitchFamily="2" charset="2"/>
            </a:endParaRPr>
          </a:p>
          <a:p>
            <a:pPr>
              <a:spcBef>
                <a:spcPts val="0"/>
              </a:spcBef>
              <a:buFont typeface="Wingdings" pitchFamily="2" charset="2"/>
              <a:buChar char="Ø"/>
              <a:defRPr/>
            </a:pPr>
            <a:r>
              <a:rPr lang="id-ID" sz="1600" dirty="0">
                <a:sym typeface="Wingdings" pitchFamily="2" charset="2"/>
              </a:rPr>
              <a:t>Otot rangka memiliki bagian</a:t>
            </a:r>
            <a:r>
              <a:rPr lang="en-US" sz="1600" dirty="0">
                <a:sym typeface="Wingdings" pitchFamily="2" charset="2"/>
              </a:rPr>
              <a:t>.</a:t>
            </a:r>
            <a:endParaRPr lang="id-ID" sz="1600" dirty="0">
              <a:sym typeface="Wingdings" pitchFamily="2" charset="2"/>
            </a:endParaRPr>
          </a:p>
          <a:p>
            <a:pPr marL="571500" lvl="1" indent="-228600">
              <a:spcBef>
                <a:spcPts val="0"/>
              </a:spcBef>
              <a:buFont typeface="Arial" pitchFamily="34" charset="0"/>
              <a:buChar char="•"/>
              <a:defRPr/>
            </a:pPr>
            <a:r>
              <a:rPr lang="id-ID" sz="1600" b="1" i="1" u="sng" dirty="0">
                <a:sym typeface="Wingdings" pitchFamily="2" charset="2"/>
              </a:rPr>
              <a:t>Tendon</a:t>
            </a:r>
            <a:r>
              <a:rPr lang="id-ID" sz="1600" dirty="0">
                <a:sym typeface="Wingdings" pitchFamily="2" charset="2"/>
              </a:rPr>
              <a:t> : dua ujung liat</a:t>
            </a:r>
            <a:r>
              <a:rPr lang="en-US" sz="1600" dirty="0">
                <a:sym typeface="Wingdings" pitchFamily="2" charset="2"/>
              </a:rPr>
              <a:t>.</a:t>
            </a:r>
            <a:endParaRPr lang="id-ID" sz="1600" dirty="0">
              <a:sym typeface="Wingdings" pitchFamily="2" charset="2"/>
            </a:endParaRPr>
          </a:p>
          <a:p>
            <a:pPr marL="571500" lvl="1" indent="-228600">
              <a:spcBef>
                <a:spcPts val="0"/>
              </a:spcBef>
              <a:buFont typeface="Arial" pitchFamily="34" charset="0"/>
              <a:buChar char="•"/>
              <a:defRPr/>
            </a:pPr>
            <a:r>
              <a:rPr lang="id-ID" sz="1600" b="1" i="1" u="sng" dirty="0">
                <a:sym typeface="Wingdings" pitchFamily="2" charset="2"/>
              </a:rPr>
              <a:t>Empal</a:t>
            </a:r>
            <a:r>
              <a:rPr lang="id-ID" sz="1600" dirty="0">
                <a:sym typeface="Wingdings" pitchFamily="2" charset="2"/>
              </a:rPr>
              <a:t> : bagian tengah yang membesar</a:t>
            </a:r>
            <a:r>
              <a:rPr lang="en-US" sz="1600" dirty="0">
                <a:sym typeface="Wingdings" pitchFamily="2" charset="2"/>
              </a:rPr>
              <a:t>.</a:t>
            </a:r>
            <a:endParaRPr lang="id-ID" sz="1600" dirty="0">
              <a:sym typeface="Wingdings" pitchFamily="2" charset="2"/>
            </a:endParaRPr>
          </a:p>
          <a:p>
            <a:pPr>
              <a:spcBef>
                <a:spcPts val="0"/>
              </a:spcBef>
              <a:buFont typeface="Wingdings" pitchFamily="2" charset="2"/>
              <a:buChar char="Ø"/>
              <a:defRPr/>
            </a:pPr>
            <a:r>
              <a:rPr lang="id-ID" sz="1600" dirty="0">
                <a:sym typeface="Wingdings" pitchFamily="2" charset="2"/>
              </a:rPr>
              <a:t>Tendon yang melekat pada tulang diam disebut </a:t>
            </a:r>
            <a:r>
              <a:rPr lang="id-ID" sz="1600" b="1" i="1" u="sng" dirty="0">
                <a:sym typeface="Wingdings" pitchFamily="2" charset="2"/>
              </a:rPr>
              <a:t>origo</a:t>
            </a:r>
            <a:r>
              <a:rPr lang="en-US" sz="1600" b="1" i="1" u="sng" dirty="0">
                <a:sym typeface="Wingdings" pitchFamily="2" charset="2"/>
              </a:rPr>
              <a:t>.</a:t>
            </a:r>
            <a:endParaRPr lang="id-ID" sz="1600" b="1" i="1" u="sng" dirty="0">
              <a:sym typeface="Wingdings" pitchFamily="2" charset="2"/>
            </a:endParaRPr>
          </a:p>
          <a:p>
            <a:pPr>
              <a:spcBef>
                <a:spcPts val="0"/>
              </a:spcBef>
              <a:buFont typeface="Wingdings" pitchFamily="2" charset="2"/>
              <a:buChar char="Ø"/>
              <a:defRPr/>
            </a:pPr>
            <a:r>
              <a:rPr lang="id-ID" sz="1600" dirty="0">
                <a:sym typeface="Wingdings" pitchFamily="2" charset="2"/>
              </a:rPr>
              <a:t>Tendon yang melekat pada tulang yang dapat bergerak disebut </a:t>
            </a:r>
            <a:r>
              <a:rPr lang="id-ID" sz="1600" b="1" i="1" dirty="0">
                <a:sym typeface="Wingdings" pitchFamily="2" charset="2"/>
              </a:rPr>
              <a:t>i</a:t>
            </a:r>
            <a:r>
              <a:rPr lang="id-ID" sz="1600" b="1" i="1" u="sng" dirty="0">
                <a:sym typeface="Wingdings" pitchFamily="2" charset="2"/>
              </a:rPr>
              <a:t>nsersio</a:t>
            </a:r>
            <a:r>
              <a:rPr lang="en-US" sz="1600" b="1" i="1" u="sng" dirty="0">
                <a:sym typeface="Wingdings" pitchFamily="2" charset="2"/>
              </a:rPr>
              <a:t>.</a:t>
            </a:r>
            <a:endParaRPr lang="id-ID" sz="1600" b="1" i="1" u="sng" dirty="0">
              <a:sym typeface="Wingdings" pitchFamily="2" charset="2"/>
            </a:endParaRPr>
          </a:p>
          <a:p>
            <a:pPr>
              <a:spcBef>
                <a:spcPts val="0"/>
              </a:spcBef>
              <a:buFont typeface="Wingdings" pitchFamily="2" charset="2"/>
              <a:buChar char="Ø"/>
              <a:defRPr/>
            </a:pPr>
            <a:r>
              <a:rPr lang="id-ID" sz="1600" dirty="0">
                <a:sym typeface="Wingdings" pitchFamily="2" charset="2"/>
              </a:rPr>
              <a:t>Jika otot berkontraksi maka empal akan memendek, membesar,</a:t>
            </a:r>
            <a:endParaRPr lang="en-US" sz="1600" dirty="0">
              <a:sym typeface="Wingdings" pitchFamily="2" charset="2"/>
            </a:endParaRPr>
          </a:p>
          <a:p>
            <a:pPr marL="0" indent="0">
              <a:spcBef>
                <a:spcPts val="0"/>
              </a:spcBef>
              <a:buNone/>
              <a:defRPr/>
            </a:pPr>
            <a:r>
              <a:rPr lang="en-US" sz="1600" dirty="0">
                <a:sym typeface="Wingdings" pitchFamily="2" charset="2"/>
              </a:rPr>
              <a:t>     </a:t>
            </a:r>
            <a:r>
              <a:rPr lang="id-ID" sz="1600" dirty="0">
                <a:sym typeface="Wingdings" pitchFamily="2" charset="2"/>
              </a:rPr>
              <a:t> dan mengeras membuat tulang terangkat</a:t>
            </a:r>
            <a:r>
              <a:rPr lang="en-US" sz="1600" dirty="0">
                <a:sym typeface="Wingdings" pitchFamily="2" charset="2"/>
              </a:rPr>
              <a:t>.</a:t>
            </a:r>
            <a:endParaRPr lang="id-ID" sz="1600" dirty="0">
              <a:sym typeface="Wingdings" pitchFamily="2" charset="2"/>
            </a:endParaRPr>
          </a:p>
        </p:txBody>
      </p:sp>
      <p:sp>
        <p:nvSpPr>
          <p:cNvPr id="6" name="Rectangle 5"/>
          <p:cNvSpPr/>
          <p:nvPr/>
        </p:nvSpPr>
        <p:spPr>
          <a:xfrm>
            <a:off x="638175" y="2247900"/>
            <a:ext cx="1371600" cy="342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err="1">
                <a:solidFill>
                  <a:schemeClr val="tx1"/>
                </a:solidFill>
              </a:rPr>
              <a:t>Otot</a:t>
            </a:r>
            <a:r>
              <a:rPr lang="en-US" b="1" dirty="0">
                <a:solidFill>
                  <a:schemeClr val="tx1"/>
                </a:solidFill>
              </a:rPr>
              <a:t> </a:t>
            </a:r>
            <a:r>
              <a:rPr lang="en-US" b="1" dirty="0" err="1">
                <a:solidFill>
                  <a:schemeClr val="tx1"/>
                </a:solidFill>
              </a:rPr>
              <a:t>Lurik</a:t>
            </a:r>
            <a:endParaRPr lang="en-US" b="1" dirty="0">
              <a:solidFill>
                <a:schemeClr val="tx1"/>
              </a:solidFill>
            </a:endParaRPr>
          </a:p>
        </p:txBody>
      </p:sp>
      <p:sp>
        <p:nvSpPr>
          <p:cNvPr id="7" name="Parallelogram 6"/>
          <p:cNvSpPr/>
          <p:nvPr/>
        </p:nvSpPr>
        <p:spPr>
          <a:xfrm>
            <a:off x="-139632" y="1110898"/>
            <a:ext cx="2044632" cy="517902"/>
          </a:xfrm>
          <a:prstGeom prst="parallelogram">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8" name="TextBox 7"/>
          <p:cNvSpPr txBox="1"/>
          <p:nvPr/>
        </p:nvSpPr>
        <p:spPr>
          <a:xfrm>
            <a:off x="304800" y="1169350"/>
            <a:ext cx="1676400" cy="430851"/>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D. OTOT</a:t>
            </a:r>
          </a:p>
        </p:txBody>
      </p:sp>
      <p:sp>
        <p:nvSpPr>
          <p:cNvPr id="9" name="Rectangle 8"/>
          <p:cNvSpPr/>
          <p:nvPr/>
        </p:nvSpPr>
        <p:spPr>
          <a:xfrm>
            <a:off x="381002" y="1809750"/>
            <a:ext cx="2438399" cy="40005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sz="2000" b="1" dirty="0" err="1">
                <a:solidFill>
                  <a:schemeClr val="tx1"/>
                </a:solidFill>
                <a:cs typeface="Calibri" pitchFamily="34" charset="0"/>
              </a:rPr>
              <a:t>Jenis-jenis</a:t>
            </a:r>
            <a:r>
              <a:rPr lang="en-US" sz="2000" b="1" dirty="0">
                <a:solidFill>
                  <a:schemeClr val="tx1"/>
                </a:solidFill>
                <a:cs typeface="Calibri" pitchFamily="34" charset="0"/>
              </a:rPr>
              <a:t> </a:t>
            </a:r>
            <a:r>
              <a:rPr lang="en-US" sz="2000" b="1" dirty="0" err="1">
                <a:solidFill>
                  <a:schemeClr val="tx1"/>
                </a:solidFill>
                <a:cs typeface="Calibri" pitchFamily="34" charset="0"/>
              </a:rPr>
              <a:t>Otot</a:t>
            </a:r>
            <a:endParaRPr lang="en-US" sz="2000" b="1" dirty="0">
              <a:solidFill>
                <a:schemeClr val="tx1"/>
              </a:solidFill>
              <a:cs typeface="Calibri" pitchFamily="34" charset="0"/>
            </a:endParaRPr>
          </a:p>
        </p:txBody>
      </p:sp>
    </p:spTree>
    <p:extLst>
      <p:ext uri="{BB962C8B-B14F-4D97-AF65-F5344CB8AC3E}">
        <p14:creationId xmlns:p14="http://schemas.microsoft.com/office/powerpoint/2010/main" val="3256051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25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750"/>
                            </p:stCondLst>
                            <p:childTnLst>
                              <p:par>
                                <p:cTn id="9" presetID="10" presetClass="entr" presetSubtype="0" fill="hold" grpId="0" nodeType="afterEffect">
                                  <p:stCondLst>
                                    <p:cond delay="25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500"/>
                            </p:stCondLst>
                            <p:childTnLst>
                              <p:par>
                                <p:cTn id="13" presetID="2" presetClass="entr" presetSubtype="4" fill="hold" grpId="0" nodeType="afterEffect">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9"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636814" y="2362200"/>
            <a:ext cx="4191000" cy="3124200"/>
          </a:xfrm>
          <a:prstGeom prst="rect">
            <a:avLst/>
          </a:prstGeom>
          <a:noFill/>
          <a:ln>
            <a:noFill/>
          </a:ln>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8600" lvl="1" indent="-228600">
              <a:buFont typeface="Arial" pitchFamily="34" charset="0"/>
              <a:buChar char="•"/>
              <a:tabLst>
                <a:tab pos="228600" algn="l"/>
              </a:tabLst>
              <a:defRPr/>
            </a:pPr>
            <a:r>
              <a:rPr lang="id-ID" sz="1600" dirty="0">
                <a:sym typeface="Wingdings" pitchFamily="2" charset="2"/>
              </a:rPr>
              <a:t>Berinti satu</a:t>
            </a:r>
          </a:p>
          <a:p>
            <a:pPr marL="228600" lvl="1" indent="-228600">
              <a:buFont typeface="Arial" pitchFamily="34" charset="0"/>
              <a:buChar char="•"/>
              <a:tabLst>
                <a:tab pos="228600" algn="l"/>
              </a:tabLst>
              <a:defRPr/>
            </a:pPr>
            <a:r>
              <a:rPr lang="id-ID" sz="1600" dirty="0">
                <a:sym typeface="Wingdings" pitchFamily="2" charset="2"/>
              </a:rPr>
              <a:t>Berbentuk gelendong dengan kedua </a:t>
            </a:r>
            <a:endParaRPr lang="en-US" sz="1600" dirty="0">
              <a:sym typeface="Wingdings" pitchFamily="2" charset="2"/>
            </a:endParaRPr>
          </a:p>
          <a:p>
            <a:pPr marL="0" lvl="1" indent="0">
              <a:buNone/>
              <a:tabLst>
                <a:tab pos="228600" algn="l"/>
              </a:tabLst>
              <a:defRPr/>
            </a:pPr>
            <a:r>
              <a:rPr lang="en-US" sz="1600" dirty="0">
                <a:sym typeface="Wingdings" pitchFamily="2" charset="2"/>
              </a:rPr>
              <a:t>    </a:t>
            </a:r>
            <a:r>
              <a:rPr lang="id-ID" sz="1600" dirty="0">
                <a:sym typeface="Wingdings" pitchFamily="2" charset="2"/>
              </a:rPr>
              <a:t>ujung </a:t>
            </a:r>
            <a:r>
              <a:rPr lang="en-US" sz="1600" dirty="0">
                <a:sym typeface="Wingdings" pitchFamily="2" charset="2"/>
              </a:rPr>
              <a:t>me</a:t>
            </a:r>
            <a:r>
              <a:rPr lang="id-ID" sz="1600" dirty="0">
                <a:sym typeface="Wingdings" pitchFamily="2" charset="2"/>
              </a:rPr>
              <a:t>runcing</a:t>
            </a:r>
          </a:p>
          <a:p>
            <a:pPr marL="228600" lvl="1" indent="-228600">
              <a:buFont typeface="Arial" pitchFamily="34" charset="0"/>
              <a:buChar char="•"/>
              <a:tabLst>
                <a:tab pos="228600" algn="l"/>
              </a:tabLst>
              <a:defRPr/>
            </a:pPr>
            <a:r>
              <a:rPr lang="id-ID" sz="1600" dirty="0">
                <a:sym typeface="Wingdings" pitchFamily="2" charset="2"/>
              </a:rPr>
              <a:t>Bekerja secara tidak sadar (otonom)</a:t>
            </a:r>
            <a:endParaRPr lang="en-US" sz="1600" dirty="0">
              <a:sym typeface="Wingdings" pitchFamily="2" charset="2"/>
            </a:endParaRPr>
          </a:p>
          <a:p>
            <a:pPr marL="228600" lvl="1" indent="-228600">
              <a:buFont typeface="Arial" pitchFamily="34" charset="0"/>
              <a:buChar char="•"/>
              <a:tabLst>
                <a:tab pos="228600" algn="l"/>
              </a:tabLst>
              <a:defRPr/>
            </a:pPr>
            <a:r>
              <a:rPr lang="en-US" sz="1600" dirty="0" err="1">
                <a:sym typeface="Wingdings" pitchFamily="2" charset="2"/>
              </a:rPr>
              <a:t>Lambat</a:t>
            </a:r>
            <a:r>
              <a:rPr lang="en-US" sz="1600" dirty="0">
                <a:sym typeface="Wingdings" pitchFamily="2" charset="2"/>
              </a:rPr>
              <a:t> </a:t>
            </a:r>
            <a:endParaRPr lang="id-ID" sz="1600" dirty="0">
              <a:sym typeface="Wingdings" pitchFamily="2" charset="2"/>
            </a:endParaRPr>
          </a:p>
          <a:p>
            <a:pPr marL="228600" lvl="1" indent="-228600">
              <a:buFont typeface="Arial" pitchFamily="34" charset="0"/>
              <a:buChar char="•"/>
              <a:tabLst>
                <a:tab pos="228600" algn="l"/>
              </a:tabLst>
              <a:defRPr/>
            </a:pPr>
            <a:r>
              <a:rPr lang="id-ID" sz="1600" dirty="0">
                <a:sym typeface="Wingdings" pitchFamily="2" charset="2"/>
              </a:rPr>
              <a:t>Tidak cepat lelah</a:t>
            </a:r>
          </a:p>
          <a:p>
            <a:pPr marL="228600" lvl="1" indent="-228600">
              <a:buFont typeface="Arial" pitchFamily="34" charset="0"/>
              <a:buChar char="•"/>
              <a:tabLst>
                <a:tab pos="228600" algn="l"/>
              </a:tabLst>
              <a:defRPr/>
            </a:pPr>
            <a:r>
              <a:rPr lang="id-ID" sz="1600" dirty="0">
                <a:sym typeface="Wingdings" pitchFamily="2" charset="2"/>
              </a:rPr>
              <a:t>Contoh : organ-organ dalam tubuh </a:t>
            </a:r>
            <a:endParaRPr lang="en-US" sz="1600" dirty="0">
              <a:sym typeface="Wingdings" pitchFamily="2" charset="2"/>
            </a:endParaRPr>
          </a:p>
          <a:p>
            <a:pPr marL="0" lvl="1" indent="0">
              <a:buNone/>
              <a:tabLst>
                <a:tab pos="228600" algn="l"/>
              </a:tabLst>
              <a:defRPr/>
            </a:pPr>
            <a:r>
              <a:rPr lang="en-US" sz="1600" dirty="0">
                <a:sym typeface="Wingdings" pitchFamily="2" charset="2"/>
              </a:rPr>
              <a:t>    </a:t>
            </a:r>
            <a:r>
              <a:rPr lang="id-ID" sz="1600" dirty="0">
                <a:sym typeface="Wingdings" pitchFamily="2" charset="2"/>
              </a:rPr>
              <a:t>(pencernaan, kelamin, ekskresi, </a:t>
            </a:r>
            <a:endParaRPr lang="en-US" sz="1600" dirty="0">
              <a:sym typeface="Wingdings" pitchFamily="2" charset="2"/>
            </a:endParaRPr>
          </a:p>
          <a:p>
            <a:pPr marL="0" lvl="1" indent="0">
              <a:buNone/>
              <a:tabLst>
                <a:tab pos="228600" algn="l"/>
              </a:tabLst>
              <a:defRPr/>
            </a:pPr>
            <a:r>
              <a:rPr lang="en-US" sz="1600" dirty="0">
                <a:sym typeface="Wingdings" pitchFamily="2" charset="2"/>
              </a:rPr>
              <a:t>    </a:t>
            </a:r>
            <a:r>
              <a:rPr lang="id-ID" sz="1600" dirty="0">
                <a:sym typeface="Wingdings" pitchFamily="2" charset="2"/>
              </a:rPr>
              <a:t>pembuluh darah)</a:t>
            </a:r>
            <a:r>
              <a:rPr lang="en-US" sz="1600" dirty="0">
                <a:sym typeface="Wingdings" pitchFamily="2" charset="2"/>
              </a:rPr>
              <a:t>.</a:t>
            </a:r>
            <a:endParaRPr lang="id-ID" sz="1600" dirty="0">
              <a:sym typeface="Wingdings" pitchFamily="2" charset="2"/>
            </a:endParaRPr>
          </a:p>
        </p:txBody>
      </p:sp>
      <p:grpSp>
        <p:nvGrpSpPr>
          <p:cNvPr id="13" name="Group 12"/>
          <p:cNvGrpSpPr/>
          <p:nvPr/>
        </p:nvGrpSpPr>
        <p:grpSpPr>
          <a:xfrm>
            <a:off x="5029200" y="2428876"/>
            <a:ext cx="3429000" cy="1924285"/>
            <a:chOff x="5365050" y="1152525"/>
            <a:chExt cx="3778950" cy="2015593"/>
          </a:xfrm>
        </p:grpSpPr>
        <p:sp>
          <p:nvSpPr>
            <p:cNvPr id="7" name="Rectangle 6"/>
            <p:cNvSpPr/>
            <p:nvPr/>
          </p:nvSpPr>
          <p:spPr>
            <a:xfrm>
              <a:off x="5562600" y="2942451"/>
              <a:ext cx="2019301" cy="225667"/>
            </a:xfrm>
            <a:prstGeom prst="rect">
              <a:avLst/>
            </a:prstGeom>
          </p:spPr>
          <p:txBody>
            <a:bodyPr wrap="square">
              <a:spAutoFit/>
            </a:bodyPr>
            <a:lstStyle/>
            <a:p>
              <a:pPr algn="r"/>
              <a:r>
                <a:rPr lang="en-US" sz="800" dirty="0" err="1"/>
                <a:t>Sumber</a:t>
              </a:r>
              <a:r>
                <a:rPr lang="en-US" sz="800" dirty="0"/>
                <a:t>: </a:t>
              </a:r>
              <a:r>
                <a:rPr lang="en-US" sz="800" i="1" dirty="0"/>
                <a:t>shutterstock.com</a:t>
              </a:r>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5050" y="1152525"/>
              <a:ext cx="3778950" cy="17186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8" name="Rectangle 7"/>
          <p:cNvSpPr/>
          <p:nvPr/>
        </p:nvSpPr>
        <p:spPr>
          <a:xfrm>
            <a:off x="636814" y="2247900"/>
            <a:ext cx="1371600" cy="342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err="1">
                <a:solidFill>
                  <a:schemeClr val="tx1"/>
                </a:solidFill>
              </a:rPr>
              <a:t>Otot</a:t>
            </a:r>
            <a:r>
              <a:rPr lang="en-US" b="1" dirty="0">
                <a:solidFill>
                  <a:schemeClr val="tx1"/>
                </a:solidFill>
              </a:rPr>
              <a:t> </a:t>
            </a:r>
            <a:r>
              <a:rPr lang="en-US" b="1" dirty="0" err="1">
                <a:solidFill>
                  <a:schemeClr val="tx1"/>
                </a:solidFill>
              </a:rPr>
              <a:t>Polos</a:t>
            </a:r>
            <a:endParaRPr lang="en-US" b="1" dirty="0">
              <a:solidFill>
                <a:schemeClr val="tx1"/>
              </a:solidFill>
            </a:endParaRPr>
          </a:p>
        </p:txBody>
      </p:sp>
      <p:sp>
        <p:nvSpPr>
          <p:cNvPr id="9" name="Parallelogram 8"/>
          <p:cNvSpPr/>
          <p:nvPr/>
        </p:nvSpPr>
        <p:spPr>
          <a:xfrm>
            <a:off x="-139632" y="1110898"/>
            <a:ext cx="2044632" cy="517902"/>
          </a:xfrm>
          <a:prstGeom prst="parallelogram">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10" name="TextBox 9"/>
          <p:cNvSpPr txBox="1"/>
          <p:nvPr/>
        </p:nvSpPr>
        <p:spPr>
          <a:xfrm>
            <a:off x="304800" y="1169350"/>
            <a:ext cx="1676400" cy="430851"/>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D. OTOT</a:t>
            </a:r>
          </a:p>
        </p:txBody>
      </p:sp>
      <p:sp>
        <p:nvSpPr>
          <p:cNvPr id="11" name="Rectangle 10"/>
          <p:cNvSpPr/>
          <p:nvPr/>
        </p:nvSpPr>
        <p:spPr>
          <a:xfrm>
            <a:off x="381002" y="1809750"/>
            <a:ext cx="2514599" cy="40005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sz="2000" b="1" dirty="0" err="1">
                <a:solidFill>
                  <a:schemeClr val="tx1"/>
                </a:solidFill>
                <a:cs typeface="Calibri" pitchFamily="34" charset="0"/>
              </a:rPr>
              <a:t>Jenis-jenis</a:t>
            </a:r>
            <a:r>
              <a:rPr lang="en-US" sz="2000" b="1" dirty="0">
                <a:solidFill>
                  <a:schemeClr val="tx1"/>
                </a:solidFill>
                <a:cs typeface="Calibri" pitchFamily="34" charset="0"/>
              </a:rPr>
              <a:t> </a:t>
            </a:r>
            <a:r>
              <a:rPr lang="en-US" sz="2000" b="1" dirty="0" err="1">
                <a:solidFill>
                  <a:schemeClr val="tx1"/>
                </a:solidFill>
                <a:cs typeface="Calibri" pitchFamily="34" charset="0"/>
              </a:rPr>
              <a:t>Otot</a:t>
            </a:r>
            <a:endParaRPr lang="en-US" sz="2000" b="1" dirty="0">
              <a:solidFill>
                <a:schemeClr val="tx1"/>
              </a:solidFill>
              <a:cs typeface="Calibri" pitchFamily="34" charset="0"/>
            </a:endParaRPr>
          </a:p>
        </p:txBody>
      </p:sp>
      <p:cxnSp>
        <p:nvCxnSpPr>
          <p:cNvPr id="12" name="Straight Connector 11"/>
          <p:cNvCxnSpPr/>
          <p:nvPr/>
        </p:nvCxnSpPr>
        <p:spPr>
          <a:xfrm>
            <a:off x="4724400" y="1828800"/>
            <a:ext cx="0" cy="3505200"/>
          </a:xfrm>
          <a:prstGeom prst="line">
            <a:avLst/>
          </a:prstGeom>
          <a:ln w="19050">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5810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par>
                          <p:cTn id="8" fill="hold">
                            <p:stCondLst>
                              <p:cond delay="750"/>
                            </p:stCondLst>
                            <p:childTnLst>
                              <p:par>
                                <p:cTn id="9" presetID="10" presetClass="entr" presetSubtype="0" fill="hold" grpId="0" nodeType="afterEffect">
                                  <p:stCondLst>
                                    <p:cond delay="25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500"/>
                            </p:stCondLst>
                            <p:childTnLst>
                              <p:par>
                                <p:cTn id="13" presetID="2" presetClass="entr" presetSubtype="8" fill="hold" grpId="0" nodeType="afterEffect">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2250"/>
                            </p:stCondLst>
                            <p:childTnLst>
                              <p:par>
                                <p:cTn id="18" presetID="10" presetClass="entr" presetSubtype="0" fill="hold" nodeType="afterEffect">
                                  <p:stCondLst>
                                    <p:cond delay="25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par>
                          <p:cTn id="21" fill="hold">
                            <p:stCondLst>
                              <p:cond delay="3000"/>
                            </p:stCondLst>
                            <p:childTnLst>
                              <p:par>
                                <p:cTn id="22" presetID="42" presetClass="entr" presetSubtype="0" fill="hold" nodeType="afterEffect">
                                  <p:stCondLst>
                                    <p:cond delay="25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anim calcmode="lin" valueType="num">
                                      <p:cBhvr>
                                        <p:cTn id="25" dur="500" fill="hold"/>
                                        <p:tgtEl>
                                          <p:spTgt spid="13"/>
                                        </p:tgtEl>
                                        <p:attrNameLst>
                                          <p:attrName>ppt_x</p:attrName>
                                        </p:attrNameLst>
                                      </p:cBhvr>
                                      <p:tavLst>
                                        <p:tav tm="0">
                                          <p:val>
                                            <p:strVal val="#ppt_x"/>
                                          </p:val>
                                        </p:tav>
                                        <p:tav tm="100000">
                                          <p:val>
                                            <p:strVal val="#ppt_x"/>
                                          </p:val>
                                        </p:tav>
                                      </p:tavLst>
                                    </p:anim>
                                    <p:anim calcmode="lin" valueType="num">
                                      <p:cBhvr>
                                        <p:cTn id="26"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1"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636814" y="2533650"/>
            <a:ext cx="4392386" cy="1657350"/>
          </a:xfrm>
          <a:prstGeom prst="rect">
            <a:avLst/>
          </a:prstGeom>
          <a:noFill/>
          <a:ln>
            <a:noFill/>
          </a:ln>
        </p:spPr>
        <p:txBody>
          <a:bodyPr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8600" lvl="1" indent="-228600">
              <a:buFont typeface="Arial" pitchFamily="34" charset="0"/>
              <a:buChar char="•"/>
              <a:defRPr/>
            </a:pPr>
            <a:r>
              <a:rPr lang="id-ID" sz="1800" dirty="0">
                <a:sym typeface="Wingdings" pitchFamily="2" charset="2"/>
              </a:rPr>
              <a:t>Berinti banyak di tengah</a:t>
            </a:r>
          </a:p>
          <a:p>
            <a:pPr marL="228600" lvl="1" indent="-228600">
              <a:buFont typeface="Arial" pitchFamily="34" charset="0"/>
              <a:buChar char="•"/>
              <a:defRPr/>
            </a:pPr>
            <a:r>
              <a:rPr lang="id-ID" sz="1800" dirty="0">
                <a:sym typeface="Wingdings" pitchFamily="2" charset="2"/>
              </a:rPr>
              <a:t>Terletak di jantung</a:t>
            </a:r>
          </a:p>
          <a:p>
            <a:pPr marL="228600" lvl="1" indent="-228600">
              <a:buFont typeface="Arial" pitchFamily="34" charset="0"/>
              <a:buChar char="•"/>
              <a:defRPr/>
            </a:pPr>
            <a:r>
              <a:rPr lang="id-ID" sz="1800" dirty="0">
                <a:sym typeface="Wingdings" pitchFamily="2" charset="2"/>
              </a:rPr>
              <a:t>Berbentuk serabut lurik bercabang</a:t>
            </a:r>
          </a:p>
          <a:p>
            <a:pPr marL="228600" lvl="1" indent="-228600">
              <a:buFont typeface="Arial" pitchFamily="34" charset="0"/>
              <a:buChar char="•"/>
              <a:defRPr/>
            </a:pPr>
            <a:r>
              <a:rPr lang="id-ID" sz="1800" dirty="0">
                <a:sym typeface="Wingdings" pitchFamily="2" charset="2"/>
              </a:rPr>
              <a:t>Bekerja secara otonom</a:t>
            </a:r>
          </a:p>
        </p:txBody>
      </p:sp>
      <p:grpSp>
        <p:nvGrpSpPr>
          <p:cNvPr id="6" name="Group 5"/>
          <p:cNvGrpSpPr/>
          <p:nvPr/>
        </p:nvGrpSpPr>
        <p:grpSpPr>
          <a:xfrm>
            <a:off x="4343401" y="2209800"/>
            <a:ext cx="4511995" cy="1739444"/>
            <a:chOff x="4419600" y="1352550"/>
            <a:chExt cx="4511995" cy="1739444"/>
          </a:xfrm>
        </p:grpSpPr>
        <p:sp>
          <p:nvSpPr>
            <p:cNvPr id="7" name="Rectangle 6"/>
            <p:cNvSpPr/>
            <p:nvPr/>
          </p:nvSpPr>
          <p:spPr>
            <a:xfrm>
              <a:off x="4419600" y="2876550"/>
              <a:ext cx="2019300" cy="215444"/>
            </a:xfrm>
            <a:prstGeom prst="rect">
              <a:avLst/>
            </a:prstGeom>
          </p:spPr>
          <p:txBody>
            <a:bodyPr wrap="square">
              <a:spAutoFit/>
            </a:bodyPr>
            <a:lstStyle/>
            <a:p>
              <a:pPr algn="r"/>
              <a:r>
                <a:rPr lang="en-US" sz="800" dirty="0" err="1"/>
                <a:t>Sumber</a:t>
              </a:r>
              <a:r>
                <a:rPr lang="en-US" sz="800" dirty="0"/>
                <a:t>: </a:t>
              </a:r>
              <a:r>
                <a:rPr lang="en-US" sz="800" i="1" dirty="0"/>
                <a:t>shutterstock.com</a:t>
              </a:r>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7429" y="1352550"/>
              <a:ext cx="3924166" cy="1547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8" name="Rectangle 7"/>
          <p:cNvSpPr/>
          <p:nvPr/>
        </p:nvSpPr>
        <p:spPr>
          <a:xfrm>
            <a:off x="636814" y="2286000"/>
            <a:ext cx="1801586" cy="342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err="1">
                <a:solidFill>
                  <a:schemeClr val="tx1"/>
                </a:solidFill>
              </a:rPr>
              <a:t>Otot</a:t>
            </a:r>
            <a:r>
              <a:rPr lang="en-US" b="1" dirty="0">
                <a:solidFill>
                  <a:schemeClr val="tx1"/>
                </a:solidFill>
              </a:rPr>
              <a:t> </a:t>
            </a:r>
            <a:r>
              <a:rPr lang="en-US" b="1" dirty="0" err="1">
                <a:solidFill>
                  <a:schemeClr val="tx1"/>
                </a:solidFill>
              </a:rPr>
              <a:t>Jantung</a:t>
            </a:r>
            <a:endParaRPr lang="en-US" b="1" dirty="0">
              <a:solidFill>
                <a:schemeClr val="tx1"/>
              </a:solidFill>
            </a:endParaRPr>
          </a:p>
        </p:txBody>
      </p:sp>
      <p:sp>
        <p:nvSpPr>
          <p:cNvPr id="9" name="Parallelogram 8"/>
          <p:cNvSpPr/>
          <p:nvPr/>
        </p:nvSpPr>
        <p:spPr>
          <a:xfrm>
            <a:off x="-139632" y="1110898"/>
            <a:ext cx="2044632" cy="517902"/>
          </a:xfrm>
          <a:prstGeom prst="parallelogram">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10" name="TextBox 9"/>
          <p:cNvSpPr txBox="1"/>
          <p:nvPr/>
        </p:nvSpPr>
        <p:spPr>
          <a:xfrm>
            <a:off x="304800" y="1169350"/>
            <a:ext cx="1676400" cy="430851"/>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D. OTOT</a:t>
            </a:r>
          </a:p>
        </p:txBody>
      </p:sp>
      <p:sp>
        <p:nvSpPr>
          <p:cNvPr id="11" name="Rectangle 10"/>
          <p:cNvSpPr/>
          <p:nvPr/>
        </p:nvSpPr>
        <p:spPr>
          <a:xfrm>
            <a:off x="381002" y="1809750"/>
            <a:ext cx="2514599" cy="40005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sz="2000" b="1" dirty="0" err="1">
                <a:solidFill>
                  <a:schemeClr val="tx1"/>
                </a:solidFill>
                <a:cs typeface="Calibri" pitchFamily="34" charset="0"/>
              </a:rPr>
              <a:t>Jenis-jenis</a:t>
            </a:r>
            <a:r>
              <a:rPr lang="en-US" sz="2000" b="1" dirty="0">
                <a:solidFill>
                  <a:schemeClr val="tx1"/>
                </a:solidFill>
                <a:cs typeface="Calibri" pitchFamily="34" charset="0"/>
              </a:rPr>
              <a:t> </a:t>
            </a:r>
            <a:r>
              <a:rPr lang="en-US" sz="2000" b="1" dirty="0" err="1">
                <a:solidFill>
                  <a:schemeClr val="tx1"/>
                </a:solidFill>
                <a:cs typeface="Calibri" pitchFamily="34" charset="0"/>
              </a:rPr>
              <a:t>Otot</a:t>
            </a:r>
            <a:endParaRPr lang="en-US" sz="2000" b="1" dirty="0">
              <a:solidFill>
                <a:schemeClr val="tx1"/>
              </a:solidFill>
              <a:cs typeface="Calibri" pitchFamily="34" charset="0"/>
            </a:endParaRPr>
          </a:p>
        </p:txBody>
      </p:sp>
      <p:cxnSp>
        <p:nvCxnSpPr>
          <p:cNvPr id="12" name="Straight Connector 11"/>
          <p:cNvCxnSpPr/>
          <p:nvPr/>
        </p:nvCxnSpPr>
        <p:spPr>
          <a:xfrm>
            <a:off x="4724400" y="1828800"/>
            <a:ext cx="0" cy="2819400"/>
          </a:xfrm>
          <a:prstGeom prst="line">
            <a:avLst/>
          </a:prstGeom>
          <a:ln w="19050">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8992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par>
                          <p:cTn id="8" fill="hold">
                            <p:stCondLst>
                              <p:cond delay="750"/>
                            </p:stCondLst>
                            <p:childTnLst>
                              <p:par>
                                <p:cTn id="9" presetID="10" presetClass="entr" presetSubtype="0" fill="hold" grpId="0" nodeType="afterEffect">
                                  <p:stCondLst>
                                    <p:cond delay="25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500"/>
                            </p:stCondLst>
                            <p:childTnLst>
                              <p:par>
                                <p:cTn id="13" presetID="2" presetClass="entr" presetSubtype="8" fill="hold" grpId="0" nodeType="afterEffect">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2250"/>
                            </p:stCondLst>
                            <p:childTnLst>
                              <p:par>
                                <p:cTn id="18" presetID="10" presetClass="entr" presetSubtype="0" fill="hold" nodeType="afterEffect">
                                  <p:stCondLst>
                                    <p:cond delay="25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par>
                          <p:cTn id="21" fill="hold">
                            <p:stCondLst>
                              <p:cond delay="3000"/>
                            </p:stCondLst>
                            <p:childTnLst>
                              <p:par>
                                <p:cTn id="22" presetID="42" presetClass="entr" presetSubtype="0" fill="hold" nodeType="afterEffect">
                                  <p:stCondLst>
                                    <p:cond delay="25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anim calcmode="lin" valueType="num">
                                      <p:cBhvr>
                                        <p:cTn id="25" dur="500" fill="hold"/>
                                        <p:tgtEl>
                                          <p:spTgt spid="6"/>
                                        </p:tgtEl>
                                        <p:attrNameLst>
                                          <p:attrName>ppt_x</p:attrName>
                                        </p:attrNameLst>
                                      </p:cBhvr>
                                      <p:tavLst>
                                        <p:tav tm="0">
                                          <p:val>
                                            <p:strVal val="#ppt_x"/>
                                          </p:val>
                                        </p:tav>
                                        <p:tav tm="100000">
                                          <p:val>
                                            <p:strVal val="#ppt_x"/>
                                          </p:val>
                                        </p:tav>
                                      </p:tavLst>
                                    </p:anim>
                                    <p:anim calcmode="lin" valueType="num">
                                      <p:cBhvr>
                                        <p:cTn id="26"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1"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636814" y="2114550"/>
            <a:ext cx="5687786" cy="3371851"/>
          </a:xfrm>
          <a:prstGeom prst="rect">
            <a:avLst/>
          </a:prstGeom>
          <a:noFill/>
          <a:ln>
            <a:noFill/>
          </a:ln>
          <a:effectLst/>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8600" lvl="1" indent="-228600">
              <a:spcBef>
                <a:spcPts val="400"/>
              </a:spcBef>
              <a:buFont typeface="Arial" pitchFamily="34" charset="0"/>
              <a:buChar char="•"/>
              <a:defRPr/>
            </a:pPr>
            <a:r>
              <a:rPr lang="id-ID" sz="1600" dirty="0">
                <a:cs typeface="Calibri" panose="020F0502020204030204" pitchFamily="34" charset="0"/>
                <a:sym typeface="Wingdings" pitchFamily="2" charset="2"/>
              </a:rPr>
              <a:t>Kerja </a:t>
            </a:r>
            <a:r>
              <a:rPr lang="en-US" sz="1600" dirty="0" err="1">
                <a:cs typeface="Calibri" panose="020F0502020204030204" pitchFamily="34" charset="0"/>
                <a:sym typeface="Wingdings" pitchFamily="2" charset="2"/>
              </a:rPr>
              <a:t>dua</a:t>
            </a:r>
            <a:r>
              <a:rPr lang="en-US" sz="1600" dirty="0">
                <a:cs typeface="Calibri" panose="020F0502020204030204" pitchFamily="34" charset="0"/>
                <a:sym typeface="Wingdings" pitchFamily="2" charset="2"/>
              </a:rPr>
              <a:t> </a:t>
            </a:r>
            <a:r>
              <a:rPr lang="id-ID" sz="1600" dirty="0">
                <a:cs typeface="Calibri" panose="020F0502020204030204" pitchFamily="34" charset="0"/>
                <a:sym typeface="Wingdings" pitchFamily="2" charset="2"/>
              </a:rPr>
              <a:t>otot </a:t>
            </a:r>
            <a:r>
              <a:rPr lang="en-US" sz="1600" dirty="0">
                <a:cs typeface="Calibri" panose="020F0502020204030204" pitchFamily="34" charset="0"/>
                <a:sym typeface="Wingdings" pitchFamily="2" charset="2"/>
              </a:rPr>
              <a:t>yang </a:t>
            </a:r>
            <a:r>
              <a:rPr lang="id-ID" sz="1600" dirty="0">
                <a:cs typeface="Calibri" panose="020F0502020204030204" pitchFamily="34" charset="0"/>
                <a:sym typeface="Wingdings" pitchFamily="2" charset="2"/>
              </a:rPr>
              <a:t>berlawanan, kontraksi dan relaksasi</a:t>
            </a:r>
            <a:r>
              <a:rPr lang="en-US" sz="1600" dirty="0">
                <a:cs typeface="Calibri" panose="020F0502020204030204" pitchFamily="34" charset="0"/>
                <a:sym typeface="Wingdings" pitchFamily="2" charset="2"/>
              </a:rPr>
              <a:t>.</a:t>
            </a:r>
            <a:endParaRPr lang="id-ID" sz="1600" dirty="0">
              <a:cs typeface="Calibri" panose="020F0502020204030204" pitchFamily="34" charset="0"/>
              <a:sym typeface="Wingdings" pitchFamily="2" charset="2"/>
            </a:endParaRPr>
          </a:p>
          <a:p>
            <a:pPr marL="457200" lvl="2" indent="-347663">
              <a:spcBef>
                <a:spcPts val="400"/>
              </a:spcBef>
              <a:buFont typeface="+mj-lt"/>
              <a:buAutoNum type="arabicPeriod"/>
              <a:defRPr/>
            </a:pPr>
            <a:r>
              <a:rPr lang="id-ID" sz="1600" dirty="0">
                <a:cs typeface="Calibri" panose="020F0502020204030204" pitchFamily="34" charset="0"/>
                <a:sym typeface="Wingdings" pitchFamily="2" charset="2"/>
              </a:rPr>
              <a:t>Fleksi dan ekstensi (membengkokkan dan meluruskan) </a:t>
            </a:r>
            <a:br>
              <a:rPr lang="id-ID" sz="1600" dirty="0">
                <a:cs typeface="Calibri" panose="020F0502020204030204" pitchFamily="34" charset="0"/>
                <a:sym typeface="Wingdings" pitchFamily="2" charset="2"/>
              </a:rPr>
            </a:br>
            <a:r>
              <a:rPr lang="id-ID" sz="1600" dirty="0">
                <a:cs typeface="Calibri" panose="020F0502020204030204" pitchFamily="34" charset="0"/>
                <a:sym typeface="Wingdings" pitchFamily="2" charset="2"/>
              </a:rPr>
              <a:t>Contoh : </a:t>
            </a:r>
            <a:r>
              <a:rPr lang="en-US" sz="1600" dirty="0" err="1">
                <a:cs typeface="Calibri" panose="020F0502020204030204" pitchFamily="34" charset="0"/>
                <a:sym typeface="Wingdings" pitchFamily="2" charset="2"/>
              </a:rPr>
              <a:t>sendi</a:t>
            </a:r>
            <a:r>
              <a:rPr lang="en-US" sz="1600" dirty="0">
                <a:cs typeface="Calibri" panose="020F0502020204030204" pitchFamily="34" charset="0"/>
                <a:sym typeface="Wingdings" pitchFamily="2" charset="2"/>
              </a:rPr>
              <a:t> </a:t>
            </a:r>
            <a:r>
              <a:rPr lang="id-ID" sz="1600" dirty="0">
                <a:cs typeface="Calibri" panose="020F0502020204030204" pitchFamily="34" charset="0"/>
                <a:sym typeface="Wingdings" pitchFamily="2" charset="2"/>
              </a:rPr>
              <a:t>siku dan lutut</a:t>
            </a:r>
          </a:p>
          <a:p>
            <a:pPr marL="457200" lvl="2" indent="-347663">
              <a:spcBef>
                <a:spcPts val="400"/>
              </a:spcBef>
              <a:buFont typeface="+mj-lt"/>
              <a:buAutoNum type="arabicPeriod"/>
              <a:defRPr/>
            </a:pPr>
            <a:r>
              <a:rPr lang="id-ID" sz="1600" dirty="0">
                <a:cs typeface="Calibri" panose="020F0502020204030204" pitchFamily="34" charset="0"/>
                <a:sym typeface="Wingdings" pitchFamily="2" charset="2"/>
              </a:rPr>
              <a:t>Abduksi dan adduksi (menjauhi</a:t>
            </a:r>
            <a:r>
              <a:rPr lang="en-US" sz="1600" dirty="0">
                <a:cs typeface="Calibri" panose="020F0502020204030204" pitchFamily="34" charset="0"/>
                <a:sym typeface="Wingdings" pitchFamily="2" charset="2"/>
              </a:rPr>
              <a:t> </a:t>
            </a:r>
            <a:r>
              <a:rPr lang="en-US" sz="1600" dirty="0" err="1">
                <a:cs typeface="Calibri" panose="020F0502020204030204" pitchFamily="34" charset="0"/>
                <a:sym typeface="Wingdings" pitchFamily="2" charset="2"/>
              </a:rPr>
              <a:t>dan</a:t>
            </a:r>
            <a:r>
              <a:rPr lang="en-US" sz="1600" dirty="0">
                <a:cs typeface="Calibri" panose="020F0502020204030204" pitchFamily="34" charset="0"/>
                <a:sym typeface="Wingdings" pitchFamily="2" charset="2"/>
              </a:rPr>
              <a:t> </a:t>
            </a:r>
            <a:r>
              <a:rPr lang="en-US" sz="1600" dirty="0" err="1">
                <a:cs typeface="Calibri" panose="020F0502020204030204" pitchFamily="34" charset="0"/>
                <a:sym typeface="Wingdings" pitchFamily="2" charset="2"/>
              </a:rPr>
              <a:t>mendekati</a:t>
            </a:r>
            <a:r>
              <a:rPr lang="id-ID" sz="1600" dirty="0">
                <a:cs typeface="Calibri" panose="020F0502020204030204" pitchFamily="34" charset="0"/>
                <a:sym typeface="Wingdings" pitchFamily="2" charset="2"/>
              </a:rPr>
              <a:t> badan) </a:t>
            </a:r>
            <a:br>
              <a:rPr lang="id-ID" sz="1600" dirty="0">
                <a:cs typeface="Calibri" panose="020F0502020204030204" pitchFamily="34" charset="0"/>
                <a:sym typeface="Wingdings" pitchFamily="2" charset="2"/>
              </a:rPr>
            </a:br>
            <a:r>
              <a:rPr lang="id-ID" sz="1600" dirty="0">
                <a:cs typeface="Calibri" panose="020F0502020204030204" pitchFamily="34" charset="0"/>
                <a:sym typeface="Wingdings" pitchFamily="2" charset="2"/>
              </a:rPr>
              <a:t>Contoh : </a:t>
            </a:r>
            <a:r>
              <a:rPr lang="en-US" sz="1600" dirty="0" err="1">
                <a:cs typeface="Calibri" panose="020F0502020204030204" pitchFamily="34" charset="0"/>
                <a:sym typeface="Wingdings" pitchFamily="2" charset="2"/>
              </a:rPr>
              <a:t>sendi</a:t>
            </a:r>
            <a:r>
              <a:rPr lang="en-US" sz="1600" dirty="0">
                <a:cs typeface="Calibri" panose="020F0502020204030204" pitchFamily="34" charset="0"/>
                <a:sym typeface="Wingdings" pitchFamily="2" charset="2"/>
              </a:rPr>
              <a:t> </a:t>
            </a:r>
            <a:r>
              <a:rPr lang="id-ID" sz="1600" dirty="0">
                <a:cs typeface="Calibri" panose="020F0502020204030204" pitchFamily="34" charset="0"/>
                <a:sym typeface="Wingdings" pitchFamily="2" charset="2"/>
              </a:rPr>
              <a:t>lengan atas dan </a:t>
            </a:r>
            <a:r>
              <a:rPr lang="en-US" sz="1600" dirty="0" err="1">
                <a:cs typeface="Calibri" panose="020F0502020204030204" pitchFamily="34" charset="0"/>
                <a:sym typeface="Wingdings" pitchFamily="2" charset="2"/>
              </a:rPr>
              <a:t>sendi</a:t>
            </a:r>
            <a:r>
              <a:rPr lang="en-US" sz="1600" dirty="0">
                <a:cs typeface="Calibri" panose="020F0502020204030204" pitchFamily="34" charset="0"/>
                <a:sym typeface="Wingdings" pitchFamily="2" charset="2"/>
              </a:rPr>
              <a:t> </a:t>
            </a:r>
            <a:r>
              <a:rPr lang="id-ID" sz="1600" dirty="0">
                <a:cs typeface="Calibri" panose="020F0502020204030204" pitchFamily="34" charset="0"/>
                <a:sym typeface="Wingdings" pitchFamily="2" charset="2"/>
              </a:rPr>
              <a:t>paha</a:t>
            </a:r>
          </a:p>
          <a:p>
            <a:pPr marL="457200" lvl="2" indent="-347663">
              <a:spcBef>
                <a:spcPts val="400"/>
              </a:spcBef>
              <a:buFont typeface="+mj-lt"/>
              <a:buAutoNum type="arabicPeriod"/>
              <a:defRPr/>
            </a:pPr>
            <a:r>
              <a:rPr lang="id-ID" sz="1600" dirty="0">
                <a:cs typeface="Calibri" panose="020F0502020204030204" pitchFamily="34" charset="0"/>
                <a:sym typeface="Wingdings" pitchFamily="2" charset="2"/>
              </a:rPr>
              <a:t>Pronasi dan supinasi (menelungkup</a:t>
            </a:r>
            <a:r>
              <a:rPr lang="en-US" sz="1600" dirty="0">
                <a:cs typeface="Calibri" panose="020F0502020204030204" pitchFamily="34" charset="0"/>
                <a:sym typeface="Wingdings" pitchFamily="2" charset="2"/>
              </a:rPr>
              <a:t> </a:t>
            </a:r>
            <a:r>
              <a:rPr lang="en-US" sz="1600" dirty="0" err="1">
                <a:cs typeface="Calibri" panose="020F0502020204030204" pitchFamily="34" charset="0"/>
                <a:sym typeface="Wingdings" pitchFamily="2" charset="2"/>
              </a:rPr>
              <a:t>dan</a:t>
            </a:r>
            <a:r>
              <a:rPr lang="en-US" sz="1600" dirty="0">
                <a:cs typeface="Calibri" panose="020F0502020204030204" pitchFamily="34" charset="0"/>
                <a:sym typeface="Wingdings" pitchFamily="2" charset="2"/>
              </a:rPr>
              <a:t> </a:t>
            </a:r>
            <a:r>
              <a:rPr lang="en-US" sz="1600" dirty="0" err="1">
                <a:cs typeface="Calibri" panose="020F0502020204030204" pitchFamily="34" charset="0"/>
                <a:sym typeface="Wingdings" pitchFamily="2" charset="2"/>
              </a:rPr>
              <a:t>menengadah</a:t>
            </a:r>
            <a:r>
              <a:rPr lang="id-ID" sz="1600" dirty="0">
                <a:cs typeface="Calibri" panose="020F0502020204030204" pitchFamily="34" charset="0"/>
                <a:sym typeface="Wingdings" pitchFamily="2" charset="2"/>
              </a:rPr>
              <a:t>) </a:t>
            </a:r>
            <a:br>
              <a:rPr lang="id-ID" sz="1600" dirty="0">
                <a:cs typeface="Calibri" panose="020F0502020204030204" pitchFamily="34" charset="0"/>
                <a:sym typeface="Wingdings" pitchFamily="2" charset="2"/>
              </a:rPr>
            </a:br>
            <a:r>
              <a:rPr lang="id-ID" sz="1600" dirty="0">
                <a:cs typeface="Calibri" panose="020F0502020204030204" pitchFamily="34" charset="0"/>
                <a:sym typeface="Wingdings" pitchFamily="2" charset="2"/>
              </a:rPr>
              <a:t>Contoh : </a:t>
            </a:r>
            <a:r>
              <a:rPr lang="en-US" sz="1600" dirty="0" err="1">
                <a:cs typeface="Calibri" panose="020F0502020204030204" pitchFamily="34" charset="0"/>
                <a:sym typeface="Wingdings" pitchFamily="2" charset="2"/>
              </a:rPr>
              <a:t>membalikkan</a:t>
            </a:r>
            <a:r>
              <a:rPr lang="en-US" sz="1600" dirty="0">
                <a:cs typeface="Calibri" panose="020F0502020204030204" pitchFamily="34" charset="0"/>
                <a:sym typeface="Wingdings" pitchFamily="2" charset="2"/>
              </a:rPr>
              <a:t> </a:t>
            </a:r>
            <a:r>
              <a:rPr lang="id-ID" sz="1600" dirty="0">
                <a:cs typeface="Calibri" panose="020F0502020204030204" pitchFamily="34" charset="0"/>
                <a:sym typeface="Wingdings" pitchFamily="2" charset="2"/>
              </a:rPr>
              <a:t>telapak tangan</a:t>
            </a:r>
          </a:p>
          <a:p>
            <a:pPr marL="457200" lvl="2" indent="-347663">
              <a:spcBef>
                <a:spcPts val="400"/>
              </a:spcBef>
              <a:buFont typeface="+mj-lt"/>
              <a:buAutoNum type="arabicPeriod"/>
              <a:defRPr/>
            </a:pPr>
            <a:r>
              <a:rPr lang="id-ID" sz="1600" dirty="0">
                <a:cs typeface="Calibri" panose="020F0502020204030204" pitchFamily="34" charset="0"/>
                <a:sym typeface="Wingdings" pitchFamily="2" charset="2"/>
              </a:rPr>
              <a:t>Depresi dan elevasi (ke bawah dan ke atas) </a:t>
            </a:r>
            <a:br>
              <a:rPr lang="id-ID" sz="1600" dirty="0">
                <a:cs typeface="Calibri" panose="020F0502020204030204" pitchFamily="34" charset="0"/>
                <a:sym typeface="Wingdings" pitchFamily="2" charset="2"/>
              </a:rPr>
            </a:br>
            <a:r>
              <a:rPr lang="id-ID" sz="1600" dirty="0">
                <a:cs typeface="Calibri" panose="020F0502020204030204" pitchFamily="34" charset="0"/>
                <a:sym typeface="Wingdings" pitchFamily="2" charset="2"/>
              </a:rPr>
              <a:t>Contoh : </a:t>
            </a:r>
            <a:r>
              <a:rPr lang="en-US" sz="1600" dirty="0" err="1">
                <a:cs typeface="Calibri" panose="020F0502020204030204" pitchFamily="34" charset="0"/>
                <a:sym typeface="Wingdings" pitchFamily="2" charset="2"/>
              </a:rPr>
              <a:t>gerakan</a:t>
            </a:r>
            <a:r>
              <a:rPr lang="en-US" sz="1600" dirty="0">
                <a:cs typeface="Calibri" panose="020F0502020204030204" pitchFamily="34" charset="0"/>
                <a:sym typeface="Wingdings" pitchFamily="2" charset="2"/>
              </a:rPr>
              <a:t> </a:t>
            </a:r>
            <a:r>
              <a:rPr lang="id-ID" sz="1600" dirty="0">
                <a:cs typeface="Calibri" panose="020F0502020204030204" pitchFamily="34" charset="0"/>
                <a:sym typeface="Wingdings" pitchFamily="2" charset="2"/>
              </a:rPr>
              <a:t>kepala menunduk dan menengadah</a:t>
            </a:r>
          </a:p>
        </p:txBody>
      </p:sp>
      <p:grpSp>
        <p:nvGrpSpPr>
          <p:cNvPr id="7" name="Group 6"/>
          <p:cNvGrpSpPr/>
          <p:nvPr/>
        </p:nvGrpSpPr>
        <p:grpSpPr>
          <a:xfrm>
            <a:off x="6477000" y="2590801"/>
            <a:ext cx="2316766" cy="1588009"/>
            <a:chOff x="5946410" y="1119350"/>
            <a:chExt cx="3056868" cy="2187772"/>
          </a:xfrm>
        </p:grpSpPr>
        <p:pic>
          <p:nvPicPr>
            <p:cNvPr id="2253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6410" y="1119350"/>
              <a:ext cx="2855779" cy="1896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5970519" y="3010309"/>
              <a:ext cx="3032759" cy="296813"/>
            </a:xfrm>
            <a:prstGeom prst="rect">
              <a:avLst/>
            </a:prstGeom>
          </p:spPr>
          <p:txBody>
            <a:bodyPr wrap="square">
              <a:spAutoFit/>
            </a:bodyPr>
            <a:lstStyle/>
            <a:p>
              <a:pPr algn="r"/>
              <a:r>
                <a:rPr lang="en-US" sz="800" dirty="0" err="1"/>
                <a:t>Sumber</a:t>
              </a:r>
              <a:r>
                <a:rPr lang="en-US" sz="800" dirty="0"/>
                <a:t>: </a:t>
              </a:r>
              <a:r>
                <a:rPr lang="en-US" sz="800" i="1" dirty="0"/>
                <a:t>commons.wikimedia.org/</a:t>
              </a:r>
              <a:r>
                <a:rPr lang="en-US" sz="800" i="1" dirty="0" err="1"/>
                <a:t>Davin</a:t>
              </a:r>
              <a:endParaRPr lang="en-US" sz="800" i="1" dirty="0"/>
            </a:p>
          </p:txBody>
        </p:sp>
      </p:grpSp>
      <p:sp>
        <p:nvSpPr>
          <p:cNvPr id="9" name="Rectangle 8"/>
          <p:cNvSpPr/>
          <p:nvPr/>
        </p:nvSpPr>
        <p:spPr>
          <a:xfrm>
            <a:off x="636814" y="2209800"/>
            <a:ext cx="1801586" cy="342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err="1">
                <a:solidFill>
                  <a:schemeClr val="tx1"/>
                </a:solidFill>
              </a:rPr>
              <a:t>Antagonis</a:t>
            </a:r>
            <a:endParaRPr lang="en-US" b="1" dirty="0">
              <a:solidFill>
                <a:schemeClr val="tx1"/>
              </a:solidFill>
            </a:endParaRPr>
          </a:p>
        </p:txBody>
      </p:sp>
      <p:sp>
        <p:nvSpPr>
          <p:cNvPr id="10" name="Parallelogram 9"/>
          <p:cNvSpPr/>
          <p:nvPr/>
        </p:nvSpPr>
        <p:spPr>
          <a:xfrm>
            <a:off x="-139632" y="1110898"/>
            <a:ext cx="2044632" cy="517902"/>
          </a:xfrm>
          <a:prstGeom prst="parallelogram">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11" name="TextBox 10"/>
          <p:cNvSpPr txBox="1"/>
          <p:nvPr/>
        </p:nvSpPr>
        <p:spPr>
          <a:xfrm>
            <a:off x="304800" y="1169350"/>
            <a:ext cx="1676400" cy="430851"/>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D. OTOT</a:t>
            </a:r>
          </a:p>
        </p:txBody>
      </p:sp>
      <p:sp>
        <p:nvSpPr>
          <p:cNvPr id="12" name="Rectangle 11"/>
          <p:cNvSpPr/>
          <p:nvPr/>
        </p:nvSpPr>
        <p:spPr>
          <a:xfrm>
            <a:off x="381002" y="1809750"/>
            <a:ext cx="2438399" cy="40005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sz="2000" b="1" dirty="0" err="1">
                <a:solidFill>
                  <a:schemeClr val="tx1"/>
                </a:solidFill>
                <a:cs typeface="Calibri" pitchFamily="34" charset="0"/>
              </a:rPr>
              <a:t>Sifat</a:t>
            </a:r>
            <a:r>
              <a:rPr lang="en-US" sz="2000" b="1" dirty="0">
                <a:solidFill>
                  <a:schemeClr val="tx1"/>
                </a:solidFill>
                <a:cs typeface="Calibri" pitchFamily="34" charset="0"/>
              </a:rPr>
              <a:t> </a:t>
            </a:r>
            <a:r>
              <a:rPr lang="en-US" sz="2000" b="1" dirty="0" err="1">
                <a:solidFill>
                  <a:schemeClr val="tx1"/>
                </a:solidFill>
                <a:cs typeface="Calibri" pitchFamily="34" charset="0"/>
              </a:rPr>
              <a:t>Kerja</a:t>
            </a:r>
            <a:r>
              <a:rPr lang="en-US" sz="2000" b="1" dirty="0">
                <a:solidFill>
                  <a:schemeClr val="tx1"/>
                </a:solidFill>
                <a:cs typeface="Calibri" pitchFamily="34" charset="0"/>
              </a:rPr>
              <a:t> </a:t>
            </a:r>
            <a:r>
              <a:rPr lang="en-US" sz="2000" b="1" dirty="0" err="1">
                <a:solidFill>
                  <a:schemeClr val="tx1"/>
                </a:solidFill>
                <a:cs typeface="Calibri" pitchFamily="34" charset="0"/>
              </a:rPr>
              <a:t>Otot</a:t>
            </a:r>
            <a:endParaRPr lang="en-US" sz="2000" b="1" dirty="0">
              <a:solidFill>
                <a:schemeClr val="tx1"/>
              </a:solidFill>
              <a:cs typeface="Calibri" pitchFamily="34" charset="0"/>
            </a:endParaRPr>
          </a:p>
        </p:txBody>
      </p:sp>
      <p:cxnSp>
        <p:nvCxnSpPr>
          <p:cNvPr id="13" name="Straight Connector 12"/>
          <p:cNvCxnSpPr/>
          <p:nvPr/>
        </p:nvCxnSpPr>
        <p:spPr>
          <a:xfrm>
            <a:off x="6248400" y="1905001"/>
            <a:ext cx="10886" cy="3248025"/>
          </a:xfrm>
          <a:prstGeom prst="line">
            <a:avLst/>
          </a:prstGeom>
          <a:ln w="19050">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8193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25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par>
                          <p:cTn id="8" fill="hold">
                            <p:stCondLst>
                              <p:cond delay="750"/>
                            </p:stCondLst>
                            <p:childTnLst>
                              <p:par>
                                <p:cTn id="9" presetID="10" presetClass="entr" presetSubtype="0" fill="hold" grpId="0" nodeType="afterEffect">
                                  <p:stCondLst>
                                    <p:cond delay="25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500"/>
                            </p:stCondLst>
                            <p:childTnLst>
                              <p:par>
                                <p:cTn id="13" presetID="2" presetClass="entr" presetSubtype="4" fill="hold" grpId="0" nodeType="afterEffect">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2250"/>
                            </p:stCondLst>
                            <p:childTnLst>
                              <p:par>
                                <p:cTn id="18" presetID="10" presetClass="entr" presetSubtype="0" fill="hold" nodeType="afterEffect">
                                  <p:stCondLst>
                                    <p:cond delay="25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par>
                          <p:cTn id="21" fill="hold">
                            <p:stCondLst>
                              <p:cond delay="3000"/>
                            </p:stCondLst>
                            <p:childTnLst>
                              <p:par>
                                <p:cTn id="22" presetID="42" presetClass="entr" presetSubtype="0" fill="hold" nodeType="afterEffect">
                                  <p:stCondLst>
                                    <p:cond delay="25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anim calcmode="lin" valueType="num">
                                      <p:cBhvr>
                                        <p:cTn id="25" dur="500" fill="hold"/>
                                        <p:tgtEl>
                                          <p:spTgt spid="7"/>
                                        </p:tgtEl>
                                        <p:attrNameLst>
                                          <p:attrName>ppt_x</p:attrName>
                                        </p:attrNameLst>
                                      </p:cBhvr>
                                      <p:tavLst>
                                        <p:tav tm="0">
                                          <p:val>
                                            <p:strVal val="#ppt_x"/>
                                          </p:val>
                                        </p:tav>
                                        <p:tav tm="100000">
                                          <p:val>
                                            <p:strVal val="#ppt_x"/>
                                          </p:val>
                                        </p:tav>
                                      </p:tavLst>
                                    </p:anim>
                                    <p:anim calcmode="lin" valueType="num">
                                      <p:cBhvr>
                                        <p:cTn id="26"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2"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152400" y="2590800"/>
            <a:ext cx="7461150" cy="1657350"/>
          </a:xfrm>
          <a:prstGeom prst="rect">
            <a:avLst/>
          </a:prstGeom>
          <a:noFill/>
          <a:ln>
            <a:noFill/>
          </a:ln>
        </p:spPr>
        <p:txBody>
          <a:bodyPr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spcBef>
                <a:spcPts val="600"/>
              </a:spcBef>
              <a:buFont typeface="Wingdings" pitchFamily="2" charset="2"/>
              <a:buChar char="ü"/>
              <a:defRPr/>
            </a:pPr>
            <a:r>
              <a:rPr lang="id-ID" sz="1800" dirty="0">
                <a:sym typeface="Wingdings" pitchFamily="2" charset="2"/>
              </a:rPr>
              <a:t>Kerja </a:t>
            </a:r>
            <a:r>
              <a:rPr lang="en-US" sz="1800" dirty="0" err="1">
                <a:sym typeface="Wingdings" pitchFamily="2" charset="2"/>
              </a:rPr>
              <a:t>dua</a:t>
            </a:r>
            <a:r>
              <a:rPr lang="en-US" sz="1800" dirty="0">
                <a:sym typeface="Wingdings" pitchFamily="2" charset="2"/>
              </a:rPr>
              <a:t> </a:t>
            </a:r>
            <a:r>
              <a:rPr lang="id-ID" sz="1800" dirty="0">
                <a:sym typeface="Wingdings" pitchFamily="2" charset="2"/>
              </a:rPr>
              <a:t>otot </a:t>
            </a:r>
            <a:r>
              <a:rPr lang="en-US" sz="1800" dirty="0">
                <a:sym typeface="Wingdings" pitchFamily="2" charset="2"/>
              </a:rPr>
              <a:t>yang </a:t>
            </a:r>
            <a:r>
              <a:rPr lang="id-ID" sz="1800" dirty="0">
                <a:sym typeface="Wingdings" pitchFamily="2" charset="2"/>
              </a:rPr>
              <a:t>saling bekerja sama</a:t>
            </a:r>
            <a:r>
              <a:rPr lang="en-US" sz="1800" dirty="0">
                <a:sym typeface="Wingdings" pitchFamily="2" charset="2"/>
              </a:rPr>
              <a:t>.</a:t>
            </a:r>
            <a:endParaRPr lang="id-ID" sz="1800" dirty="0">
              <a:sym typeface="Wingdings" pitchFamily="2" charset="2"/>
            </a:endParaRPr>
          </a:p>
          <a:p>
            <a:pPr lvl="1">
              <a:spcBef>
                <a:spcPts val="600"/>
              </a:spcBef>
              <a:buFont typeface="Wingdings" pitchFamily="2" charset="2"/>
              <a:buChar char="ü"/>
              <a:defRPr/>
            </a:pPr>
            <a:r>
              <a:rPr lang="id-ID" sz="1800" b="1" dirty="0">
                <a:sym typeface="Wingdings" pitchFamily="2" charset="2"/>
              </a:rPr>
              <a:t>Contoh :</a:t>
            </a:r>
          </a:p>
          <a:p>
            <a:pPr lvl="1">
              <a:spcBef>
                <a:spcPts val="600"/>
              </a:spcBef>
              <a:buNone/>
              <a:defRPr/>
            </a:pPr>
            <a:r>
              <a:rPr lang="id-ID" sz="1800" dirty="0">
                <a:sym typeface="Wingdings" pitchFamily="2" charset="2"/>
              </a:rPr>
              <a:t>	Otot pronator teres dan pronator kuadratus yang menimbulkan gerakan menelungkup dan menengadah pada telapak tangan.</a:t>
            </a:r>
          </a:p>
        </p:txBody>
      </p:sp>
      <p:sp>
        <p:nvSpPr>
          <p:cNvPr id="6" name="Rectangle 5"/>
          <p:cNvSpPr/>
          <p:nvPr/>
        </p:nvSpPr>
        <p:spPr>
          <a:xfrm>
            <a:off x="636814" y="2286000"/>
            <a:ext cx="1801586" cy="342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err="1">
                <a:solidFill>
                  <a:schemeClr val="tx1"/>
                </a:solidFill>
              </a:rPr>
              <a:t>Sinergis</a:t>
            </a:r>
            <a:endParaRPr lang="en-US" b="1" dirty="0">
              <a:solidFill>
                <a:schemeClr val="tx1"/>
              </a:solidFill>
            </a:endParaRPr>
          </a:p>
        </p:txBody>
      </p:sp>
      <p:sp>
        <p:nvSpPr>
          <p:cNvPr id="7" name="Parallelogram 6"/>
          <p:cNvSpPr/>
          <p:nvPr/>
        </p:nvSpPr>
        <p:spPr>
          <a:xfrm>
            <a:off x="-139632" y="1110898"/>
            <a:ext cx="2044632" cy="517902"/>
          </a:xfrm>
          <a:prstGeom prst="parallelogram">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8" name="TextBox 7"/>
          <p:cNvSpPr txBox="1"/>
          <p:nvPr/>
        </p:nvSpPr>
        <p:spPr>
          <a:xfrm>
            <a:off x="304800" y="1169350"/>
            <a:ext cx="1676400" cy="430851"/>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D. OTOT</a:t>
            </a:r>
          </a:p>
        </p:txBody>
      </p:sp>
      <p:sp>
        <p:nvSpPr>
          <p:cNvPr id="9" name="Rectangle 8"/>
          <p:cNvSpPr/>
          <p:nvPr/>
        </p:nvSpPr>
        <p:spPr>
          <a:xfrm>
            <a:off x="381002" y="1809750"/>
            <a:ext cx="2362199" cy="40005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sz="2000" b="1" dirty="0" err="1">
                <a:solidFill>
                  <a:schemeClr val="tx1"/>
                </a:solidFill>
                <a:cs typeface="Calibri" pitchFamily="34" charset="0"/>
              </a:rPr>
              <a:t>Sifat</a:t>
            </a:r>
            <a:r>
              <a:rPr lang="en-US" sz="2000" b="1" dirty="0">
                <a:solidFill>
                  <a:schemeClr val="tx1"/>
                </a:solidFill>
                <a:cs typeface="Calibri" pitchFamily="34" charset="0"/>
              </a:rPr>
              <a:t> </a:t>
            </a:r>
            <a:r>
              <a:rPr lang="en-US" sz="2000" b="1" dirty="0" err="1">
                <a:solidFill>
                  <a:schemeClr val="tx1"/>
                </a:solidFill>
                <a:cs typeface="Calibri" pitchFamily="34" charset="0"/>
              </a:rPr>
              <a:t>Kerja</a:t>
            </a:r>
            <a:r>
              <a:rPr lang="en-US" sz="2000" b="1" dirty="0">
                <a:solidFill>
                  <a:schemeClr val="tx1"/>
                </a:solidFill>
                <a:cs typeface="Calibri" pitchFamily="34" charset="0"/>
              </a:rPr>
              <a:t> </a:t>
            </a:r>
            <a:r>
              <a:rPr lang="en-US" sz="2000" b="1" dirty="0" err="1">
                <a:solidFill>
                  <a:schemeClr val="tx1"/>
                </a:solidFill>
                <a:cs typeface="Calibri" pitchFamily="34" charset="0"/>
              </a:rPr>
              <a:t>Otot</a:t>
            </a:r>
            <a:endParaRPr lang="en-US" sz="2000" b="1" dirty="0">
              <a:solidFill>
                <a:schemeClr val="tx1"/>
              </a:solidFill>
              <a:cs typeface="Calibri" pitchFamily="34" charset="0"/>
            </a:endParaRPr>
          </a:p>
        </p:txBody>
      </p:sp>
    </p:spTree>
    <p:extLst>
      <p:ext uri="{BB962C8B-B14F-4D97-AF65-F5344CB8AC3E}">
        <p14:creationId xmlns:p14="http://schemas.microsoft.com/office/powerpoint/2010/main" val="3485524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25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750"/>
                            </p:stCondLst>
                            <p:childTnLst>
                              <p:par>
                                <p:cTn id="9" presetID="10" presetClass="entr" presetSubtype="0" fill="hold" grpId="0" nodeType="afterEffect">
                                  <p:stCondLst>
                                    <p:cond delay="25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500"/>
                            </p:stCondLst>
                            <p:childTnLst>
                              <p:par>
                                <p:cTn id="13" presetID="2" presetClass="entr" presetSubtype="8" fill="hold" grpId="0" nodeType="afterEffect">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636814" y="2408058"/>
            <a:ext cx="8153400" cy="3078342"/>
          </a:xfrm>
          <a:prstGeom prst="rect">
            <a:avLst/>
          </a:prstGeom>
          <a:noFill/>
          <a:ln>
            <a:noFill/>
          </a:ln>
        </p:spPr>
        <p:txBody>
          <a:bodyPr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mj-lt"/>
              <a:buAutoNum type="alphaLcPeriod"/>
              <a:defRPr/>
            </a:pPr>
            <a:r>
              <a:rPr lang="en-US" sz="1600" b="1" dirty="0" err="1">
                <a:sym typeface="Wingdings" pitchFamily="2" charset="2"/>
              </a:rPr>
              <a:t>Skoliosis</a:t>
            </a:r>
            <a:r>
              <a:rPr lang="en-US" sz="1600" dirty="0">
                <a:sym typeface="Wingdings" pitchFamily="2" charset="2"/>
              </a:rPr>
              <a:t>: </a:t>
            </a:r>
            <a:r>
              <a:rPr lang="en-US" sz="1600" dirty="0" err="1">
                <a:sym typeface="Wingdings" pitchFamily="2" charset="2"/>
              </a:rPr>
              <a:t>tulang</a:t>
            </a:r>
            <a:r>
              <a:rPr lang="en-US" sz="1600" dirty="0">
                <a:sym typeface="Wingdings" pitchFamily="2" charset="2"/>
              </a:rPr>
              <a:t> </a:t>
            </a:r>
            <a:r>
              <a:rPr lang="en-US" sz="1600" dirty="0" err="1">
                <a:sym typeface="Wingdings" pitchFamily="2" charset="2"/>
              </a:rPr>
              <a:t>belakang</a:t>
            </a:r>
            <a:r>
              <a:rPr lang="en-US" sz="1600" dirty="0">
                <a:sym typeface="Wingdings" pitchFamily="2" charset="2"/>
              </a:rPr>
              <a:t> </a:t>
            </a:r>
            <a:r>
              <a:rPr lang="en-US" sz="1600" dirty="0" err="1">
                <a:sym typeface="Wingdings" pitchFamily="2" charset="2"/>
              </a:rPr>
              <a:t>bagian</a:t>
            </a:r>
            <a:r>
              <a:rPr lang="en-US" sz="1600" dirty="0">
                <a:sym typeface="Wingdings" pitchFamily="2" charset="2"/>
              </a:rPr>
              <a:t> </a:t>
            </a:r>
            <a:r>
              <a:rPr lang="en-US" sz="1600" dirty="0" err="1">
                <a:sym typeface="Wingdings" pitchFamily="2" charset="2"/>
              </a:rPr>
              <a:t>punggung</a:t>
            </a:r>
            <a:r>
              <a:rPr lang="en-US" sz="1600" dirty="0">
                <a:sym typeface="Wingdings" pitchFamily="2" charset="2"/>
              </a:rPr>
              <a:t> </a:t>
            </a:r>
            <a:r>
              <a:rPr lang="en-US" sz="1600" dirty="0" err="1">
                <a:sym typeface="Wingdings" pitchFamily="2" charset="2"/>
              </a:rPr>
              <a:t>membengkok</a:t>
            </a:r>
            <a:r>
              <a:rPr lang="en-US" sz="1600" dirty="0">
                <a:sym typeface="Wingdings" pitchFamily="2" charset="2"/>
              </a:rPr>
              <a:t> </a:t>
            </a:r>
            <a:r>
              <a:rPr lang="en-US" sz="1600" dirty="0" err="1">
                <a:sym typeface="Wingdings" pitchFamily="2" charset="2"/>
              </a:rPr>
              <a:t>ke</a:t>
            </a:r>
            <a:r>
              <a:rPr lang="en-US" sz="1600" dirty="0">
                <a:sym typeface="Wingdings" pitchFamily="2" charset="2"/>
              </a:rPr>
              <a:t> </a:t>
            </a:r>
            <a:r>
              <a:rPr lang="en-US" sz="1600" dirty="0" err="1">
                <a:sym typeface="Wingdings" pitchFamily="2" charset="2"/>
              </a:rPr>
              <a:t>kiri</a:t>
            </a:r>
            <a:r>
              <a:rPr lang="en-US" sz="1600" dirty="0">
                <a:sym typeface="Wingdings" pitchFamily="2" charset="2"/>
              </a:rPr>
              <a:t> </a:t>
            </a:r>
            <a:r>
              <a:rPr lang="en-US" sz="1600" dirty="0" err="1">
                <a:sym typeface="Wingdings" pitchFamily="2" charset="2"/>
              </a:rPr>
              <a:t>atau</a:t>
            </a:r>
            <a:r>
              <a:rPr lang="en-US" sz="1600" dirty="0">
                <a:sym typeface="Wingdings" pitchFamily="2" charset="2"/>
              </a:rPr>
              <a:t> </a:t>
            </a:r>
            <a:r>
              <a:rPr lang="en-US" sz="1600" dirty="0" err="1">
                <a:sym typeface="Wingdings" pitchFamily="2" charset="2"/>
              </a:rPr>
              <a:t>ke</a:t>
            </a:r>
            <a:r>
              <a:rPr lang="en-US" sz="1600" dirty="0">
                <a:sym typeface="Wingdings" pitchFamily="2" charset="2"/>
              </a:rPr>
              <a:t> </a:t>
            </a:r>
            <a:r>
              <a:rPr lang="en-US" sz="1600" dirty="0" err="1">
                <a:sym typeface="Wingdings" pitchFamily="2" charset="2"/>
              </a:rPr>
              <a:t>kanan</a:t>
            </a:r>
            <a:r>
              <a:rPr lang="en-US" sz="1600" dirty="0">
                <a:sym typeface="Wingdings" pitchFamily="2" charset="2"/>
              </a:rPr>
              <a:t>.</a:t>
            </a:r>
          </a:p>
          <a:p>
            <a:pPr marL="514350" indent="-514350">
              <a:buFont typeface="+mj-lt"/>
              <a:buAutoNum type="alphaLcPeriod"/>
              <a:defRPr/>
            </a:pPr>
            <a:r>
              <a:rPr lang="en-US" sz="1600" b="1" dirty="0" err="1">
                <a:sym typeface="Wingdings" pitchFamily="2" charset="2"/>
              </a:rPr>
              <a:t>Lordosis</a:t>
            </a:r>
            <a:r>
              <a:rPr lang="en-US" sz="1600" dirty="0">
                <a:sym typeface="Wingdings" pitchFamily="2" charset="2"/>
              </a:rPr>
              <a:t>: </a:t>
            </a:r>
            <a:r>
              <a:rPr lang="en-US" sz="1600" dirty="0" err="1">
                <a:sym typeface="Wingdings" pitchFamily="2" charset="2"/>
              </a:rPr>
              <a:t>tulang</a:t>
            </a:r>
            <a:r>
              <a:rPr lang="en-US" sz="1600" dirty="0">
                <a:sym typeface="Wingdings" pitchFamily="2" charset="2"/>
              </a:rPr>
              <a:t> </a:t>
            </a:r>
            <a:r>
              <a:rPr lang="en-US" sz="1600" dirty="0" err="1">
                <a:sym typeface="Wingdings" pitchFamily="2" charset="2"/>
              </a:rPr>
              <a:t>belakang</a:t>
            </a:r>
            <a:r>
              <a:rPr lang="en-US" sz="1600" dirty="0">
                <a:sym typeface="Wingdings" pitchFamily="2" charset="2"/>
              </a:rPr>
              <a:t> </a:t>
            </a:r>
            <a:r>
              <a:rPr lang="en-US" sz="1600" dirty="0" err="1">
                <a:sym typeface="Wingdings" pitchFamily="2" charset="2"/>
              </a:rPr>
              <a:t>bagian</a:t>
            </a:r>
            <a:r>
              <a:rPr lang="en-US" sz="1600" dirty="0">
                <a:sym typeface="Wingdings" pitchFamily="2" charset="2"/>
              </a:rPr>
              <a:t> </a:t>
            </a:r>
            <a:r>
              <a:rPr lang="en-US" sz="1600" dirty="0" err="1">
                <a:sym typeface="Wingdings" pitchFamily="2" charset="2"/>
              </a:rPr>
              <a:t>punggung</a:t>
            </a:r>
            <a:r>
              <a:rPr lang="en-US" sz="1600" dirty="0">
                <a:sym typeface="Wingdings" pitchFamily="2" charset="2"/>
              </a:rPr>
              <a:t> </a:t>
            </a:r>
            <a:r>
              <a:rPr lang="en-US" sz="1600" dirty="0" err="1">
                <a:sym typeface="Wingdings" pitchFamily="2" charset="2"/>
              </a:rPr>
              <a:t>membengkok</a:t>
            </a:r>
            <a:r>
              <a:rPr lang="en-US" sz="1600" dirty="0">
                <a:sym typeface="Wingdings" pitchFamily="2" charset="2"/>
              </a:rPr>
              <a:t> </a:t>
            </a:r>
            <a:r>
              <a:rPr lang="en-US" sz="1600" dirty="0" err="1">
                <a:sym typeface="Wingdings" pitchFamily="2" charset="2"/>
              </a:rPr>
              <a:t>ke</a:t>
            </a:r>
            <a:r>
              <a:rPr lang="en-US" sz="1600" dirty="0">
                <a:sym typeface="Wingdings" pitchFamily="2" charset="2"/>
              </a:rPr>
              <a:t> </a:t>
            </a:r>
            <a:r>
              <a:rPr lang="en-US" sz="1600" dirty="0" err="1">
                <a:sym typeface="Wingdings" pitchFamily="2" charset="2"/>
              </a:rPr>
              <a:t>depan</a:t>
            </a:r>
            <a:r>
              <a:rPr lang="en-US" sz="1600" dirty="0">
                <a:sym typeface="Wingdings" pitchFamily="2" charset="2"/>
              </a:rPr>
              <a:t>.</a:t>
            </a:r>
            <a:endParaRPr lang="en-US" sz="1600" b="1" dirty="0">
              <a:sym typeface="Wingdings" pitchFamily="2" charset="2"/>
            </a:endParaRPr>
          </a:p>
          <a:p>
            <a:pPr marL="514350" indent="-514350">
              <a:buFont typeface="+mj-lt"/>
              <a:buAutoNum type="alphaLcPeriod"/>
              <a:defRPr/>
            </a:pPr>
            <a:r>
              <a:rPr lang="en-US" sz="1600" b="1" dirty="0" err="1">
                <a:sym typeface="Wingdings" pitchFamily="2" charset="2"/>
              </a:rPr>
              <a:t>Kifosis</a:t>
            </a:r>
            <a:r>
              <a:rPr lang="en-US" sz="1600" dirty="0">
                <a:sym typeface="Wingdings" pitchFamily="2" charset="2"/>
              </a:rPr>
              <a:t>: </a:t>
            </a:r>
            <a:r>
              <a:rPr lang="en-US" sz="1600" dirty="0" err="1">
                <a:sym typeface="Wingdings" pitchFamily="2" charset="2"/>
              </a:rPr>
              <a:t>tulang</a:t>
            </a:r>
            <a:r>
              <a:rPr lang="en-US" sz="1600" dirty="0">
                <a:sym typeface="Wingdings" pitchFamily="2" charset="2"/>
              </a:rPr>
              <a:t> </a:t>
            </a:r>
            <a:r>
              <a:rPr lang="en-US" sz="1600" dirty="0" err="1">
                <a:sym typeface="Wingdings" pitchFamily="2" charset="2"/>
              </a:rPr>
              <a:t>belakang</a:t>
            </a:r>
            <a:r>
              <a:rPr lang="en-US" sz="1600" dirty="0">
                <a:sym typeface="Wingdings" pitchFamily="2" charset="2"/>
              </a:rPr>
              <a:t> </a:t>
            </a:r>
            <a:r>
              <a:rPr lang="en-US" sz="1600" dirty="0" err="1">
                <a:sym typeface="Wingdings" pitchFamily="2" charset="2"/>
              </a:rPr>
              <a:t>bagian</a:t>
            </a:r>
            <a:r>
              <a:rPr lang="en-US" sz="1600" dirty="0">
                <a:sym typeface="Wingdings" pitchFamily="2" charset="2"/>
              </a:rPr>
              <a:t> </a:t>
            </a:r>
            <a:r>
              <a:rPr lang="en-US" sz="1600" dirty="0" err="1">
                <a:sym typeface="Wingdings" pitchFamily="2" charset="2"/>
              </a:rPr>
              <a:t>punggung</a:t>
            </a:r>
            <a:r>
              <a:rPr lang="en-US" sz="1600" dirty="0">
                <a:sym typeface="Wingdings" pitchFamily="2" charset="2"/>
              </a:rPr>
              <a:t> </a:t>
            </a:r>
            <a:r>
              <a:rPr lang="en-US" sz="1600" dirty="0" err="1">
                <a:sym typeface="Wingdings" pitchFamily="2" charset="2"/>
              </a:rPr>
              <a:t>membengkok</a:t>
            </a:r>
            <a:r>
              <a:rPr lang="en-US" sz="1600" dirty="0">
                <a:sym typeface="Wingdings" pitchFamily="2" charset="2"/>
              </a:rPr>
              <a:t> </a:t>
            </a:r>
            <a:r>
              <a:rPr lang="en-US" sz="1600" dirty="0" err="1">
                <a:sym typeface="Wingdings" pitchFamily="2" charset="2"/>
              </a:rPr>
              <a:t>ke</a:t>
            </a:r>
            <a:r>
              <a:rPr lang="en-US" sz="1600" dirty="0">
                <a:sym typeface="Wingdings" pitchFamily="2" charset="2"/>
              </a:rPr>
              <a:t> </a:t>
            </a:r>
            <a:r>
              <a:rPr lang="en-US" sz="1600" dirty="0" err="1">
                <a:sym typeface="Wingdings" pitchFamily="2" charset="2"/>
              </a:rPr>
              <a:t>belakang</a:t>
            </a:r>
            <a:r>
              <a:rPr lang="en-US" sz="1600" dirty="0">
                <a:sym typeface="Wingdings" pitchFamily="2" charset="2"/>
              </a:rPr>
              <a:t>.</a:t>
            </a:r>
            <a:endParaRPr lang="en-US" sz="1600" b="1" dirty="0">
              <a:sym typeface="Wingdings" pitchFamily="2" charset="2"/>
            </a:endParaRPr>
          </a:p>
          <a:p>
            <a:pPr marL="514350" indent="-514350">
              <a:buFont typeface="+mj-lt"/>
              <a:buAutoNum type="alphaLcPeriod"/>
              <a:defRPr/>
            </a:pPr>
            <a:r>
              <a:rPr lang="id-ID" sz="1600" dirty="0">
                <a:sym typeface="Wingdings" pitchFamily="2" charset="2"/>
              </a:rPr>
              <a:t>Fraktura</a:t>
            </a:r>
            <a:r>
              <a:rPr lang="en-US" sz="1600" dirty="0">
                <a:sym typeface="Wingdings" pitchFamily="2" charset="2"/>
              </a:rPr>
              <a:t>: </a:t>
            </a:r>
            <a:r>
              <a:rPr lang="id-ID" sz="1600" dirty="0">
                <a:sym typeface="Wingdings" pitchFamily="2" charset="2"/>
              </a:rPr>
              <a:t>patah tulang</a:t>
            </a:r>
            <a:endParaRPr lang="en-US" sz="1600" dirty="0">
              <a:sym typeface="Wingdings" pitchFamily="2" charset="2"/>
            </a:endParaRPr>
          </a:p>
          <a:p>
            <a:pPr marL="514350" indent="-514350">
              <a:buFont typeface="+mj-lt"/>
              <a:buAutoNum type="alphaLcPeriod" startAt="5"/>
              <a:defRPr/>
            </a:pPr>
            <a:r>
              <a:rPr lang="id-ID" sz="1600" b="1" dirty="0">
                <a:sym typeface="Wingdings" pitchFamily="2" charset="2"/>
              </a:rPr>
              <a:t>Osteoporosis</a:t>
            </a:r>
            <a:r>
              <a:rPr lang="en-US" sz="1600" dirty="0">
                <a:sym typeface="Wingdings" pitchFamily="2" charset="2"/>
              </a:rPr>
              <a:t>: </a:t>
            </a:r>
            <a:r>
              <a:rPr lang="en-US" sz="1600" dirty="0" err="1">
                <a:sym typeface="Wingdings" pitchFamily="2" charset="2"/>
              </a:rPr>
              <a:t>tulang</a:t>
            </a:r>
            <a:r>
              <a:rPr lang="en-US" sz="1600" dirty="0">
                <a:sym typeface="Wingdings" pitchFamily="2" charset="2"/>
              </a:rPr>
              <a:t> </a:t>
            </a:r>
            <a:r>
              <a:rPr lang="en-US" sz="1600" dirty="0" err="1">
                <a:sym typeface="Wingdings" pitchFamily="2" charset="2"/>
              </a:rPr>
              <a:t>menjadi</a:t>
            </a:r>
            <a:r>
              <a:rPr lang="en-US" sz="1600" dirty="0">
                <a:sym typeface="Wingdings" pitchFamily="2" charset="2"/>
              </a:rPr>
              <a:t> </a:t>
            </a:r>
            <a:r>
              <a:rPr lang="en-US" sz="1600" dirty="0" err="1">
                <a:sym typeface="Wingdings" pitchFamily="2" charset="2"/>
              </a:rPr>
              <a:t>rapuh</a:t>
            </a:r>
            <a:r>
              <a:rPr lang="en-US" sz="1600" dirty="0">
                <a:sym typeface="Wingdings" pitchFamily="2" charset="2"/>
              </a:rPr>
              <a:t> </a:t>
            </a:r>
            <a:r>
              <a:rPr lang="en-US" sz="1600" dirty="0" err="1">
                <a:sym typeface="Wingdings" pitchFamily="2" charset="2"/>
              </a:rPr>
              <a:t>karena</a:t>
            </a:r>
            <a:r>
              <a:rPr lang="en-US" sz="1600" dirty="0">
                <a:sym typeface="Wingdings" pitchFamily="2" charset="2"/>
              </a:rPr>
              <a:t> </a:t>
            </a:r>
            <a:r>
              <a:rPr lang="en-US" sz="1600" dirty="0" err="1">
                <a:sym typeface="Wingdings" pitchFamily="2" charset="2"/>
              </a:rPr>
              <a:t>berkurangnya</a:t>
            </a:r>
            <a:r>
              <a:rPr lang="en-US" sz="1600" dirty="0">
                <a:sym typeface="Wingdings" pitchFamily="2" charset="2"/>
              </a:rPr>
              <a:t> </a:t>
            </a:r>
            <a:r>
              <a:rPr lang="en-US" sz="1600" dirty="0" err="1">
                <a:sym typeface="Wingdings" pitchFamily="2" charset="2"/>
              </a:rPr>
              <a:t>jumlah</a:t>
            </a:r>
            <a:r>
              <a:rPr lang="en-US" sz="1600" dirty="0">
                <a:sym typeface="Wingdings" pitchFamily="2" charset="2"/>
              </a:rPr>
              <a:t> </a:t>
            </a:r>
            <a:r>
              <a:rPr lang="en-US" sz="1600" dirty="0" err="1">
                <a:sym typeface="Wingdings" pitchFamily="2" charset="2"/>
              </a:rPr>
              <a:t>kalsium</a:t>
            </a:r>
            <a:r>
              <a:rPr lang="en-US" sz="1600" dirty="0">
                <a:sym typeface="Wingdings" pitchFamily="2" charset="2"/>
              </a:rPr>
              <a:t> </a:t>
            </a:r>
            <a:r>
              <a:rPr lang="en-US" sz="1600" dirty="0" err="1">
                <a:sym typeface="Wingdings" pitchFamily="2" charset="2"/>
              </a:rPr>
              <a:t>dan</a:t>
            </a:r>
            <a:r>
              <a:rPr lang="en-US" sz="1600" dirty="0">
                <a:sym typeface="Wingdings" pitchFamily="2" charset="2"/>
              </a:rPr>
              <a:t> mineral </a:t>
            </a:r>
            <a:r>
              <a:rPr lang="en-US" sz="1600" dirty="0" err="1">
                <a:sym typeface="Wingdings" pitchFamily="2" charset="2"/>
              </a:rPr>
              <a:t>dalam</a:t>
            </a:r>
            <a:r>
              <a:rPr lang="en-US" sz="1600" dirty="0">
                <a:sym typeface="Wingdings" pitchFamily="2" charset="2"/>
              </a:rPr>
              <a:t> </a:t>
            </a:r>
            <a:r>
              <a:rPr lang="en-US" sz="1600" dirty="0" err="1">
                <a:sym typeface="Wingdings" pitchFamily="2" charset="2"/>
              </a:rPr>
              <a:t>tulang</a:t>
            </a:r>
            <a:r>
              <a:rPr lang="id-ID" sz="1600" dirty="0">
                <a:sym typeface="Wingdings" pitchFamily="2" charset="2"/>
              </a:rPr>
              <a:t>. Biasa terjadi pada lansia</a:t>
            </a:r>
            <a:r>
              <a:rPr lang="en-US" sz="1600" dirty="0">
                <a:sym typeface="Wingdings" pitchFamily="2" charset="2"/>
              </a:rPr>
              <a:t>.</a:t>
            </a:r>
          </a:p>
          <a:p>
            <a:pPr marL="514350" indent="-514350">
              <a:buFont typeface="+mj-lt"/>
              <a:buAutoNum type="alphaLcPeriod" startAt="6"/>
              <a:defRPr/>
            </a:pPr>
            <a:r>
              <a:rPr lang="id-ID" sz="1600" dirty="0">
                <a:sym typeface="Wingdings" pitchFamily="2" charset="2"/>
              </a:rPr>
              <a:t>Rakitis</a:t>
            </a:r>
            <a:r>
              <a:rPr lang="en-US" sz="1600" dirty="0">
                <a:sym typeface="Wingdings" pitchFamily="2" charset="2"/>
              </a:rPr>
              <a:t>: </a:t>
            </a:r>
            <a:r>
              <a:rPr lang="en-US" sz="1600" dirty="0" err="1">
                <a:sym typeface="Wingdings" pitchFamily="2" charset="2"/>
              </a:rPr>
              <a:t>penyakit</a:t>
            </a:r>
            <a:r>
              <a:rPr lang="en-US" sz="1600" dirty="0">
                <a:sym typeface="Wingdings" pitchFamily="2" charset="2"/>
              </a:rPr>
              <a:t> yang </a:t>
            </a:r>
            <a:r>
              <a:rPr lang="en-US" sz="1600" dirty="0" err="1">
                <a:sym typeface="Wingdings" pitchFamily="2" charset="2"/>
              </a:rPr>
              <a:t>disebabkan</a:t>
            </a:r>
            <a:r>
              <a:rPr lang="en-US" sz="1600" dirty="0">
                <a:sym typeface="Wingdings" pitchFamily="2" charset="2"/>
              </a:rPr>
              <a:t> </a:t>
            </a:r>
            <a:r>
              <a:rPr lang="en-US" sz="1600" dirty="0" err="1">
                <a:sym typeface="Wingdings" pitchFamily="2" charset="2"/>
              </a:rPr>
              <a:t>oleh</a:t>
            </a:r>
            <a:r>
              <a:rPr lang="en-US" sz="1600" dirty="0">
                <a:sym typeface="Wingdings" pitchFamily="2" charset="2"/>
              </a:rPr>
              <a:t> </a:t>
            </a:r>
            <a:r>
              <a:rPr lang="id-ID" sz="1600" dirty="0">
                <a:sym typeface="Wingdings" pitchFamily="2" charset="2"/>
              </a:rPr>
              <a:t>kekurangan vitamin D dan kalsium  pembentukan tulang tidak sempurna. Gejala penyakit ini ditandai dengan kaki bengkok berbentuk O atau X</a:t>
            </a:r>
            <a:r>
              <a:rPr lang="en-US" sz="1600" dirty="0">
                <a:sym typeface="Wingdings" pitchFamily="2" charset="2"/>
              </a:rPr>
              <a:t>.</a:t>
            </a:r>
            <a:endParaRPr lang="id-ID" sz="1600" dirty="0">
              <a:sym typeface="Wingdings" pitchFamily="2" charset="2"/>
            </a:endParaRPr>
          </a:p>
        </p:txBody>
      </p:sp>
      <p:sp>
        <p:nvSpPr>
          <p:cNvPr id="5" name="Rectangle 4"/>
          <p:cNvSpPr/>
          <p:nvPr/>
        </p:nvSpPr>
        <p:spPr>
          <a:xfrm>
            <a:off x="636814" y="2286000"/>
            <a:ext cx="1801586" cy="342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err="1">
                <a:solidFill>
                  <a:schemeClr val="tx1"/>
                </a:solidFill>
              </a:rPr>
              <a:t>Sinergis</a:t>
            </a:r>
            <a:endParaRPr lang="en-US" b="1" dirty="0">
              <a:solidFill>
                <a:schemeClr val="tx1"/>
              </a:solidFill>
            </a:endParaRPr>
          </a:p>
        </p:txBody>
      </p:sp>
      <p:sp>
        <p:nvSpPr>
          <p:cNvPr id="6" name="Parallelogram 5"/>
          <p:cNvSpPr/>
          <p:nvPr/>
        </p:nvSpPr>
        <p:spPr>
          <a:xfrm>
            <a:off x="-139632" y="1110898"/>
            <a:ext cx="7912032" cy="517902"/>
          </a:xfrm>
          <a:prstGeom prst="parallelogram">
            <a:avLst/>
          </a:prstGeom>
          <a:solidFill>
            <a:schemeClr val="accent3">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7" name="TextBox 6"/>
          <p:cNvSpPr txBox="1"/>
          <p:nvPr/>
        </p:nvSpPr>
        <p:spPr>
          <a:xfrm>
            <a:off x="304800" y="1169350"/>
            <a:ext cx="7620000" cy="769405"/>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E. GANGGUAN DAN KELAINAN RANGKA DAN</a:t>
            </a:r>
            <a:r>
              <a:rPr lang="en-US" sz="2200" b="1" dirty="0">
                <a:solidFill>
                  <a:schemeClr val="bg1"/>
                </a:solidFill>
              </a:rPr>
              <a:t> </a:t>
            </a:r>
            <a:r>
              <a:rPr lang="id-ID" sz="2200" b="1" dirty="0">
                <a:solidFill>
                  <a:schemeClr val="bg1"/>
                </a:solidFill>
              </a:rPr>
              <a:t>OTOT</a:t>
            </a:r>
          </a:p>
        </p:txBody>
      </p:sp>
      <p:sp>
        <p:nvSpPr>
          <p:cNvPr id="8" name="Rectangle 7"/>
          <p:cNvSpPr/>
          <p:nvPr/>
        </p:nvSpPr>
        <p:spPr>
          <a:xfrm>
            <a:off x="381002" y="1809750"/>
            <a:ext cx="4332513" cy="40005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sz="2000" b="1" dirty="0" err="1">
                <a:solidFill>
                  <a:schemeClr val="tx1"/>
                </a:solidFill>
                <a:cs typeface="Calibri" pitchFamily="34" charset="0"/>
              </a:rPr>
              <a:t>Gangguan</a:t>
            </a:r>
            <a:r>
              <a:rPr lang="en-US" sz="2000" b="1" dirty="0">
                <a:solidFill>
                  <a:schemeClr val="tx1"/>
                </a:solidFill>
                <a:cs typeface="Calibri" pitchFamily="34" charset="0"/>
              </a:rPr>
              <a:t> </a:t>
            </a:r>
            <a:r>
              <a:rPr lang="en-US" sz="2000" b="1" dirty="0" err="1">
                <a:solidFill>
                  <a:schemeClr val="tx1"/>
                </a:solidFill>
                <a:cs typeface="Calibri" pitchFamily="34" charset="0"/>
              </a:rPr>
              <a:t>dan</a:t>
            </a:r>
            <a:r>
              <a:rPr lang="en-US" sz="2000" b="1" dirty="0">
                <a:solidFill>
                  <a:schemeClr val="tx1"/>
                </a:solidFill>
                <a:cs typeface="Calibri" pitchFamily="34" charset="0"/>
              </a:rPr>
              <a:t> </a:t>
            </a:r>
            <a:r>
              <a:rPr lang="en-US" sz="2000" b="1" dirty="0" err="1">
                <a:solidFill>
                  <a:schemeClr val="tx1"/>
                </a:solidFill>
                <a:cs typeface="Calibri" pitchFamily="34" charset="0"/>
              </a:rPr>
              <a:t>Kelainan</a:t>
            </a:r>
            <a:r>
              <a:rPr lang="en-US" sz="2000" b="1" dirty="0">
                <a:solidFill>
                  <a:schemeClr val="tx1"/>
                </a:solidFill>
                <a:cs typeface="Calibri" pitchFamily="34" charset="0"/>
              </a:rPr>
              <a:t> </a:t>
            </a:r>
            <a:r>
              <a:rPr lang="en-US" sz="2000" b="1" dirty="0" err="1">
                <a:solidFill>
                  <a:schemeClr val="tx1"/>
                </a:solidFill>
                <a:cs typeface="Calibri" pitchFamily="34" charset="0"/>
              </a:rPr>
              <a:t>Tulang</a:t>
            </a:r>
            <a:endParaRPr lang="en-US" sz="2000" b="1" dirty="0">
              <a:solidFill>
                <a:schemeClr val="tx1"/>
              </a:solidFill>
              <a:cs typeface="Calibri" pitchFamily="34" charset="0"/>
            </a:endParaRPr>
          </a:p>
        </p:txBody>
      </p:sp>
    </p:spTree>
    <p:extLst>
      <p:ext uri="{BB962C8B-B14F-4D97-AF65-F5344CB8AC3E}">
        <p14:creationId xmlns:p14="http://schemas.microsoft.com/office/powerpoint/2010/main" val="3325826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750"/>
                            </p:stCondLst>
                            <p:childTnLst>
                              <p:par>
                                <p:cTn id="9" presetID="10" presetClass="entr" presetSubtype="0" fill="hold" grpId="0" nodeType="afterEffect">
                                  <p:stCondLst>
                                    <p:cond delay="25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500"/>
                            </p:stCondLst>
                            <p:childTnLst>
                              <p:par>
                                <p:cTn id="13" presetID="16" presetClass="entr" presetSubtype="2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250"/>
                                        <p:tgtEl>
                                          <p:spTgt spid="5"/>
                                        </p:tgtEl>
                                      </p:cBhvr>
                                    </p:animEffect>
                                  </p:childTnLst>
                                </p:cTn>
                              </p:par>
                            </p:childTnLst>
                          </p:cTn>
                        </p:par>
                        <p:par>
                          <p:cTn id="20" fill="hold">
                            <p:stCondLst>
                              <p:cond delay="2250"/>
                            </p:stCondLst>
                            <p:childTnLst>
                              <p:par>
                                <p:cTn id="21" presetID="2" presetClass="entr" presetSubtype="4" fill="hold" grpId="0" nodeType="afterEffect">
                                  <p:stCondLst>
                                    <p:cond delay="50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750" fill="hold"/>
                                        <p:tgtEl>
                                          <p:spTgt spid="4"/>
                                        </p:tgtEl>
                                        <p:attrNameLst>
                                          <p:attrName>ppt_x</p:attrName>
                                        </p:attrNameLst>
                                      </p:cBhvr>
                                      <p:tavLst>
                                        <p:tav tm="0">
                                          <p:val>
                                            <p:strVal val="#ppt_x"/>
                                          </p:val>
                                        </p:tav>
                                        <p:tav tm="100000">
                                          <p:val>
                                            <p:strVal val="#ppt_x"/>
                                          </p:val>
                                        </p:tav>
                                      </p:tavLst>
                                    </p:anim>
                                    <p:anim calcmode="lin" valueType="num">
                                      <p:cBhvr additive="base">
                                        <p:cTn id="24" dur="75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p:bldP spid="8"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09600" y="2400301"/>
            <a:ext cx="7848600" cy="2112169"/>
            <a:chOff x="609600" y="1543050"/>
            <a:chExt cx="7848600" cy="2112169"/>
          </a:xfrm>
        </p:grpSpPr>
        <p:pic>
          <p:nvPicPr>
            <p:cNvPr id="23555" name="Picture 3" descr="D:\Captur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543050"/>
              <a:ext cx="7848600" cy="211216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5877278" y="1543050"/>
              <a:ext cx="2019300" cy="215444"/>
            </a:xfrm>
            <a:prstGeom prst="rect">
              <a:avLst/>
            </a:prstGeom>
          </p:spPr>
          <p:txBody>
            <a:bodyPr wrap="square">
              <a:spAutoFit/>
            </a:bodyPr>
            <a:lstStyle/>
            <a:p>
              <a:pPr algn="r"/>
              <a:r>
                <a:rPr lang="en-US" sz="800" dirty="0" err="1"/>
                <a:t>Sumber</a:t>
              </a:r>
              <a:r>
                <a:rPr lang="en-US" sz="800" dirty="0"/>
                <a:t>: </a:t>
              </a:r>
              <a:r>
                <a:rPr lang="en-US" sz="800" i="1" dirty="0"/>
                <a:t>shutterstock.com</a:t>
              </a:r>
            </a:p>
          </p:txBody>
        </p:sp>
      </p:grpSp>
      <p:sp>
        <p:nvSpPr>
          <p:cNvPr id="5" name="Rectangle 4"/>
          <p:cNvSpPr/>
          <p:nvPr/>
        </p:nvSpPr>
        <p:spPr>
          <a:xfrm>
            <a:off x="990600" y="4652843"/>
            <a:ext cx="948016" cy="338554"/>
          </a:xfrm>
          <a:prstGeom prst="rect">
            <a:avLst/>
          </a:prstGeom>
          <a:solidFill>
            <a:schemeClr val="accent4"/>
          </a:solidFill>
          <a:effectLst>
            <a:outerShdw blurRad="50800" dist="38100" dir="5400000" algn="t" rotWithShape="0">
              <a:prstClr val="black">
                <a:alpha val="40000"/>
              </a:prstClr>
            </a:outerShdw>
          </a:effectLst>
        </p:spPr>
        <p:txBody>
          <a:bodyPr wrap="none">
            <a:spAutoFit/>
          </a:bodyPr>
          <a:lstStyle/>
          <a:p>
            <a:r>
              <a:rPr lang="en-US" sz="1600" dirty="0" err="1">
                <a:solidFill>
                  <a:schemeClr val="bg1"/>
                </a:solidFill>
              </a:rPr>
              <a:t>Skoliosis</a:t>
            </a:r>
            <a:r>
              <a:rPr lang="en-US" sz="1600" dirty="0">
                <a:solidFill>
                  <a:schemeClr val="bg1"/>
                </a:solidFill>
              </a:rPr>
              <a:t> </a:t>
            </a:r>
          </a:p>
        </p:txBody>
      </p:sp>
      <p:sp>
        <p:nvSpPr>
          <p:cNvPr id="6" name="Rectangle 5"/>
          <p:cNvSpPr/>
          <p:nvPr/>
        </p:nvSpPr>
        <p:spPr>
          <a:xfrm>
            <a:off x="2971801" y="4670554"/>
            <a:ext cx="955839" cy="338554"/>
          </a:xfrm>
          <a:prstGeom prst="rect">
            <a:avLst/>
          </a:prstGeom>
          <a:solidFill>
            <a:schemeClr val="accent4"/>
          </a:solidFill>
          <a:effectLst>
            <a:outerShdw blurRad="50800" dist="38100" dir="5400000" algn="t" rotWithShape="0">
              <a:prstClr val="black">
                <a:alpha val="40000"/>
              </a:prstClr>
            </a:outerShdw>
          </a:effectLst>
        </p:spPr>
        <p:txBody>
          <a:bodyPr wrap="none">
            <a:spAutoFit/>
          </a:bodyPr>
          <a:lstStyle/>
          <a:p>
            <a:r>
              <a:rPr lang="en-US" sz="1600" dirty="0" err="1">
                <a:solidFill>
                  <a:schemeClr val="bg1"/>
                </a:solidFill>
              </a:rPr>
              <a:t>Lordosis</a:t>
            </a:r>
            <a:r>
              <a:rPr lang="en-US" sz="1600" dirty="0">
                <a:solidFill>
                  <a:schemeClr val="bg1"/>
                </a:solidFill>
              </a:rPr>
              <a:t> </a:t>
            </a:r>
          </a:p>
        </p:txBody>
      </p:sp>
      <p:sp>
        <p:nvSpPr>
          <p:cNvPr id="8" name="Rectangle 7"/>
          <p:cNvSpPr/>
          <p:nvPr/>
        </p:nvSpPr>
        <p:spPr>
          <a:xfrm>
            <a:off x="5022297" y="4670554"/>
            <a:ext cx="787010" cy="338554"/>
          </a:xfrm>
          <a:prstGeom prst="rect">
            <a:avLst/>
          </a:prstGeom>
          <a:solidFill>
            <a:schemeClr val="accent4"/>
          </a:solidFill>
          <a:effectLst>
            <a:outerShdw blurRad="50800" dist="38100" dir="5400000" algn="t" rotWithShape="0">
              <a:prstClr val="black">
                <a:alpha val="40000"/>
              </a:prstClr>
            </a:outerShdw>
          </a:effectLst>
        </p:spPr>
        <p:txBody>
          <a:bodyPr wrap="none">
            <a:spAutoFit/>
          </a:bodyPr>
          <a:lstStyle/>
          <a:p>
            <a:r>
              <a:rPr lang="en-US" sz="1600" dirty="0" err="1">
                <a:solidFill>
                  <a:schemeClr val="bg1"/>
                </a:solidFill>
              </a:rPr>
              <a:t>Kifosis</a:t>
            </a:r>
            <a:r>
              <a:rPr lang="en-US" sz="1600" dirty="0">
                <a:solidFill>
                  <a:schemeClr val="bg1"/>
                </a:solidFill>
              </a:rPr>
              <a:t> </a:t>
            </a:r>
          </a:p>
        </p:txBody>
      </p:sp>
      <p:sp>
        <p:nvSpPr>
          <p:cNvPr id="9" name="Rectangle 8"/>
          <p:cNvSpPr/>
          <p:nvPr/>
        </p:nvSpPr>
        <p:spPr>
          <a:xfrm>
            <a:off x="6443994" y="4648200"/>
            <a:ext cx="2136739" cy="338554"/>
          </a:xfrm>
          <a:prstGeom prst="rect">
            <a:avLst/>
          </a:prstGeom>
          <a:solidFill>
            <a:schemeClr val="accent4"/>
          </a:solidFill>
          <a:effectLst>
            <a:outerShdw blurRad="50800" dist="38100" dir="5400000" algn="t" rotWithShape="0">
              <a:prstClr val="black">
                <a:alpha val="40000"/>
              </a:prstClr>
            </a:outerShdw>
          </a:effectLst>
        </p:spPr>
        <p:txBody>
          <a:bodyPr wrap="none">
            <a:spAutoFit/>
          </a:bodyPr>
          <a:lstStyle/>
          <a:p>
            <a:r>
              <a:rPr lang="en-US" sz="1600" dirty="0" err="1">
                <a:solidFill>
                  <a:schemeClr val="bg1"/>
                </a:solidFill>
              </a:rPr>
              <a:t>Sikap</a:t>
            </a:r>
            <a:r>
              <a:rPr lang="en-US" sz="1600" dirty="0">
                <a:solidFill>
                  <a:schemeClr val="bg1"/>
                </a:solidFill>
              </a:rPr>
              <a:t> </a:t>
            </a:r>
            <a:r>
              <a:rPr lang="en-US" sz="1600" dirty="0" err="1">
                <a:solidFill>
                  <a:schemeClr val="bg1"/>
                </a:solidFill>
              </a:rPr>
              <a:t>duduk</a:t>
            </a:r>
            <a:r>
              <a:rPr lang="en-US" sz="1600" dirty="0">
                <a:solidFill>
                  <a:schemeClr val="bg1"/>
                </a:solidFill>
              </a:rPr>
              <a:t> yang </a:t>
            </a:r>
            <a:r>
              <a:rPr lang="en-US" sz="1600" dirty="0" err="1">
                <a:solidFill>
                  <a:schemeClr val="bg1"/>
                </a:solidFill>
              </a:rPr>
              <a:t>benar</a:t>
            </a:r>
            <a:endParaRPr lang="en-US" sz="1600" dirty="0">
              <a:solidFill>
                <a:schemeClr val="bg1"/>
              </a:solidFill>
            </a:endParaRPr>
          </a:p>
        </p:txBody>
      </p:sp>
      <p:sp>
        <p:nvSpPr>
          <p:cNvPr id="11" name="Parallelogram 10"/>
          <p:cNvSpPr/>
          <p:nvPr/>
        </p:nvSpPr>
        <p:spPr>
          <a:xfrm>
            <a:off x="-139632" y="1110898"/>
            <a:ext cx="7912032" cy="517902"/>
          </a:xfrm>
          <a:prstGeom prst="parallelogram">
            <a:avLst/>
          </a:prstGeom>
          <a:solidFill>
            <a:schemeClr val="accent3">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12" name="TextBox 11"/>
          <p:cNvSpPr txBox="1"/>
          <p:nvPr/>
        </p:nvSpPr>
        <p:spPr>
          <a:xfrm>
            <a:off x="304800" y="1169350"/>
            <a:ext cx="7620000" cy="769405"/>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E. GANGGUAN DAN KELAINAN RANGKA DAN</a:t>
            </a:r>
            <a:r>
              <a:rPr lang="en-US" sz="2200" b="1" dirty="0">
                <a:solidFill>
                  <a:schemeClr val="bg1"/>
                </a:solidFill>
              </a:rPr>
              <a:t> </a:t>
            </a:r>
            <a:r>
              <a:rPr lang="id-ID" sz="2200" b="1" dirty="0">
                <a:solidFill>
                  <a:schemeClr val="bg1"/>
                </a:solidFill>
              </a:rPr>
              <a:t>OTOT</a:t>
            </a:r>
          </a:p>
        </p:txBody>
      </p:sp>
      <p:sp>
        <p:nvSpPr>
          <p:cNvPr id="13" name="Rectangle 12"/>
          <p:cNvSpPr/>
          <p:nvPr/>
        </p:nvSpPr>
        <p:spPr>
          <a:xfrm>
            <a:off x="381002" y="1828800"/>
            <a:ext cx="4343399" cy="40005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sz="2000" b="1" dirty="0" err="1">
                <a:solidFill>
                  <a:schemeClr val="tx1"/>
                </a:solidFill>
                <a:cs typeface="Calibri" pitchFamily="34" charset="0"/>
              </a:rPr>
              <a:t>Gangguan</a:t>
            </a:r>
            <a:r>
              <a:rPr lang="en-US" sz="2000" b="1" dirty="0">
                <a:solidFill>
                  <a:schemeClr val="tx1"/>
                </a:solidFill>
                <a:cs typeface="Calibri" pitchFamily="34" charset="0"/>
              </a:rPr>
              <a:t> </a:t>
            </a:r>
            <a:r>
              <a:rPr lang="en-US" sz="2000" b="1" dirty="0" err="1">
                <a:solidFill>
                  <a:schemeClr val="tx1"/>
                </a:solidFill>
                <a:cs typeface="Calibri" pitchFamily="34" charset="0"/>
              </a:rPr>
              <a:t>dan</a:t>
            </a:r>
            <a:r>
              <a:rPr lang="en-US" sz="2000" b="1" dirty="0">
                <a:solidFill>
                  <a:schemeClr val="tx1"/>
                </a:solidFill>
                <a:cs typeface="Calibri" pitchFamily="34" charset="0"/>
              </a:rPr>
              <a:t> </a:t>
            </a:r>
            <a:r>
              <a:rPr lang="en-US" sz="2000" b="1" dirty="0" err="1">
                <a:solidFill>
                  <a:schemeClr val="tx1"/>
                </a:solidFill>
                <a:cs typeface="Calibri" pitchFamily="34" charset="0"/>
              </a:rPr>
              <a:t>Kelainan</a:t>
            </a:r>
            <a:r>
              <a:rPr lang="en-US" sz="2000" b="1" dirty="0">
                <a:solidFill>
                  <a:schemeClr val="tx1"/>
                </a:solidFill>
                <a:cs typeface="Calibri" pitchFamily="34" charset="0"/>
              </a:rPr>
              <a:t> </a:t>
            </a:r>
            <a:r>
              <a:rPr lang="en-US" sz="2000" b="1" dirty="0" err="1">
                <a:solidFill>
                  <a:schemeClr val="tx1"/>
                </a:solidFill>
                <a:cs typeface="Calibri" pitchFamily="34" charset="0"/>
              </a:rPr>
              <a:t>Tulang</a:t>
            </a:r>
            <a:endParaRPr lang="en-US" sz="2000" b="1" dirty="0">
              <a:solidFill>
                <a:schemeClr val="tx1"/>
              </a:solidFill>
              <a:cs typeface="Calibri" pitchFamily="34" charset="0"/>
            </a:endParaRPr>
          </a:p>
        </p:txBody>
      </p:sp>
    </p:spTree>
    <p:extLst>
      <p:ext uri="{BB962C8B-B14F-4D97-AF65-F5344CB8AC3E}">
        <p14:creationId xmlns:p14="http://schemas.microsoft.com/office/powerpoint/2010/main" val="3968610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25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par>
                          <p:cTn id="8" fill="hold">
                            <p:stCondLst>
                              <p:cond delay="750"/>
                            </p:stCondLst>
                            <p:childTnLst>
                              <p:par>
                                <p:cTn id="9" presetID="42" presetClass="entr" presetSubtype="0" fill="hold" nodeType="afterEffect">
                                  <p:stCondLst>
                                    <p:cond delay="5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750"/>
                                        <p:tgtEl>
                                          <p:spTgt spid="4"/>
                                        </p:tgtEl>
                                      </p:cBhvr>
                                    </p:animEffect>
                                    <p:anim calcmode="lin" valueType="num">
                                      <p:cBhvr>
                                        <p:cTn id="12" dur="750" fill="hold"/>
                                        <p:tgtEl>
                                          <p:spTgt spid="4"/>
                                        </p:tgtEl>
                                        <p:attrNameLst>
                                          <p:attrName>ppt_x</p:attrName>
                                        </p:attrNameLst>
                                      </p:cBhvr>
                                      <p:tavLst>
                                        <p:tav tm="0">
                                          <p:val>
                                            <p:strVal val="#ppt_x"/>
                                          </p:val>
                                        </p:tav>
                                        <p:tav tm="100000">
                                          <p:val>
                                            <p:strVal val="#ppt_x"/>
                                          </p:val>
                                        </p:tav>
                                      </p:tavLst>
                                    </p:anim>
                                    <p:anim calcmode="lin" valueType="num">
                                      <p:cBhvr>
                                        <p:cTn id="13" dur="75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250"/>
                                        <p:tgtEl>
                                          <p:spTgt spid="5"/>
                                        </p:tgtEl>
                                      </p:cBhvr>
                                    </p:animEffect>
                                  </p:childTnLst>
                                </p:cTn>
                              </p:par>
                            </p:childTnLst>
                          </p:cTn>
                        </p:par>
                        <p:par>
                          <p:cTn id="18" fill="hold">
                            <p:stCondLst>
                              <p:cond delay="2250"/>
                            </p:stCondLst>
                            <p:childTnLst>
                              <p:par>
                                <p:cTn id="19" presetID="10"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250"/>
                                        <p:tgtEl>
                                          <p:spTgt spid="6"/>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250"/>
                                        <p:tgtEl>
                                          <p:spTgt spid="8"/>
                                        </p:tgtEl>
                                      </p:cBhvr>
                                    </p:animEffect>
                                  </p:childTnLst>
                                </p:cTn>
                              </p:par>
                            </p:childTnLst>
                          </p:cTn>
                        </p:par>
                        <p:par>
                          <p:cTn id="26" fill="hold">
                            <p:stCondLst>
                              <p:cond delay="2750"/>
                            </p:stCondLst>
                            <p:childTnLst>
                              <p:par>
                                <p:cTn id="27" presetID="10"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3"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685800" y="2514601"/>
            <a:ext cx="8153400" cy="2616529"/>
          </a:xfrm>
          <a:prstGeom prst="rect">
            <a:avLst/>
          </a:prstGeom>
          <a:noFill/>
          <a:ln>
            <a:noFill/>
          </a:ln>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buFont typeface="+mj-lt"/>
              <a:buAutoNum type="alphaLcPeriod"/>
              <a:defRPr/>
            </a:pPr>
            <a:r>
              <a:rPr lang="en-US" sz="1800" b="1" dirty="0" err="1">
                <a:sym typeface="Wingdings" pitchFamily="2" charset="2"/>
              </a:rPr>
              <a:t>Artritis</a:t>
            </a:r>
            <a:r>
              <a:rPr lang="en-US" sz="1800" b="1" dirty="0">
                <a:sym typeface="Wingdings" pitchFamily="2" charset="2"/>
              </a:rPr>
              <a:t> </a:t>
            </a:r>
            <a:r>
              <a:rPr lang="en-US" sz="1800" b="1" dirty="0" err="1">
                <a:sym typeface="Wingdings" pitchFamily="2" charset="2"/>
              </a:rPr>
              <a:t>eksudatif</a:t>
            </a:r>
            <a:r>
              <a:rPr lang="en-US" sz="1800" dirty="0">
                <a:sym typeface="Wingdings" pitchFamily="2" charset="2"/>
              </a:rPr>
              <a:t>: </a:t>
            </a:r>
            <a:r>
              <a:rPr lang="id-ID" sz="1800" dirty="0">
                <a:sym typeface="Wingdings" pitchFamily="2" charset="2"/>
              </a:rPr>
              <a:t>radang</a:t>
            </a:r>
            <a:r>
              <a:rPr lang="en-US" sz="1800" dirty="0">
                <a:sym typeface="Wingdings" pitchFamily="2" charset="2"/>
              </a:rPr>
              <a:t>/</a:t>
            </a:r>
            <a:r>
              <a:rPr lang="id-ID" sz="1800" dirty="0">
                <a:sym typeface="Wingdings" pitchFamily="2" charset="2"/>
              </a:rPr>
              <a:t>iritasi pada sendi yang menyebabkan sendi terinfeksi atau bernanah</a:t>
            </a:r>
            <a:r>
              <a:rPr lang="en-US" sz="1800" dirty="0">
                <a:sym typeface="Wingdings" pitchFamily="2" charset="2"/>
              </a:rPr>
              <a:t>.</a:t>
            </a:r>
            <a:endParaRPr lang="en-US" sz="1800" b="1" dirty="0">
              <a:sym typeface="Wingdings" pitchFamily="2" charset="2"/>
            </a:endParaRPr>
          </a:p>
          <a:p>
            <a:pPr marL="457200" indent="-457200">
              <a:buFont typeface="+mj-lt"/>
              <a:buAutoNum type="alphaLcPeriod"/>
              <a:defRPr/>
            </a:pPr>
            <a:r>
              <a:rPr lang="en-US" sz="1800" b="1" dirty="0" err="1">
                <a:sym typeface="Wingdings" pitchFamily="2" charset="2"/>
              </a:rPr>
              <a:t>Artritis</a:t>
            </a:r>
            <a:r>
              <a:rPr lang="en-US" sz="1800" b="1" dirty="0">
                <a:sym typeface="Wingdings" pitchFamily="2" charset="2"/>
              </a:rPr>
              <a:t> </a:t>
            </a:r>
            <a:r>
              <a:rPr lang="en-US" sz="1800" b="1" dirty="0" err="1">
                <a:sym typeface="Wingdings" pitchFamily="2" charset="2"/>
              </a:rPr>
              <a:t>sika</a:t>
            </a:r>
            <a:r>
              <a:rPr lang="en-US" sz="1800" dirty="0">
                <a:sym typeface="Wingdings" pitchFamily="2" charset="2"/>
              </a:rPr>
              <a:t>: </a:t>
            </a:r>
            <a:r>
              <a:rPr lang="id-ID" sz="1800" dirty="0">
                <a:sym typeface="Wingdings" pitchFamily="2" charset="2"/>
              </a:rPr>
              <a:t>radang sendi yang menyebabkan cairan sendi menjadi kering karena kehilangan cairan sinovia</a:t>
            </a:r>
            <a:r>
              <a:rPr lang="en-US" sz="1800" dirty="0">
                <a:sym typeface="Wingdings" pitchFamily="2" charset="2"/>
              </a:rPr>
              <a:t>l.</a:t>
            </a:r>
            <a:endParaRPr lang="en-US" sz="1800" b="1" dirty="0">
              <a:sym typeface="Wingdings" pitchFamily="2" charset="2"/>
            </a:endParaRPr>
          </a:p>
          <a:p>
            <a:pPr marL="457200" indent="-457200">
              <a:buFont typeface="+mj-lt"/>
              <a:buAutoNum type="alphaLcPeriod"/>
              <a:defRPr/>
            </a:pPr>
            <a:r>
              <a:rPr lang="en-US" sz="1800" b="1" dirty="0" err="1">
                <a:sym typeface="Wingdings" pitchFamily="2" charset="2"/>
              </a:rPr>
              <a:t>Dislokasi</a:t>
            </a:r>
            <a:r>
              <a:rPr lang="en-US" sz="1800" dirty="0">
                <a:sym typeface="Wingdings" pitchFamily="2" charset="2"/>
              </a:rPr>
              <a:t>: </a:t>
            </a:r>
            <a:r>
              <a:rPr lang="en-US" sz="1800" dirty="0" err="1">
                <a:sym typeface="Wingdings" pitchFamily="2" charset="2"/>
              </a:rPr>
              <a:t>bergesernya</a:t>
            </a:r>
            <a:r>
              <a:rPr lang="en-US" sz="1800" dirty="0">
                <a:sym typeface="Wingdings" pitchFamily="2" charset="2"/>
              </a:rPr>
              <a:t> </a:t>
            </a:r>
            <a:r>
              <a:rPr lang="en-US" sz="1800" dirty="0" err="1">
                <a:sym typeface="Wingdings" pitchFamily="2" charset="2"/>
              </a:rPr>
              <a:t>sendi</a:t>
            </a:r>
            <a:r>
              <a:rPr lang="en-US" sz="1800" dirty="0">
                <a:sym typeface="Wingdings" pitchFamily="2" charset="2"/>
              </a:rPr>
              <a:t> </a:t>
            </a:r>
            <a:r>
              <a:rPr lang="en-US" sz="1800" dirty="0" err="1">
                <a:sym typeface="Wingdings" pitchFamily="2" charset="2"/>
              </a:rPr>
              <a:t>dari</a:t>
            </a:r>
            <a:r>
              <a:rPr lang="en-US" sz="1800" dirty="0">
                <a:sym typeface="Wingdings" pitchFamily="2" charset="2"/>
              </a:rPr>
              <a:t> </a:t>
            </a:r>
            <a:r>
              <a:rPr lang="en-US" sz="1800" dirty="0" err="1">
                <a:sym typeface="Wingdings" pitchFamily="2" charset="2"/>
              </a:rPr>
              <a:t>kedudukan</a:t>
            </a:r>
            <a:r>
              <a:rPr lang="en-US" sz="1800" dirty="0">
                <a:sym typeface="Wingdings" pitchFamily="2" charset="2"/>
              </a:rPr>
              <a:t> </a:t>
            </a:r>
            <a:r>
              <a:rPr lang="en-US" sz="1800" dirty="0" err="1">
                <a:sym typeface="Wingdings" pitchFamily="2" charset="2"/>
              </a:rPr>
              <a:t>semula</a:t>
            </a:r>
            <a:r>
              <a:rPr lang="en-US" sz="1800" dirty="0">
                <a:sym typeface="Wingdings" pitchFamily="2" charset="2"/>
              </a:rPr>
              <a:t> </a:t>
            </a:r>
            <a:r>
              <a:rPr lang="en-US" sz="1800" dirty="0" err="1">
                <a:sym typeface="Wingdings" pitchFamily="2" charset="2"/>
              </a:rPr>
              <a:t>karena</a:t>
            </a:r>
            <a:r>
              <a:rPr lang="en-US" sz="1800" dirty="0">
                <a:sym typeface="Wingdings" pitchFamily="2" charset="2"/>
              </a:rPr>
              <a:t> </a:t>
            </a:r>
            <a:r>
              <a:rPr lang="en-US" sz="1800" dirty="0" err="1">
                <a:sym typeface="Wingdings" pitchFamily="2" charset="2"/>
              </a:rPr>
              <a:t>jaringan</a:t>
            </a:r>
            <a:r>
              <a:rPr lang="en-US" sz="1800" dirty="0">
                <a:sym typeface="Wingdings" pitchFamily="2" charset="2"/>
              </a:rPr>
              <a:t> </a:t>
            </a:r>
            <a:r>
              <a:rPr lang="en-US" sz="1800" dirty="0" err="1">
                <a:sym typeface="Wingdings" pitchFamily="2" charset="2"/>
              </a:rPr>
              <a:t>ligamennya</a:t>
            </a:r>
            <a:r>
              <a:rPr lang="en-US" sz="1800" dirty="0">
                <a:sym typeface="Wingdings" pitchFamily="2" charset="2"/>
              </a:rPr>
              <a:t> </a:t>
            </a:r>
            <a:r>
              <a:rPr lang="en-US" sz="1800" dirty="0" err="1">
                <a:sym typeface="Wingdings" pitchFamily="2" charset="2"/>
              </a:rPr>
              <a:t>sobek</a:t>
            </a:r>
            <a:r>
              <a:rPr lang="en-US" sz="1800" dirty="0">
                <a:sym typeface="Wingdings" pitchFamily="2" charset="2"/>
              </a:rPr>
              <a:t>.</a:t>
            </a:r>
            <a:endParaRPr lang="en-US" sz="1800" b="1" dirty="0">
              <a:sym typeface="Wingdings" pitchFamily="2" charset="2"/>
            </a:endParaRPr>
          </a:p>
          <a:p>
            <a:pPr marL="457200" indent="-457200">
              <a:buFont typeface="+mj-lt"/>
              <a:buAutoNum type="alphaLcPeriod"/>
              <a:defRPr/>
            </a:pPr>
            <a:r>
              <a:rPr lang="en-US" sz="1800" b="1" dirty="0" err="1">
                <a:sym typeface="Wingdings" pitchFamily="2" charset="2"/>
              </a:rPr>
              <a:t>Terkilir</a:t>
            </a:r>
            <a:r>
              <a:rPr lang="en-US" sz="1800" dirty="0">
                <a:sym typeface="Wingdings" pitchFamily="2" charset="2"/>
              </a:rPr>
              <a:t>: </a:t>
            </a:r>
            <a:r>
              <a:rPr lang="en-US" sz="1800" dirty="0" err="1">
                <a:sym typeface="Wingdings" pitchFamily="2" charset="2"/>
              </a:rPr>
              <a:t>tertariknya</a:t>
            </a:r>
            <a:r>
              <a:rPr lang="en-US" sz="1800" dirty="0">
                <a:sym typeface="Wingdings" pitchFamily="2" charset="2"/>
              </a:rPr>
              <a:t> </a:t>
            </a:r>
            <a:r>
              <a:rPr lang="en-US" sz="1800" dirty="0" err="1">
                <a:sym typeface="Wingdings" pitchFamily="2" charset="2"/>
              </a:rPr>
              <a:t>ligamen</a:t>
            </a:r>
            <a:r>
              <a:rPr lang="en-US" sz="1800" dirty="0">
                <a:sym typeface="Wingdings" pitchFamily="2" charset="2"/>
              </a:rPr>
              <a:t> </a:t>
            </a:r>
            <a:r>
              <a:rPr lang="en-US" sz="1800" dirty="0" err="1">
                <a:sym typeface="Wingdings" pitchFamily="2" charset="2"/>
              </a:rPr>
              <a:t>ke</a:t>
            </a:r>
            <a:r>
              <a:rPr lang="en-US" sz="1800" dirty="0">
                <a:sym typeface="Wingdings" pitchFamily="2" charset="2"/>
              </a:rPr>
              <a:t> </a:t>
            </a:r>
            <a:r>
              <a:rPr lang="en-US" sz="1800" dirty="0" err="1">
                <a:sym typeface="Wingdings" pitchFamily="2" charset="2"/>
              </a:rPr>
              <a:t>posisi</a:t>
            </a:r>
            <a:r>
              <a:rPr lang="en-US" sz="1800" dirty="0">
                <a:sym typeface="Wingdings" pitchFamily="2" charset="2"/>
              </a:rPr>
              <a:t> yang </a:t>
            </a:r>
            <a:r>
              <a:rPr lang="en-US" sz="1800" dirty="0" err="1">
                <a:sym typeface="Wingdings" pitchFamily="2" charset="2"/>
              </a:rPr>
              <a:t>tidak</a:t>
            </a:r>
            <a:r>
              <a:rPr lang="en-US" sz="1800" dirty="0">
                <a:sym typeface="Wingdings" pitchFamily="2" charset="2"/>
              </a:rPr>
              <a:t> </a:t>
            </a:r>
            <a:r>
              <a:rPr lang="en-US" sz="1800" dirty="0" err="1">
                <a:sym typeface="Wingdings" pitchFamily="2" charset="2"/>
              </a:rPr>
              <a:t>sesuai</a:t>
            </a:r>
            <a:r>
              <a:rPr lang="en-US" sz="1800" dirty="0">
                <a:sym typeface="Wingdings" pitchFamily="2" charset="2"/>
              </a:rPr>
              <a:t>, </a:t>
            </a:r>
            <a:r>
              <a:rPr lang="en-US" sz="1800" dirty="0" err="1">
                <a:sym typeface="Wingdings" pitchFamily="2" charset="2"/>
              </a:rPr>
              <a:t>tetapi</a:t>
            </a:r>
            <a:r>
              <a:rPr lang="en-US" sz="1800" dirty="0">
                <a:sym typeface="Wingdings" pitchFamily="2" charset="2"/>
              </a:rPr>
              <a:t> </a:t>
            </a:r>
            <a:r>
              <a:rPr lang="en-US" sz="1800" dirty="0" err="1">
                <a:sym typeface="Wingdings" pitchFamily="2" charset="2"/>
              </a:rPr>
              <a:t>sendi</a:t>
            </a:r>
            <a:r>
              <a:rPr lang="en-US" sz="1800" dirty="0">
                <a:sym typeface="Wingdings" pitchFamily="2" charset="2"/>
              </a:rPr>
              <a:t> </a:t>
            </a:r>
            <a:r>
              <a:rPr lang="en-US" sz="1800" dirty="0" err="1">
                <a:sym typeface="Wingdings" pitchFamily="2" charset="2"/>
              </a:rPr>
              <a:t>tidak</a:t>
            </a:r>
            <a:r>
              <a:rPr lang="en-US" sz="1800" dirty="0">
                <a:sym typeface="Wingdings" pitchFamily="2" charset="2"/>
              </a:rPr>
              <a:t> </a:t>
            </a:r>
            <a:r>
              <a:rPr lang="en-US" sz="1800" dirty="0" err="1">
                <a:sym typeface="Wingdings" pitchFamily="2" charset="2"/>
              </a:rPr>
              <a:t>bergeser</a:t>
            </a:r>
            <a:r>
              <a:rPr lang="en-US" sz="1800" dirty="0">
                <a:sym typeface="Wingdings" pitchFamily="2" charset="2"/>
              </a:rPr>
              <a:t>.</a:t>
            </a:r>
            <a:endParaRPr lang="en-US" sz="1800" b="1" dirty="0">
              <a:sym typeface="Wingdings" pitchFamily="2" charset="2"/>
            </a:endParaRPr>
          </a:p>
          <a:p>
            <a:pPr marL="457200" indent="-457200">
              <a:buFont typeface="+mj-lt"/>
              <a:buAutoNum type="alphaLcPeriod"/>
              <a:defRPr/>
            </a:pPr>
            <a:r>
              <a:rPr lang="en-US" sz="1800" b="1" dirty="0" err="1">
                <a:sym typeface="Wingdings" pitchFamily="2" charset="2"/>
              </a:rPr>
              <a:t>Ankilosis</a:t>
            </a:r>
            <a:r>
              <a:rPr lang="en-US" sz="1800" dirty="0">
                <a:sym typeface="Wingdings" pitchFamily="2" charset="2"/>
              </a:rPr>
              <a:t>: </a:t>
            </a:r>
            <a:r>
              <a:rPr lang="en-US" sz="1800" dirty="0" err="1">
                <a:sym typeface="Wingdings" pitchFamily="2" charset="2"/>
              </a:rPr>
              <a:t>persendian</a:t>
            </a:r>
            <a:r>
              <a:rPr lang="en-US" sz="1800" dirty="0">
                <a:sym typeface="Wingdings" pitchFamily="2" charset="2"/>
              </a:rPr>
              <a:t> </a:t>
            </a:r>
            <a:r>
              <a:rPr lang="en-US" sz="1800" dirty="0" err="1">
                <a:sym typeface="Wingdings" pitchFamily="2" charset="2"/>
              </a:rPr>
              <a:t>seolah-olah</a:t>
            </a:r>
            <a:r>
              <a:rPr lang="en-US" sz="1800" dirty="0">
                <a:sym typeface="Wingdings" pitchFamily="2" charset="2"/>
              </a:rPr>
              <a:t> </a:t>
            </a:r>
            <a:r>
              <a:rPr lang="en-US" sz="1800" dirty="0" err="1">
                <a:sym typeface="Wingdings" pitchFamily="2" charset="2"/>
              </a:rPr>
              <a:t>menyatu</a:t>
            </a:r>
            <a:r>
              <a:rPr lang="en-US" sz="1800" dirty="0">
                <a:sym typeface="Wingdings" pitchFamily="2" charset="2"/>
              </a:rPr>
              <a:t> </a:t>
            </a:r>
            <a:r>
              <a:rPr lang="en-US" sz="1800" dirty="0" err="1">
                <a:sym typeface="Wingdings" pitchFamily="2" charset="2"/>
              </a:rPr>
              <a:t>sehingga</a:t>
            </a:r>
            <a:r>
              <a:rPr lang="en-US" sz="1800" dirty="0">
                <a:sym typeface="Wingdings" pitchFamily="2" charset="2"/>
              </a:rPr>
              <a:t> </a:t>
            </a:r>
            <a:r>
              <a:rPr lang="en-US" sz="1800" dirty="0" err="1">
                <a:sym typeface="Wingdings" pitchFamily="2" charset="2"/>
              </a:rPr>
              <a:t>tidak</a:t>
            </a:r>
            <a:r>
              <a:rPr lang="en-US" sz="1800" dirty="0">
                <a:sym typeface="Wingdings" pitchFamily="2" charset="2"/>
              </a:rPr>
              <a:t> </a:t>
            </a:r>
            <a:r>
              <a:rPr lang="en-US" sz="1800" dirty="0" err="1">
                <a:sym typeface="Wingdings" pitchFamily="2" charset="2"/>
              </a:rPr>
              <a:t>dapat</a:t>
            </a:r>
            <a:r>
              <a:rPr lang="en-US" sz="1800" dirty="0">
                <a:sym typeface="Wingdings" pitchFamily="2" charset="2"/>
              </a:rPr>
              <a:t> </a:t>
            </a:r>
            <a:r>
              <a:rPr lang="en-US" sz="1800" dirty="0" err="1">
                <a:sym typeface="Wingdings" pitchFamily="2" charset="2"/>
              </a:rPr>
              <a:t>digerakkan</a:t>
            </a:r>
            <a:r>
              <a:rPr lang="en-US" sz="1800" dirty="0">
                <a:sym typeface="Wingdings" pitchFamily="2" charset="2"/>
              </a:rPr>
              <a:t>.</a:t>
            </a:r>
            <a:r>
              <a:rPr lang="en-US" sz="1800" b="1" dirty="0">
                <a:sym typeface="Wingdings" pitchFamily="2" charset="2"/>
              </a:rPr>
              <a:t> </a:t>
            </a:r>
            <a:endParaRPr lang="id-ID" sz="1800" dirty="0">
              <a:sym typeface="Wingdings" pitchFamily="2" charset="2"/>
            </a:endParaRPr>
          </a:p>
        </p:txBody>
      </p:sp>
      <p:sp>
        <p:nvSpPr>
          <p:cNvPr id="5" name="Parallelogram 4"/>
          <p:cNvSpPr/>
          <p:nvPr/>
        </p:nvSpPr>
        <p:spPr>
          <a:xfrm>
            <a:off x="-139632" y="1110898"/>
            <a:ext cx="7912032" cy="517902"/>
          </a:xfrm>
          <a:prstGeom prst="parallelogram">
            <a:avLst/>
          </a:prstGeom>
          <a:solidFill>
            <a:schemeClr val="accent3">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6" name="TextBox 5"/>
          <p:cNvSpPr txBox="1"/>
          <p:nvPr/>
        </p:nvSpPr>
        <p:spPr>
          <a:xfrm>
            <a:off x="304800" y="1169350"/>
            <a:ext cx="7620000" cy="769405"/>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E. GANGGUAN DAN KELAINAN RANGKA DAN</a:t>
            </a:r>
            <a:r>
              <a:rPr lang="en-US" sz="2200" b="1" dirty="0">
                <a:solidFill>
                  <a:schemeClr val="bg1"/>
                </a:solidFill>
              </a:rPr>
              <a:t> </a:t>
            </a:r>
            <a:r>
              <a:rPr lang="id-ID" sz="2200" b="1" dirty="0">
                <a:solidFill>
                  <a:schemeClr val="bg1"/>
                </a:solidFill>
              </a:rPr>
              <a:t>OTOT</a:t>
            </a:r>
          </a:p>
        </p:txBody>
      </p:sp>
      <p:sp>
        <p:nvSpPr>
          <p:cNvPr id="7" name="Rectangle 6"/>
          <p:cNvSpPr/>
          <p:nvPr/>
        </p:nvSpPr>
        <p:spPr>
          <a:xfrm>
            <a:off x="381002" y="1828800"/>
            <a:ext cx="4952999" cy="40005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sz="2000" b="1" dirty="0" err="1">
                <a:solidFill>
                  <a:schemeClr val="tx1"/>
                </a:solidFill>
                <a:cs typeface="Calibri" pitchFamily="34" charset="0"/>
              </a:rPr>
              <a:t>Gangguan</a:t>
            </a:r>
            <a:r>
              <a:rPr lang="en-US" sz="2000" b="1" dirty="0">
                <a:solidFill>
                  <a:schemeClr val="tx1"/>
                </a:solidFill>
                <a:cs typeface="Calibri" pitchFamily="34" charset="0"/>
              </a:rPr>
              <a:t> </a:t>
            </a:r>
            <a:r>
              <a:rPr lang="en-US" sz="2000" b="1" dirty="0" err="1">
                <a:solidFill>
                  <a:schemeClr val="tx1"/>
                </a:solidFill>
                <a:cs typeface="Calibri" pitchFamily="34" charset="0"/>
              </a:rPr>
              <a:t>dan</a:t>
            </a:r>
            <a:r>
              <a:rPr lang="en-US" sz="2000" b="1" dirty="0">
                <a:solidFill>
                  <a:schemeClr val="tx1"/>
                </a:solidFill>
                <a:cs typeface="Calibri" pitchFamily="34" charset="0"/>
              </a:rPr>
              <a:t> </a:t>
            </a:r>
            <a:r>
              <a:rPr lang="en-US" sz="2000" b="1" dirty="0" err="1">
                <a:solidFill>
                  <a:schemeClr val="tx1"/>
                </a:solidFill>
                <a:cs typeface="Calibri" pitchFamily="34" charset="0"/>
              </a:rPr>
              <a:t>Kelainan</a:t>
            </a:r>
            <a:r>
              <a:rPr lang="en-US" sz="2000" b="1" dirty="0">
                <a:solidFill>
                  <a:schemeClr val="tx1"/>
                </a:solidFill>
                <a:cs typeface="Calibri" pitchFamily="34" charset="0"/>
              </a:rPr>
              <a:t> </a:t>
            </a:r>
            <a:r>
              <a:rPr lang="en-US" sz="2000" b="1" dirty="0" err="1">
                <a:solidFill>
                  <a:schemeClr val="tx1"/>
                </a:solidFill>
                <a:cs typeface="Calibri" pitchFamily="34" charset="0"/>
              </a:rPr>
              <a:t>Persendian</a:t>
            </a:r>
            <a:endParaRPr lang="en-US" sz="2000" b="1" dirty="0">
              <a:solidFill>
                <a:schemeClr val="tx1"/>
              </a:solidFill>
              <a:cs typeface="Calibri" pitchFamily="34" charset="0"/>
            </a:endParaRPr>
          </a:p>
        </p:txBody>
      </p:sp>
    </p:spTree>
    <p:extLst>
      <p:ext uri="{BB962C8B-B14F-4D97-AF65-F5344CB8AC3E}">
        <p14:creationId xmlns:p14="http://schemas.microsoft.com/office/powerpoint/2010/main" val="4001648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25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par>
                          <p:cTn id="8" fill="hold">
                            <p:stCondLst>
                              <p:cond delay="750"/>
                            </p:stCondLst>
                            <p:childTnLst>
                              <p:par>
                                <p:cTn id="9" presetID="2" presetClass="entr" presetSubtype="8" fill="hold" grpId="0" nodeType="afterEffect">
                                  <p:stCondLst>
                                    <p:cond delay="5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0-#ppt_w/2"/>
                                          </p:val>
                                        </p:tav>
                                        <p:tav tm="100000">
                                          <p:val>
                                            <p:strVal val="#ppt_x"/>
                                          </p:val>
                                        </p:tav>
                                      </p:tavLst>
                                    </p:anim>
                                    <p:anim calcmode="lin" valueType="num">
                                      <p:cBhvr additive="base">
                                        <p:cTn id="12" dur="75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685800" y="2126922"/>
            <a:ext cx="7965206" cy="2445079"/>
          </a:xfrm>
          <a:prstGeom prst="rect">
            <a:avLst/>
          </a:prstGeom>
          <a:noFill/>
          <a:ln>
            <a:noFill/>
          </a:ln>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spcBef>
                <a:spcPts val="600"/>
              </a:spcBef>
              <a:buFont typeface="+mj-lt"/>
              <a:buAutoNum type="alphaLcPeriod"/>
              <a:defRPr/>
            </a:pPr>
            <a:r>
              <a:rPr lang="en-US" sz="1600" b="1" dirty="0" err="1">
                <a:sym typeface="Wingdings" pitchFamily="2" charset="2"/>
              </a:rPr>
              <a:t>Atropi</a:t>
            </a:r>
            <a:r>
              <a:rPr lang="en-US" sz="1600" dirty="0">
                <a:sym typeface="Wingdings" pitchFamily="2" charset="2"/>
              </a:rPr>
              <a:t>: </a:t>
            </a:r>
            <a:r>
              <a:rPr lang="id-ID" sz="1600" dirty="0">
                <a:sym typeface="Wingdings" pitchFamily="2" charset="2"/>
              </a:rPr>
              <a:t>otot mereduksi</a:t>
            </a:r>
            <a:r>
              <a:rPr lang="en-US" sz="1600" dirty="0">
                <a:sym typeface="Wingdings" pitchFamily="2" charset="2"/>
              </a:rPr>
              <a:t>/</a:t>
            </a:r>
            <a:r>
              <a:rPr lang="id-ID" sz="1600" dirty="0">
                <a:sym typeface="Wingdings" pitchFamily="2" charset="2"/>
              </a:rPr>
              <a:t>mengecil sehingga tidak kuat untuk melakukan gerakan</a:t>
            </a:r>
            <a:r>
              <a:rPr lang="en-US" sz="1600" dirty="0">
                <a:sym typeface="Wingdings" pitchFamily="2" charset="2"/>
              </a:rPr>
              <a:t>.</a:t>
            </a:r>
            <a:endParaRPr lang="en-US" sz="1600" b="1" dirty="0">
              <a:sym typeface="Wingdings" pitchFamily="2" charset="2"/>
            </a:endParaRPr>
          </a:p>
          <a:p>
            <a:pPr marL="457200" indent="-457200">
              <a:spcBef>
                <a:spcPts val="600"/>
              </a:spcBef>
              <a:buFont typeface="+mj-lt"/>
              <a:buAutoNum type="alphaLcPeriod"/>
              <a:defRPr/>
            </a:pPr>
            <a:r>
              <a:rPr lang="en-US" sz="1600" b="1" dirty="0" err="1">
                <a:sym typeface="Wingdings" pitchFamily="2" charset="2"/>
              </a:rPr>
              <a:t>Hipertropi</a:t>
            </a:r>
            <a:r>
              <a:rPr lang="en-US" sz="1600" dirty="0">
                <a:sym typeface="Wingdings" pitchFamily="2" charset="2"/>
              </a:rPr>
              <a:t>: </a:t>
            </a:r>
            <a:r>
              <a:rPr lang="id-ID" sz="1600" dirty="0">
                <a:sym typeface="Wingdings" pitchFamily="2" charset="2"/>
              </a:rPr>
              <a:t>otot membesar</a:t>
            </a:r>
            <a:r>
              <a:rPr lang="en-US" sz="1600" dirty="0">
                <a:sym typeface="Wingdings" pitchFamily="2" charset="2"/>
              </a:rPr>
              <a:t>.</a:t>
            </a:r>
            <a:endParaRPr lang="en-US" sz="1600" b="1" dirty="0">
              <a:sym typeface="Wingdings" pitchFamily="2" charset="2"/>
            </a:endParaRPr>
          </a:p>
          <a:p>
            <a:pPr marL="457200" indent="-457200">
              <a:spcBef>
                <a:spcPts val="600"/>
              </a:spcBef>
              <a:buFont typeface="+mj-lt"/>
              <a:buAutoNum type="alphaLcPeriod"/>
              <a:defRPr/>
            </a:pPr>
            <a:r>
              <a:rPr lang="en-US" sz="1600" b="1" dirty="0" err="1">
                <a:sym typeface="Wingdings" pitchFamily="2" charset="2"/>
              </a:rPr>
              <a:t>Kram</a:t>
            </a:r>
            <a:r>
              <a:rPr lang="en-US" sz="1600" dirty="0">
                <a:sym typeface="Wingdings" pitchFamily="2" charset="2"/>
              </a:rPr>
              <a:t>: </a:t>
            </a:r>
            <a:r>
              <a:rPr lang="id-ID" sz="1600" dirty="0">
                <a:sym typeface="Wingdings" pitchFamily="2" charset="2"/>
              </a:rPr>
              <a:t>Kejang otot </a:t>
            </a:r>
            <a:r>
              <a:rPr lang="en-US" sz="1600" dirty="0">
                <a:sym typeface="Wingdings" pitchFamily="2" charset="2"/>
              </a:rPr>
              <a:t>yang </a:t>
            </a:r>
            <a:r>
              <a:rPr lang="id-ID" sz="1600" dirty="0">
                <a:sym typeface="Wingdings" pitchFamily="2" charset="2"/>
              </a:rPr>
              <a:t>disebabkan oleh cuaca</a:t>
            </a:r>
            <a:r>
              <a:rPr lang="en-US" sz="1600" dirty="0">
                <a:sym typeface="Wingdings" pitchFamily="2" charset="2"/>
              </a:rPr>
              <a:t> </a:t>
            </a:r>
            <a:r>
              <a:rPr lang="en-US" sz="1600" dirty="0" err="1">
                <a:sym typeface="Wingdings" pitchFamily="2" charset="2"/>
              </a:rPr>
              <a:t>dingin</a:t>
            </a:r>
            <a:r>
              <a:rPr lang="en-US" sz="1600" dirty="0">
                <a:sym typeface="Wingdings" pitchFamily="2" charset="2"/>
              </a:rPr>
              <a:t>/</a:t>
            </a:r>
            <a:r>
              <a:rPr lang="id-ID" sz="1600" dirty="0">
                <a:sym typeface="Wingdings" pitchFamily="2" charset="2"/>
              </a:rPr>
              <a:t>aktivitas </a:t>
            </a:r>
            <a:r>
              <a:rPr lang="en-US" sz="1600" dirty="0" err="1">
                <a:sym typeface="Wingdings" pitchFamily="2" charset="2"/>
              </a:rPr>
              <a:t>otot</a:t>
            </a:r>
            <a:r>
              <a:rPr lang="en-US" sz="1600" dirty="0">
                <a:sym typeface="Wingdings" pitchFamily="2" charset="2"/>
              </a:rPr>
              <a:t> </a:t>
            </a:r>
            <a:r>
              <a:rPr lang="en-US" sz="1600" dirty="0" err="1">
                <a:sym typeface="Wingdings" pitchFamily="2" charset="2"/>
              </a:rPr>
              <a:t>terlalu</a:t>
            </a:r>
            <a:r>
              <a:rPr lang="en-US" sz="1600" dirty="0">
                <a:sym typeface="Wingdings" pitchFamily="2" charset="2"/>
              </a:rPr>
              <a:t> </a:t>
            </a:r>
            <a:r>
              <a:rPr lang="id-ID" sz="1600" dirty="0">
                <a:sym typeface="Wingdings" pitchFamily="2" charset="2"/>
              </a:rPr>
              <a:t>berat</a:t>
            </a:r>
            <a:r>
              <a:rPr lang="en-US" sz="1600" dirty="0">
                <a:sym typeface="Wingdings" pitchFamily="2" charset="2"/>
              </a:rPr>
              <a:t>.</a:t>
            </a:r>
            <a:endParaRPr lang="en-US" sz="1600" b="1" dirty="0">
              <a:sym typeface="Wingdings" pitchFamily="2" charset="2"/>
            </a:endParaRPr>
          </a:p>
          <a:p>
            <a:pPr marL="457200" indent="-457200">
              <a:spcBef>
                <a:spcPts val="600"/>
              </a:spcBef>
              <a:buFont typeface="+mj-lt"/>
              <a:buAutoNum type="alphaLcPeriod"/>
              <a:defRPr/>
            </a:pPr>
            <a:r>
              <a:rPr lang="en-US" sz="1600" b="1" dirty="0">
                <a:sym typeface="Wingdings" pitchFamily="2" charset="2"/>
              </a:rPr>
              <a:t>Tetanus</a:t>
            </a:r>
            <a:r>
              <a:rPr lang="en-US" sz="1600" dirty="0">
                <a:sym typeface="Wingdings" pitchFamily="2" charset="2"/>
              </a:rPr>
              <a:t>: </a:t>
            </a:r>
            <a:r>
              <a:rPr lang="en-US" sz="1600" dirty="0" err="1">
                <a:sym typeface="Wingdings" pitchFamily="2" charset="2"/>
              </a:rPr>
              <a:t>penyakit</a:t>
            </a:r>
            <a:r>
              <a:rPr lang="en-US" sz="1600" dirty="0">
                <a:sym typeface="Wingdings" pitchFamily="2" charset="2"/>
              </a:rPr>
              <a:t> yang </a:t>
            </a:r>
            <a:r>
              <a:rPr lang="en-US" sz="1600" dirty="0" err="1">
                <a:sym typeface="Wingdings" pitchFamily="2" charset="2"/>
              </a:rPr>
              <a:t>disebabkan</a:t>
            </a:r>
            <a:r>
              <a:rPr lang="en-US" sz="1600" dirty="0">
                <a:sym typeface="Wingdings" pitchFamily="2" charset="2"/>
              </a:rPr>
              <a:t> </a:t>
            </a:r>
            <a:r>
              <a:rPr lang="en-US" sz="1600" dirty="0" err="1">
                <a:sym typeface="Wingdings" pitchFamily="2" charset="2"/>
              </a:rPr>
              <a:t>oleh</a:t>
            </a:r>
            <a:r>
              <a:rPr lang="en-US" sz="1600" dirty="0">
                <a:sym typeface="Wingdings" pitchFamily="2" charset="2"/>
              </a:rPr>
              <a:t> </a:t>
            </a:r>
            <a:r>
              <a:rPr lang="en-US" sz="1600" i="1" dirty="0">
                <a:sym typeface="Wingdings" pitchFamily="2" charset="2"/>
              </a:rPr>
              <a:t>Clostridium </a:t>
            </a:r>
            <a:r>
              <a:rPr lang="en-US" sz="1600" i="1" dirty="0" err="1">
                <a:sym typeface="Wingdings" pitchFamily="2" charset="2"/>
              </a:rPr>
              <a:t>tetani</a:t>
            </a:r>
            <a:r>
              <a:rPr lang="en-US" sz="1600" dirty="0">
                <a:sym typeface="Wingdings" pitchFamily="2" charset="2"/>
              </a:rPr>
              <a:t>.  </a:t>
            </a:r>
            <a:r>
              <a:rPr lang="en-US" sz="1600" dirty="0" err="1">
                <a:sym typeface="Wingdings" pitchFamily="2" charset="2"/>
              </a:rPr>
              <a:t>Gejalanya</a:t>
            </a:r>
            <a:r>
              <a:rPr lang="en-US" sz="1600" dirty="0">
                <a:sym typeface="Wingdings" pitchFamily="2" charset="2"/>
              </a:rPr>
              <a:t> </a:t>
            </a:r>
            <a:r>
              <a:rPr lang="en-US" sz="1600" dirty="0" err="1">
                <a:sym typeface="Wingdings" pitchFamily="2" charset="2"/>
              </a:rPr>
              <a:t>otot</a:t>
            </a:r>
            <a:r>
              <a:rPr lang="en-US" sz="1600" dirty="0">
                <a:sym typeface="Wingdings" pitchFamily="2" charset="2"/>
              </a:rPr>
              <a:t> </a:t>
            </a:r>
            <a:r>
              <a:rPr lang="en-US" sz="1600" dirty="0" err="1">
                <a:sym typeface="Wingdings" pitchFamily="2" charset="2"/>
              </a:rPr>
              <a:t>terus-menerus</a:t>
            </a:r>
            <a:r>
              <a:rPr lang="en-US" sz="1600" dirty="0">
                <a:sym typeface="Wingdings" pitchFamily="2" charset="2"/>
              </a:rPr>
              <a:t> </a:t>
            </a:r>
            <a:r>
              <a:rPr lang="en-US" sz="1600" dirty="0" err="1">
                <a:sym typeface="Wingdings" pitchFamily="2" charset="2"/>
              </a:rPr>
              <a:t>berkontraksi</a:t>
            </a:r>
            <a:r>
              <a:rPr lang="en-US" sz="1600" dirty="0">
                <a:sym typeface="Wingdings" pitchFamily="2" charset="2"/>
              </a:rPr>
              <a:t>.</a:t>
            </a:r>
            <a:endParaRPr lang="en-US" sz="1600" b="1" dirty="0">
              <a:sym typeface="Wingdings" pitchFamily="2" charset="2"/>
            </a:endParaRPr>
          </a:p>
          <a:p>
            <a:pPr marL="457200" indent="-457200">
              <a:spcBef>
                <a:spcPts val="600"/>
              </a:spcBef>
              <a:buFont typeface="+mj-lt"/>
              <a:buAutoNum type="alphaLcPeriod"/>
              <a:defRPr/>
            </a:pPr>
            <a:r>
              <a:rPr lang="en-US" sz="1600" b="1" dirty="0" err="1">
                <a:sym typeface="Wingdings" pitchFamily="2" charset="2"/>
              </a:rPr>
              <a:t>Miestenia</a:t>
            </a:r>
            <a:r>
              <a:rPr lang="en-US" sz="1600" b="1" dirty="0">
                <a:sym typeface="Wingdings" pitchFamily="2" charset="2"/>
              </a:rPr>
              <a:t> gravis</a:t>
            </a:r>
            <a:r>
              <a:rPr lang="en-US" sz="1600" dirty="0">
                <a:sym typeface="Wingdings" pitchFamily="2" charset="2"/>
              </a:rPr>
              <a:t>: </a:t>
            </a:r>
            <a:r>
              <a:rPr lang="en-US" sz="1600" dirty="0" err="1">
                <a:sym typeface="Wingdings" pitchFamily="2" charset="2"/>
              </a:rPr>
              <a:t>otot</a:t>
            </a:r>
            <a:r>
              <a:rPr lang="en-US" sz="1600" dirty="0">
                <a:sym typeface="Wingdings" pitchFamily="2" charset="2"/>
              </a:rPr>
              <a:t> </a:t>
            </a:r>
            <a:r>
              <a:rPr lang="en-US" sz="1600" dirty="0" err="1">
                <a:sym typeface="Wingdings" pitchFamily="2" charset="2"/>
              </a:rPr>
              <a:t>melemah</a:t>
            </a:r>
            <a:r>
              <a:rPr lang="en-US" sz="1600" dirty="0">
                <a:sym typeface="Wingdings" pitchFamily="2" charset="2"/>
              </a:rPr>
              <a:t> </a:t>
            </a:r>
            <a:r>
              <a:rPr lang="en-US" sz="1600" dirty="0" err="1">
                <a:sym typeface="Wingdings" pitchFamily="2" charset="2"/>
              </a:rPr>
              <a:t>secara</a:t>
            </a:r>
            <a:r>
              <a:rPr lang="en-US" sz="1600" dirty="0">
                <a:sym typeface="Wingdings" pitchFamily="2" charset="2"/>
              </a:rPr>
              <a:t> </a:t>
            </a:r>
            <a:r>
              <a:rPr lang="en-US" sz="1600" dirty="0" err="1">
                <a:sym typeface="Wingdings" pitchFamily="2" charset="2"/>
              </a:rPr>
              <a:t>bertahap</a:t>
            </a:r>
            <a:r>
              <a:rPr lang="en-US" sz="1600" dirty="0">
                <a:sym typeface="Wingdings" pitchFamily="2" charset="2"/>
              </a:rPr>
              <a:t> </a:t>
            </a:r>
            <a:r>
              <a:rPr lang="en-US" sz="1600" dirty="0" err="1">
                <a:sym typeface="Wingdings" pitchFamily="2" charset="2"/>
              </a:rPr>
              <a:t>sehingga</a:t>
            </a:r>
            <a:r>
              <a:rPr lang="en-US" sz="1600" dirty="0">
                <a:sym typeface="Wingdings" pitchFamily="2" charset="2"/>
              </a:rPr>
              <a:t> </a:t>
            </a:r>
            <a:r>
              <a:rPr lang="en-US" sz="1600" dirty="0" err="1">
                <a:sym typeface="Wingdings" pitchFamily="2" charset="2"/>
              </a:rPr>
              <a:t>menyebabkan</a:t>
            </a:r>
            <a:r>
              <a:rPr lang="en-US" sz="1600" dirty="0">
                <a:sym typeface="Wingdings" pitchFamily="2" charset="2"/>
              </a:rPr>
              <a:t> </a:t>
            </a:r>
            <a:r>
              <a:rPr lang="en-US" sz="1600" dirty="0" err="1">
                <a:sym typeface="Wingdings" pitchFamily="2" charset="2"/>
              </a:rPr>
              <a:t>kelumpuhan</a:t>
            </a:r>
            <a:r>
              <a:rPr lang="en-US" sz="1600" dirty="0">
                <a:sym typeface="Wingdings" pitchFamily="2" charset="2"/>
              </a:rPr>
              <a:t> </a:t>
            </a:r>
            <a:r>
              <a:rPr lang="en-US" sz="1600" dirty="0" err="1">
                <a:sym typeface="Wingdings" pitchFamily="2" charset="2"/>
              </a:rPr>
              <a:t>bahkan</a:t>
            </a:r>
            <a:r>
              <a:rPr lang="en-US" sz="1600" dirty="0">
                <a:sym typeface="Wingdings" pitchFamily="2" charset="2"/>
              </a:rPr>
              <a:t> </a:t>
            </a:r>
            <a:r>
              <a:rPr lang="en-US" sz="1600" dirty="0" err="1">
                <a:sym typeface="Wingdings" pitchFamily="2" charset="2"/>
              </a:rPr>
              <a:t>kematian</a:t>
            </a:r>
            <a:r>
              <a:rPr lang="en-US" sz="1600" dirty="0">
                <a:sym typeface="Wingdings" pitchFamily="2" charset="2"/>
              </a:rPr>
              <a:t>.</a:t>
            </a:r>
            <a:endParaRPr lang="id-ID" sz="1600" dirty="0">
              <a:sym typeface="Wingdings" pitchFamily="2" charset="2"/>
            </a:endParaRPr>
          </a:p>
        </p:txBody>
      </p:sp>
      <p:sp>
        <p:nvSpPr>
          <p:cNvPr id="6" name="Parallelogram 5"/>
          <p:cNvSpPr/>
          <p:nvPr/>
        </p:nvSpPr>
        <p:spPr>
          <a:xfrm>
            <a:off x="-139632" y="1110898"/>
            <a:ext cx="7912032" cy="517902"/>
          </a:xfrm>
          <a:prstGeom prst="parallelogram">
            <a:avLst/>
          </a:prstGeom>
          <a:solidFill>
            <a:schemeClr val="accent3">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9019" tIns="19509" rIns="39019" bIns="19509" rtlCol="0" anchor="ctr"/>
          <a:lstStyle/>
          <a:p>
            <a:pPr algn="ctr"/>
            <a:endParaRPr lang="en-US" sz="2400">
              <a:solidFill>
                <a:srgbClr val="F0287E"/>
              </a:solidFill>
            </a:endParaRPr>
          </a:p>
        </p:txBody>
      </p:sp>
      <p:sp>
        <p:nvSpPr>
          <p:cNvPr id="7" name="TextBox 6"/>
          <p:cNvSpPr txBox="1"/>
          <p:nvPr/>
        </p:nvSpPr>
        <p:spPr>
          <a:xfrm>
            <a:off x="304800" y="1169350"/>
            <a:ext cx="7620000" cy="769405"/>
          </a:xfrm>
          <a:prstGeom prst="rect">
            <a:avLst/>
          </a:prstGeom>
          <a:noFill/>
        </p:spPr>
        <p:txBody>
          <a:bodyPr wrap="square" lIns="91401" tIns="45702" rIns="91401" bIns="45702" rtlCol="0">
            <a:spAutoFit/>
          </a:bodyPr>
          <a:lstStyle/>
          <a:p>
            <a:pPr marL="0" lvl="1">
              <a:tabLst>
                <a:tab pos="679353" algn="l"/>
              </a:tabLst>
            </a:pPr>
            <a:r>
              <a:rPr lang="id-ID" sz="2200" b="1" dirty="0">
                <a:solidFill>
                  <a:schemeClr val="bg1"/>
                </a:solidFill>
              </a:rPr>
              <a:t>E. GANGGUAN DAN KELAINAN RANGKA DAN</a:t>
            </a:r>
            <a:r>
              <a:rPr lang="en-US" sz="2200" b="1" dirty="0">
                <a:solidFill>
                  <a:schemeClr val="bg1"/>
                </a:solidFill>
              </a:rPr>
              <a:t> </a:t>
            </a:r>
            <a:r>
              <a:rPr lang="id-ID" sz="2200" b="1" dirty="0">
                <a:solidFill>
                  <a:schemeClr val="bg1"/>
                </a:solidFill>
              </a:rPr>
              <a:t>OTOT</a:t>
            </a:r>
          </a:p>
        </p:txBody>
      </p:sp>
      <p:sp>
        <p:nvSpPr>
          <p:cNvPr id="8" name="Rectangle 7"/>
          <p:cNvSpPr/>
          <p:nvPr/>
        </p:nvSpPr>
        <p:spPr>
          <a:xfrm>
            <a:off x="381002" y="1828800"/>
            <a:ext cx="4114799" cy="40005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Ø"/>
            </a:pPr>
            <a:r>
              <a:rPr lang="en-US" sz="2000" b="1" dirty="0" err="1">
                <a:solidFill>
                  <a:schemeClr val="tx1"/>
                </a:solidFill>
                <a:cs typeface="Calibri" pitchFamily="34" charset="0"/>
              </a:rPr>
              <a:t>Gangguan</a:t>
            </a:r>
            <a:r>
              <a:rPr lang="en-US" sz="2000" b="1" dirty="0">
                <a:solidFill>
                  <a:schemeClr val="tx1"/>
                </a:solidFill>
                <a:cs typeface="Calibri" pitchFamily="34" charset="0"/>
              </a:rPr>
              <a:t> </a:t>
            </a:r>
            <a:r>
              <a:rPr lang="en-US" sz="2000" b="1" dirty="0" err="1">
                <a:solidFill>
                  <a:schemeClr val="tx1"/>
                </a:solidFill>
                <a:cs typeface="Calibri" pitchFamily="34" charset="0"/>
              </a:rPr>
              <a:t>dan</a:t>
            </a:r>
            <a:r>
              <a:rPr lang="en-US" sz="2000" b="1" dirty="0">
                <a:solidFill>
                  <a:schemeClr val="tx1"/>
                </a:solidFill>
                <a:cs typeface="Calibri" pitchFamily="34" charset="0"/>
              </a:rPr>
              <a:t> </a:t>
            </a:r>
            <a:r>
              <a:rPr lang="en-US" sz="2000" b="1" dirty="0" err="1">
                <a:solidFill>
                  <a:schemeClr val="tx1"/>
                </a:solidFill>
                <a:cs typeface="Calibri" pitchFamily="34" charset="0"/>
              </a:rPr>
              <a:t>Kelainan</a:t>
            </a:r>
            <a:r>
              <a:rPr lang="en-US" sz="2000" b="1" dirty="0">
                <a:solidFill>
                  <a:schemeClr val="tx1"/>
                </a:solidFill>
                <a:cs typeface="Calibri" pitchFamily="34" charset="0"/>
              </a:rPr>
              <a:t>  </a:t>
            </a:r>
            <a:r>
              <a:rPr lang="en-US" sz="2000" b="1" dirty="0" err="1">
                <a:solidFill>
                  <a:schemeClr val="tx1"/>
                </a:solidFill>
                <a:cs typeface="Calibri" pitchFamily="34" charset="0"/>
              </a:rPr>
              <a:t>Otot</a:t>
            </a:r>
            <a:endParaRPr lang="en-US" sz="2000" b="1" dirty="0">
              <a:solidFill>
                <a:schemeClr val="tx1"/>
              </a:solidFill>
              <a:cs typeface="Calibri" pitchFamily="34" charset="0"/>
            </a:endParaRPr>
          </a:p>
        </p:txBody>
      </p:sp>
      <p:sp>
        <p:nvSpPr>
          <p:cNvPr id="9" name="Rounded Rectangle 8"/>
          <p:cNvSpPr/>
          <p:nvPr/>
        </p:nvSpPr>
        <p:spPr>
          <a:xfrm>
            <a:off x="4191000" y="4648200"/>
            <a:ext cx="4953001" cy="451232"/>
          </a:xfrm>
          <a:prstGeom prst="roundRect">
            <a:avLst/>
          </a:prstGeom>
          <a:solidFill>
            <a:srgbClr val="002060"/>
          </a:solidFill>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rtlCol="0" anchor="ctr"/>
          <a:lstStyle/>
          <a:p>
            <a:pPr marL="91440" algn="r"/>
            <a:r>
              <a:rPr lang="id-ID" sz="1400" b="1" dirty="0">
                <a:solidFill>
                  <a:schemeClr val="bg1"/>
                </a:solidFill>
              </a:rPr>
              <a:t>Kerjakan latihan pada buku IPA Terpadu SMP kelas VIII </a:t>
            </a:r>
            <a:endParaRPr lang="en-US" sz="1400" b="1" dirty="0">
              <a:solidFill>
                <a:schemeClr val="bg1"/>
              </a:solidFill>
            </a:endParaRPr>
          </a:p>
          <a:p>
            <a:pPr marL="91440" algn="r"/>
            <a:r>
              <a:rPr lang="id-ID" sz="1400" b="1" dirty="0">
                <a:solidFill>
                  <a:schemeClr val="bg1"/>
                </a:solidFill>
              </a:rPr>
              <a:t>jilid 2 (Tim Abdi Guru) halaman 26</a:t>
            </a:r>
          </a:p>
        </p:txBody>
      </p:sp>
    </p:spTree>
    <p:extLst>
      <p:ext uri="{BB962C8B-B14F-4D97-AF65-F5344CB8AC3E}">
        <p14:creationId xmlns:p14="http://schemas.microsoft.com/office/powerpoint/2010/main" val="3218772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25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750"/>
                            </p:stCondLst>
                            <p:childTnLst>
                              <p:par>
                                <p:cTn id="9" presetID="2" presetClass="entr" presetSubtype="4" fill="hold" grpId="0" nodeType="afterEffect">
                                  <p:stCondLst>
                                    <p:cond delay="5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ppt_x"/>
                                          </p:val>
                                        </p:tav>
                                        <p:tav tm="100000">
                                          <p:val>
                                            <p:strVal val="#ppt_x"/>
                                          </p:val>
                                        </p:tav>
                                      </p:tavLst>
                                    </p:anim>
                                    <p:anim calcmode="lin" valueType="num">
                                      <p:cBhvr additive="base">
                                        <p:cTn id="12" dur="75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2000"/>
                            </p:stCondLst>
                            <p:childTnLst>
                              <p:par>
                                <p:cTn id="14" presetID="22" presetClass="entr" presetSubtype="2" fill="hold" grpId="0" nodeType="afterEffect">
                                  <p:stCondLst>
                                    <p:cond delay="250"/>
                                  </p:stCondLst>
                                  <p:childTnLst>
                                    <p:set>
                                      <p:cBhvr>
                                        <p:cTn id="15" dur="1" fill="hold">
                                          <p:stCondLst>
                                            <p:cond delay="0"/>
                                          </p:stCondLst>
                                        </p:cTn>
                                        <p:tgtEl>
                                          <p:spTgt spid="9"/>
                                        </p:tgtEl>
                                        <p:attrNameLst>
                                          <p:attrName>style.visibility</p:attrName>
                                        </p:attrNameLst>
                                      </p:cBhvr>
                                      <p:to>
                                        <p:strVal val="visible"/>
                                      </p:to>
                                    </p:set>
                                    <p:animEffect transition="in" filter="wipe(right)">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animBg="1"/>
      <p:bldP spid="9" grpId="0" animBg="1"/>
    </p:bldLst>
  </p:timing>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TM03457464[[fn=Dividend]]</Template>
  <TotalTime>1196</TotalTime>
  <Words>5404</Words>
  <Application>Microsoft Office PowerPoint</Application>
  <PresentationFormat>On-screen Show (4:3)</PresentationFormat>
  <Paragraphs>645</Paragraphs>
  <Slides>87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87</vt:i4>
      </vt:variant>
    </vt:vector>
  </HeadingPairs>
  <TitlesOfParts>
    <vt:vector size="93" baseType="lpstr">
      <vt:lpstr>Arial</vt:lpstr>
      <vt:lpstr>Calibri</vt:lpstr>
      <vt:lpstr>Symbol</vt:lpstr>
      <vt:lpstr>Wingdings</vt:lpstr>
      <vt:lpstr>Times New Roman</vt:lpstr>
      <vt:lpstr>Dividend</vt:lpstr>
      <vt:lpstr>PowerPoint Presentation</vt:lpstr>
      <vt:lpstr>PowerPoint Presentation</vt:lpstr>
      <vt:lpstr>PowerPoint Presentation</vt:lpstr>
      <vt:lpstr>PowerPoint Presentation</vt:lpstr>
      <vt:lpstr>INDIKATOR</vt:lpstr>
      <vt:lpstr>PowerPoint Presentation</vt:lpstr>
      <vt:lpstr>A. Pengertian gerak</vt:lpstr>
      <vt:lpstr>B. Gerak selalu bersifat relatif</vt:lpstr>
      <vt:lpstr>C. Jenis-jenis gerak Suatu benda dapat melakukan beberapa gerak</vt:lpstr>
      <vt:lpstr>1. Gerak menurut keadaan benda</vt:lpstr>
      <vt:lpstr>2. Gerak menurut bentuk lintasan</vt:lpstr>
      <vt:lpstr>D. Kelajuan dan kecepatan</vt:lpstr>
      <vt:lpstr>D. Kelajuan dan kecepatan</vt:lpstr>
      <vt:lpstr>Kelajuan tetap dan kelajuan rata-rata</vt:lpstr>
      <vt:lpstr>Kelajuan tetap dan kelajuan rata-rata</vt:lpstr>
      <vt:lpstr>Kecepatan</vt:lpstr>
      <vt:lpstr>Kecepatan</vt:lpstr>
      <vt:lpstr>E. Gerak Lurus Beraturan (GLB)</vt:lpstr>
      <vt:lpstr>F. Percepatan</vt:lpstr>
      <vt:lpstr>F. Percepatan</vt:lpstr>
      <vt:lpstr>F. Percepatan</vt:lpstr>
      <vt:lpstr>F. Percepatan</vt:lpstr>
      <vt:lpstr>G. Gerak Lurus Berubah Beraturan</vt:lpstr>
      <vt:lpstr>PowerPoint Presentation</vt:lpstr>
      <vt:lpstr>PowerPoint Presentation</vt:lpstr>
      <vt:lpstr>PowerPoint Presentation</vt:lpstr>
      <vt:lpstr>PowerPoint Presentation</vt:lpstr>
      <vt:lpstr>PowerPoint Presentation</vt:lpstr>
      <vt:lpstr>PowerPoint Presentation</vt:lpstr>
      <vt:lpstr>M. Gaya gesek</vt:lpstr>
      <vt:lpstr>Gaya gesek statis dan kinetis</vt:lpstr>
      <vt:lpstr>Gaya gesek yang menguntungkan</vt:lpstr>
      <vt:lpstr>Gaya gesek yang merugikan sehingga harus dihilangkan</vt:lpstr>
      <vt:lpstr>N. Gaya dan percepatan</vt:lpstr>
      <vt:lpstr>O. Gaya pada jembatan</vt:lpstr>
      <vt:lpstr>O. Gaya pada jembatan</vt:lpstr>
      <vt:lpstr>O. Gaya pada jembatan</vt:lpstr>
      <vt:lpstr>P. Massa dan berat benda</vt:lpstr>
      <vt:lpstr>Hukum-hukum Newton</vt:lpstr>
      <vt:lpstr>Q. Hukum I Newton</vt:lpstr>
      <vt:lpstr>R. Hukum II Newton</vt:lpstr>
      <vt:lpstr>S. Hukum III Newton</vt:lpstr>
      <vt:lpstr>T. Gaya berat dan gaya normal</vt:lpstr>
      <vt:lpstr>PowerPoint Presentation</vt:lpstr>
      <vt:lpstr> V. Pesawat Supersonik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GURU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EKA PURJIYANTA</dc:creator>
  <cp:lastModifiedBy>Tri Jati Harmoko</cp:lastModifiedBy>
  <cp:revision>145</cp:revision>
  <dcterms:created xsi:type="dcterms:W3CDTF">2009-07-19T12:24:31Z</dcterms:created>
  <dcterms:modified xsi:type="dcterms:W3CDTF">2021-07-22T01:32:30Z</dcterms:modified>
</cp:coreProperties>
</file>